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3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61" r:id="rId10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5F52FF7-89BD-4D71-921C-DEECF89D5A49}" type="datetimeFigureOut">
              <a:rPr lang="fr-CA" smtClean="0"/>
              <a:pPr/>
              <a:t>2018-11-27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9E56011-FFF1-490A-833F-47B8673970E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350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462B-5291-40E7-A165-6E2F71B59B88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54B-E75C-4264-94BE-61CB9146CD77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DF9E-C6D0-4A36-93D1-EFBA652C7DD5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DF5-97C9-4C41-84A1-38DB5EB4B5AE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37AC-54ED-4C4B-8E14-A916569250E5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3136-F7F5-47EF-8E87-4BE835568D00}" type="datetime1">
              <a:rPr lang="fr-CA" smtClean="0"/>
              <a:t>2018-11-27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AFE-312D-4954-86A0-D5298C1A94FD}" type="datetime1">
              <a:rPr lang="fr-CA" smtClean="0"/>
              <a:t>2018-11-27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66C9-DDF4-4525-A4E9-30FEECF604B5}" type="datetime1">
              <a:rPr lang="fr-CA" smtClean="0"/>
              <a:t>2018-11-27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7A-D543-4A05-B79B-9AEA843AB2A1}" type="datetime1">
              <a:rPr lang="fr-CA" smtClean="0"/>
              <a:t>2018-11-27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F0A7-8C04-43EC-A75F-92E4BFB4D5EB}" type="datetime1">
              <a:rPr lang="fr-CA" smtClean="0"/>
              <a:t>2018-11-27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DCC-2E2E-4DCF-88DF-0D510217E7C7}" type="datetime1">
              <a:rPr lang="fr-CA" smtClean="0"/>
              <a:t>2018-11-27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C2B3-BE29-416E-BAB3-C28D43DA7B5F}" type="datetime1">
              <a:rPr lang="fr-CA" smtClean="0"/>
              <a:t>2018-11-27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Autofit/>
          </a:bodyPr>
          <a:lstStyle/>
          <a:p>
            <a:r>
              <a:rPr lang="fr-CA" sz="4400" b="1" dirty="0" smtClean="0"/>
              <a:t>DIAGRAMMES DE FLUX</a:t>
            </a:r>
            <a:endParaRPr lang="fr-CA" sz="4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89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FLUX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531" y="1023119"/>
            <a:ext cx="4860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diagrammes de flux sont des diagrammes qui montrent les étapes d’un processus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Les </a:t>
            </a:r>
            <a:r>
              <a:rPr lang="fr-CA" dirty="0"/>
              <a:t>diagrammes de flux </a:t>
            </a:r>
            <a:r>
              <a:rPr lang="fr-CA" dirty="0" smtClean="0"/>
              <a:t>créées à partir de </a:t>
            </a:r>
            <a:r>
              <a:rPr lang="fr-CA" dirty="0"/>
              <a:t>formes </a:t>
            </a:r>
            <a:r>
              <a:rPr lang="fr-CA" dirty="0" smtClean="0"/>
              <a:t>simples </a:t>
            </a:r>
            <a:r>
              <a:rPr lang="fr-CA" dirty="0"/>
              <a:t>et visuelles, ils sont facilement </a:t>
            </a:r>
            <a:r>
              <a:rPr lang="fr-CA" dirty="0" smtClean="0"/>
              <a:t>compréhensibles. Ils peuvent être facilement bâtis avec Visio.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36712"/>
            <a:ext cx="3168902" cy="54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3801" y="3054444"/>
            <a:ext cx="4572000" cy="32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fr-CA" sz="1600" dirty="0"/>
              <a:t>Démarrez Visio.</a:t>
            </a:r>
          </a:p>
          <a:p>
            <a:r>
              <a:rPr lang="fr-CA" sz="1600" dirty="0"/>
              <a:t>Visio démarre avec la fenêtre </a:t>
            </a:r>
            <a:r>
              <a:rPr lang="fr-CA" sz="1600" b="1" dirty="0"/>
              <a:t>Catégories de modèles</a:t>
            </a:r>
            <a:r>
              <a:rPr lang="fr-CA" sz="1600" dirty="0"/>
              <a:t> ouverte. </a:t>
            </a:r>
            <a:endParaRPr lang="fr-CA" sz="1600" dirty="0" smtClean="0"/>
          </a:p>
          <a:p>
            <a:pPr lvl="1"/>
            <a:r>
              <a:rPr lang="fr-CA" sz="1600" dirty="0" smtClean="0"/>
              <a:t>Cliquez </a:t>
            </a:r>
            <a:r>
              <a:rPr lang="fr-CA" sz="1600" dirty="0"/>
              <a:t>sur l’onglet </a:t>
            </a:r>
            <a:r>
              <a:rPr lang="fr-CA" sz="1600" b="1" dirty="0" smtClean="0"/>
              <a:t>Fichier</a:t>
            </a:r>
            <a:r>
              <a:rPr lang="fr-CA" sz="1600" dirty="0" smtClean="0"/>
              <a:t>.</a:t>
            </a:r>
          </a:p>
          <a:p>
            <a:pPr lvl="1"/>
            <a:r>
              <a:rPr lang="fr-CA" sz="1600" dirty="0" smtClean="0"/>
              <a:t>Cliquez </a:t>
            </a:r>
            <a:r>
              <a:rPr lang="fr-CA" sz="1600" dirty="0"/>
              <a:t>sur </a:t>
            </a:r>
            <a:r>
              <a:rPr lang="fr-CA" sz="1600" b="1" dirty="0"/>
              <a:t>Nouveau</a:t>
            </a:r>
            <a:r>
              <a:rPr lang="fr-CA" sz="1600" dirty="0"/>
              <a:t>.</a:t>
            </a:r>
          </a:p>
          <a:p>
            <a:r>
              <a:rPr lang="fr-CA" sz="1600" dirty="0"/>
              <a:t>Dans la fenêtre </a:t>
            </a:r>
            <a:r>
              <a:rPr lang="fr-CA" sz="1600" b="1" dirty="0"/>
              <a:t>Catégories de modèles</a:t>
            </a:r>
            <a:r>
              <a:rPr lang="fr-CA" sz="1600" dirty="0"/>
              <a:t>, dans la liste des catégories, cliquez sur une catégorie ; par exemple, </a:t>
            </a:r>
            <a:r>
              <a:rPr lang="fr-CA" sz="1600" b="1" dirty="0"/>
              <a:t>diagramme de flux</a:t>
            </a:r>
            <a:r>
              <a:rPr lang="fr-CA" sz="1600" dirty="0"/>
              <a:t>.</a:t>
            </a:r>
          </a:p>
          <a:p>
            <a:pPr lvl="1"/>
            <a:r>
              <a:rPr lang="fr-CA" sz="1600" dirty="0"/>
              <a:t>Tous les modèles de la catégorie </a:t>
            </a:r>
            <a:r>
              <a:rPr lang="fr-CA" sz="1600" b="1" dirty="0"/>
              <a:t>Diagramme de flux</a:t>
            </a:r>
            <a:r>
              <a:rPr lang="fr-CA" sz="1600" dirty="0"/>
              <a:t> s’affichent dans la fenêtre centrale.</a:t>
            </a:r>
          </a:p>
          <a:p>
            <a:r>
              <a:rPr lang="fr-CA" sz="1600" dirty="0"/>
              <a:t>Cliquez sur l’image </a:t>
            </a:r>
            <a:r>
              <a:rPr lang="fr-CA" sz="1600" b="1" dirty="0"/>
              <a:t>Diagramme de flux simple</a:t>
            </a:r>
            <a:r>
              <a:rPr lang="fr-CA" sz="1600" dirty="0"/>
              <a:t>.</a:t>
            </a:r>
          </a:p>
          <a:p>
            <a:r>
              <a:rPr lang="fr-CA" sz="1600" dirty="0"/>
              <a:t>L’image du modèle s’affiche dans le volet Détails à droite avec une brève description</a:t>
            </a:r>
            <a:r>
              <a:rPr lang="fr-CA" sz="1600" dirty="0" smtClean="0"/>
              <a:t>.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8971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FLUX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531" y="1023119"/>
            <a:ext cx="8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élément suivants permettent de créer un diagramme </a:t>
            </a:r>
            <a:r>
              <a:rPr lang="fr-CA" dirty="0"/>
              <a:t>de flux </a:t>
            </a:r>
            <a:r>
              <a:rPr lang="fr-CA" dirty="0" smtClean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1925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Début/fin</a:t>
            </a:r>
          </a:p>
          <a:p>
            <a:r>
              <a:rPr lang="fr-CA" dirty="0" smtClean="0"/>
              <a:t>La </a:t>
            </a:r>
            <a:r>
              <a:rPr lang="fr-CA" dirty="0"/>
              <a:t>première et la dernière étape de votre processus.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4" y="1990839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1628800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La figure du début peut simplement contenir le mot </a:t>
            </a:r>
            <a:r>
              <a:rPr lang="fr-CA" b="1" dirty="0" smtClean="0"/>
              <a:t>DÉBUT</a:t>
            </a:r>
            <a:r>
              <a:rPr lang="fr-CA" dirty="0" smtClean="0"/>
              <a:t> mais peut aussi contenir le nom de la méthode à illustrer. Celle de la fin contiendra simplement le mot </a:t>
            </a:r>
            <a:r>
              <a:rPr lang="fr-CA" b="1" dirty="0" smtClean="0"/>
              <a:t>FIN</a:t>
            </a:r>
            <a:r>
              <a:rPr lang="fr-CA" dirty="0" smtClean="0"/>
              <a:t>.</a:t>
            </a:r>
            <a:endParaRPr lang="fr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08246"/>
            <a:ext cx="1133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19" y="2446511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30" y="3506524"/>
            <a:ext cx="1790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8078" y="3416334"/>
            <a:ext cx="3403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Processus : </a:t>
            </a:r>
          </a:p>
          <a:p>
            <a:r>
              <a:rPr lang="fr-CA" dirty="0" smtClean="0"/>
              <a:t>Elle illustre une tâche à exécuter localement.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6156177" y="3416334"/>
            <a:ext cx="2518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Dans le code procédural, elle illustre une instruction.</a:t>
            </a:r>
            <a:endParaRPr lang="fr-CA" dirty="0"/>
          </a:p>
        </p:txBody>
      </p:sp>
      <p:sp>
        <p:nvSpPr>
          <p:cNvPr id="15" name="Rectangle 14"/>
          <p:cNvSpPr/>
          <p:nvPr/>
        </p:nvSpPr>
        <p:spPr>
          <a:xfrm>
            <a:off x="467544" y="4712557"/>
            <a:ext cx="2016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Décision :</a:t>
            </a:r>
          </a:p>
          <a:p>
            <a:r>
              <a:rPr lang="fr-CA" dirty="0" smtClean="0"/>
              <a:t>Si le processus doit se diviser selon une condition booléenne </a:t>
            </a:r>
            <a:r>
              <a:rPr lang="fr-CA" dirty="0" err="1" smtClean="0"/>
              <a:t>au</a:t>
            </a:r>
            <a:r>
              <a:rPr lang="fr-CA" dirty="0" smtClean="0"/>
              <a:t> autre </a:t>
            </a:r>
            <a:endParaRPr lang="fr-CA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09" y="4712557"/>
            <a:ext cx="1476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7" y="4720515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12557"/>
            <a:ext cx="14001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FLUX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58" y="1023119"/>
            <a:ext cx="8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élément suivants permettent de créer un diagramme </a:t>
            </a:r>
            <a:r>
              <a:rPr lang="fr-CA" dirty="0"/>
              <a:t>de </a:t>
            </a:r>
            <a:r>
              <a:rPr lang="fr-CA" dirty="0" smtClean="0"/>
              <a:t>flux (suite) 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Données « E / S » :</a:t>
            </a:r>
          </a:p>
          <a:p>
            <a:r>
              <a:rPr lang="fr-CA" dirty="0" smtClean="0"/>
              <a:t>Indique l’entrée et/ou sortie des données au programme.</a:t>
            </a:r>
          </a:p>
          <a:p>
            <a:r>
              <a:rPr lang="fr-CA" dirty="0" smtClean="0"/>
              <a:t>En procédural : une saisie au clavier / affichage à l’écran</a:t>
            </a:r>
            <a:endParaRPr lang="fr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90" y="1637259"/>
            <a:ext cx="1485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90782"/>
            <a:ext cx="1647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67544" y="2772271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Sous-processus :</a:t>
            </a:r>
          </a:p>
          <a:p>
            <a:r>
              <a:rPr lang="fr-CA" dirty="0"/>
              <a:t>Un appel à une méthode du monde extérieur au présent processus. </a:t>
            </a:r>
            <a:r>
              <a:rPr lang="fr-CA" dirty="0" smtClean="0"/>
              <a:t> </a:t>
            </a:r>
            <a:endParaRPr lang="fr-CA" dirty="0"/>
          </a:p>
          <a:p>
            <a:r>
              <a:rPr lang="fr-CA" dirty="0" smtClean="0"/>
              <a:t>Un sous-programme / un appel à un SDK / </a:t>
            </a:r>
            <a:r>
              <a:rPr lang="fr-CA" dirty="0" err="1" smtClean="0"/>
              <a:t>etc</a:t>
            </a:r>
            <a:r>
              <a:rPr lang="fr-CA" dirty="0" smtClean="0"/>
              <a:t> ….</a:t>
            </a:r>
          </a:p>
          <a:p>
            <a:r>
              <a:rPr lang="fr-CA" dirty="0" smtClean="0"/>
              <a:t>On y inscrit simplement le nom du processus et optionnellement des valeurs d’appel.</a:t>
            </a:r>
            <a:endParaRPr lang="fr-CA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578" y="4436997"/>
            <a:ext cx="1047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67544" y="4509120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Document « E / S » :</a:t>
            </a:r>
          </a:p>
          <a:p>
            <a:r>
              <a:rPr lang="fr-CA" dirty="0" smtClean="0"/>
              <a:t>Une entrée ou sortie de / vers un document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7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FLUX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58" y="1023119"/>
            <a:ext cx="8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élément suivants permettent de créer un diagramme </a:t>
            </a:r>
            <a:r>
              <a:rPr lang="fr-CA" dirty="0"/>
              <a:t>de </a:t>
            </a:r>
            <a:r>
              <a:rPr lang="fr-CA" dirty="0" smtClean="0"/>
              <a:t>flux (suite) 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Accès à une Banque de Données « E / S » :</a:t>
            </a:r>
          </a:p>
          <a:p>
            <a:r>
              <a:rPr lang="fr-CA" dirty="0" smtClean="0"/>
              <a:t>Une communication avec une banque de données</a:t>
            </a:r>
            <a:endParaRPr lang="fr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84784"/>
            <a:ext cx="1381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81693" y="2697057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Renvoi sur page :</a:t>
            </a:r>
          </a:p>
          <a:p>
            <a:r>
              <a:rPr lang="fr-CA" dirty="0" smtClean="0"/>
              <a:t>Par manque de place, parfois on doit continuer le même flux ailleurs sur la page. On pointe alors la ligne de vie vers une de ces bulles et on y place un identifiant. </a:t>
            </a:r>
            <a:br>
              <a:rPr lang="fr-CA" dirty="0" smtClean="0"/>
            </a:br>
            <a:r>
              <a:rPr lang="fr-CA" dirty="0" smtClean="0"/>
              <a:t>Ailleurs, sur la page, on place une bulle avec le même identifiant et on démarre la ligne de vie au-dessous.</a:t>
            </a:r>
            <a:endParaRPr lang="fr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16" y="3220085"/>
            <a:ext cx="690562" cy="7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79" y="3220085"/>
            <a:ext cx="1066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7136" y="4785289"/>
            <a:ext cx="6123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Renvoi hors-page :</a:t>
            </a:r>
          </a:p>
          <a:p>
            <a:r>
              <a:rPr lang="fr-CA" dirty="0" smtClean="0"/>
              <a:t>Comme le renvoi sur page mais il pointe vers une autre feuille.</a:t>
            </a:r>
          </a:p>
          <a:p>
            <a:r>
              <a:rPr lang="fr-CA" dirty="0" smtClean="0"/>
              <a:t>L’identifiant est alors double : Le # de la page et l’identifiant créant le lien.</a:t>
            </a:r>
            <a:br>
              <a:rPr lang="fr-CA" dirty="0" smtClean="0"/>
            </a:br>
            <a:r>
              <a:rPr lang="fr-CA" dirty="0" smtClean="0"/>
              <a:t>Dans l’exemple on revoit à l’identifiant « A » sur la page « 12 »</a:t>
            </a:r>
            <a:endParaRPr lang="fr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16" y="5307240"/>
            <a:ext cx="749778" cy="63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79" y="5307240"/>
            <a:ext cx="1219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9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</a:t>
            </a:r>
            <a:r>
              <a:rPr lang="fr-CA" sz="2000" b="1" dirty="0" smtClean="0"/>
              <a:t>D’ACTIVITÉ</a:t>
            </a:r>
            <a:endParaRPr lang="fr-CA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05458" y="1023119"/>
            <a:ext cx="846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Ils sont semblables aux diagrammes de FLUX sauf qu’indiquant des activités, ils sont encadrés dans des régions démarquant </a:t>
            </a:r>
            <a:r>
              <a:rPr lang="fr-CA" dirty="0" smtClean="0"/>
              <a:t>où ça se passe. « </a:t>
            </a:r>
            <a:r>
              <a:rPr lang="fr-CA" dirty="0" smtClean="0"/>
              <a:t>l’utilisateur et le système ».</a:t>
            </a:r>
            <a:endParaRPr lang="fr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4857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552" y="1988840"/>
            <a:ext cx="2736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Vous noterez ici que les </a:t>
            </a:r>
            <a:r>
              <a:rPr lang="fr-CA" b="1" dirty="0" smtClean="0"/>
              <a:t>processus</a:t>
            </a:r>
            <a:r>
              <a:rPr lang="fr-CA" dirty="0" smtClean="0"/>
              <a:t> sont représentés par des formes oblongues plutôt qu’un rectangle.</a:t>
            </a:r>
          </a:p>
          <a:p>
            <a:endParaRPr lang="fr-CA" dirty="0"/>
          </a:p>
          <a:p>
            <a:r>
              <a:rPr lang="fr-CA" dirty="0" smtClean="0"/>
              <a:t>Ce n’est pas la norme mais bon … certains dérogent de celle-ci.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9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</a:t>
            </a:r>
            <a:r>
              <a:rPr lang="fr-CA" sz="2000" b="1" dirty="0" smtClean="0"/>
              <a:t>DE COLLABORATION</a:t>
            </a:r>
            <a:endParaRPr lang="fr-CA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05458" y="1023119"/>
            <a:ext cx="8460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Ils démontrent l’ordre des démarches dans la collaboration entre les acteurs et les événe</a:t>
            </a:r>
            <a:r>
              <a:rPr lang="fr-CA" dirty="0" smtClean="0"/>
              <a:t>ments.</a:t>
            </a:r>
            <a:br>
              <a:rPr lang="fr-CA" dirty="0" smtClean="0"/>
            </a:br>
            <a:endParaRPr lang="fr-CA" dirty="0" smtClean="0"/>
          </a:p>
          <a:p>
            <a:r>
              <a:rPr lang="fr-CA" dirty="0" smtClean="0"/>
              <a:t>Ils sont constitués de rectangles identifiant un acteur ou un événement. </a:t>
            </a:r>
          </a:p>
          <a:p>
            <a:r>
              <a:rPr lang="fr-CA" dirty="0" smtClean="0"/>
              <a:t>Ces rectangles sont rattachés par des lignes de collaboration « similaire aux </a:t>
            </a:r>
            <a:r>
              <a:rPr lang="fr-CA" dirty="0" err="1" smtClean="0"/>
              <a:t>colabo</a:t>
            </a:r>
            <a:r>
              <a:rPr lang="fr-CA" dirty="0" smtClean="0"/>
              <a:t>. des diagrammes de classe ». </a:t>
            </a:r>
          </a:p>
          <a:p>
            <a:endParaRPr lang="fr-CA" dirty="0"/>
          </a:p>
          <a:p>
            <a:r>
              <a:rPr lang="fr-CA" dirty="0" smtClean="0"/>
              <a:t>Et, </a:t>
            </a:r>
            <a:r>
              <a:rPr lang="fr-CA" b="1" dirty="0" smtClean="0"/>
              <a:t>plus important</a:t>
            </a:r>
            <a:r>
              <a:rPr lang="fr-CA" dirty="0" smtClean="0"/>
              <a:t>, les activités de collaboration sont montrés par des flèches suivant le long de ces lignes </a:t>
            </a:r>
            <a:r>
              <a:rPr lang="fr-CA" dirty="0"/>
              <a:t>de </a:t>
            </a:r>
            <a:r>
              <a:rPr lang="fr-CA" dirty="0" smtClean="0"/>
              <a:t>collaboration. </a:t>
            </a:r>
          </a:p>
          <a:p>
            <a:endParaRPr lang="fr-CA" dirty="0"/>
          </a:p>
          <a:p>
            <a:r>
              <a:rPr lang="fr-CA" dirty="0" smtClean="0"/>
              <a:t>Elles indiquent les actions et doivent être représentés de la façon suivante :</a:t>
            </a:r>
          </a:p>
          <a:p>
            <a:pPr lvl="1"/>
            <a:r>
              <a:rPr lang="fr-CA" b="1" dirty="0" err="1" smtClean="0"/>
              <a:t>nn</a:t>
            </a:r>
            <a:r>
              <a:rPr lang="fr-CA" b="1" dirty="0" smtClean="0"/>
              <a:t> : </a:t>
            </a:r>
            <a:r>
              <a:rPr lang="fr-CA" b="1" dirty="0" err="1" smtClean="0"/>
              <a:t>nomAction</a:t>
            </a:r>
            <a:endParaRPr lang="fr-CA" b="1" dirty="0" smtClean="0"/>
          </a:p>
          <a:p>
            <a:pPr lvl="1"/>
            <a:r>
              <a:rPr lang="fr-CA" dirty="0"/>
              <a:t>o</a:t>
            </a:r>
            <a:r>
              <a:rPr lang="fr-CA" dirty="0" smtClean="0"/>
              <a:t>ù :	</a:t>
            </a:r>
            <a:br>
              <a:rPr lang="fr-CA" dirty="0" smtClean="0"/>
            </a:br>
            <a:r>
              <a:rPr lang="fr-CA" dirty="0" smtClean="0"/>
              <a:t>	</a:t>
            </a:r>
            <a:r>
              <a:rPr lang="fr-CA" b="1" dirty="0" err="1" smtClean="0"/>
              <a:t>nn</a:t>
            </a:r>
            <a:r>
              <a:rPr lang="fr-CA" dirty="0" smtClean="0"/>
              <a:t> est un nombre indiquant l’ordre auxquelles les actions ont lieu.</a:t>
            </a:r>
          </a:p>
          <a:p>
            <a:pPr lvl="1"/>
            <a:r>
              <a:rPr lang="fr-CA" dirty="0"/>
              <a:t>	</a:t>
            </a:r>
            <a:r>
              <a:rPr lang="fr-CA" b="1" dirty="0" err="1" smtClean="0"/>
              <a:t>nomAction</a:t>
            </a:r>
            <a:r>
              <a:rPr lang="fr-CA" dirty="0" smtClean="0"/>
              <a:t> est l’identifiant de l’action « souvent un nom de méthode »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2255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</a:t>
            </a:r>
            <a:r>
              <a:rPr lang="fr-CA" sz="2000" b="1" dirty="0" smtClean="0"/>
              <a:t>DE COLLABORATION</a:t>
            </a:r>
            <a:endParaRPr lang="fr-CA" sz="2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64655" cy="42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7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7544" y="799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Site du zéro (UML):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480</Words>
  <Application>Microsoft Office PowerPoint</Application>
  <PresentationFormat>Affichage à l'écran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114</cp:revision>
  <dcterms:created xsi:type="dcterms:W3CDTF">2011-05-16T18:54:09Z</dcterms:created>
  <dcterms:modified xsi:type="dcterms:W3CDTF">2018-11-28T02:15:27Z</dcterms:modified>
</cp:coreProperties>
</file>