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73" r:id="rId2"/>
    <p:sldId id="281" r:id="rId3"/>
    <p:sldId id="282" r:id="rId4"/>
    <p:sldId id="283" r:id="rId5"/>
    <p:sldId id="303" r:id="rId6"/>
    <p:sldId id="285" r:id="rId7"/>
    <p:sldId id="307" r:id="rId8"/>
    <p:sldId id="308" r:id="rId9"/>
    <p:sldId id="309" r:id="rId10"/>
    <p:sldId id="290" r:id="rId11"/>
    <p:sldId id="296" r:id="rId12"/>
    <p:sldId id="305" r:id="rId13"/>
    <p:sldId id="306" r:id="rId14"/>
    <p:sldId id="261" r:id="rId15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422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65F52FF7-89BD-4D71-921C-DEECF89D5A49}" type="datetimeFigureOut">
              <a:rPr lang="fr-CA" smtClean="0"/>
              <a:pPr/>
              <a:t>2018-11-15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C9E56011-FFF1-490A-833F-47B8673970EB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14350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462B-5291-40E7-A165-6E2F71B59B88}" type="datetime1">
              <a:rPr lang="fr-CA" smtClean="0"/>
              <a:pPr/>
              <a:t>2018-11-15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054B-E75C-4264-94BE-61CB9146CD77}" type="datetime1">
              <a:rPr lang="fr-CA" smtClean="0"/>
              <a:pPr/>
              <a:t>2018-11-15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DF9E-C6D0-4A36-93D1-EFBA652C7DD5}" type="datetime1">
              <a:rPr lang="fr-CA" smtClean="0"/>
              <a:pPr/>
              <a:t>2018-11-15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DF5-97C9-4C41-84A1-38DB5EB4B5AE}" type="datetime1">
              <a:rPr lang="fr-CA" smtClean="0"/>
              <a:pPr/>
              <a:t>2018-11-15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37AC-54ED-4C4B-8E14-A916569250E5}" type="datetime1">
              <a:rPr lang="fr-CA" smtClean="0"/>
              <a:pPr/>
              <a:t>2018-11-15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3136-F7F5-47EF-8E87-4BE835568D00}" type="datetime1">
              <a:rPr lang="fr-CA" smtClean="0"/>
              <a:pPr/>
              <a:t>2018-11-15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AFE-312D-4954-86A0-D5298C1A94FD}" type="datetime1">
              <a:rPr lang="fr-CA" smtClean="0"/>
              <a:pPr/>
              <a:t>2018-11-15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66C9-DDF4-4525-A4E9-30FEECF604B5}" type="datetime1">
              <a:rPr lang="fr-CA" smtClean="0"/>
              <a:pPr/>
              <a:t>2018-11-15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7A-D543-4A05-B79B-9AEA843AB2A1}" type="datetime1">
              <a:rPr lang="fr-CA" smtClean="0"/>
              <a:pPr/>
              <a:t>2018-11-15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F0A7-8C04-43EC-A75F-92E4BFB4D5EB}" type="datetime1">
              <a:rPr lang="fr-CA" smtClean="0"/>
              <a:pPr/>
              <a:t>2018-11-15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DCC-2E2E-4DCF-88DF-0D510217E7C7}" type="datetime1">
              <a:rPr lang="fr-CA" smtClean="0"/>
              <a:pPr/>
              <a:t>2018-11-15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C2B3-BE29-416E-BAB3-C28D43DA7B5F}" type="datetime1">
              <a:rPr lang="fr-CA" smtClean="0"/>
              <a:pPr/>
              <a:t>2018-11-15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aurent-audibert.developpez.com/Cours-UML/?page=diagramme-classes" TargetMode="External"/><Relationship Id="rId7" Type="http://schemas.openxmlformats.org/officeDocument/2006/relationships/hyperlink" Target="http://argouml-downloads.tigris.org/nonav/argouml-0.32.2/ArgoUML-0.32.2-setup.exe" TargetMode="External"/><Relationship Id="rId2" Type="http://schemas.openxmlformats.org/officeDocument/2006/relationships/hyperlink" Target="http://www.siteduzero.com/tutoriel-3-10363-apprendre-a-modeliser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urceforge.net/projects/codedesigner/files/codedesigner-1.4.2.2539/codedesigner-1.4.2.2539.exe/download" TargetMode="External"/><Relationship Id="rId5" Type="http://schemas.openxmlformats.org/officeDocument/2006/relationships/hyperlink" Target="https://www.youtube.com/watch?v=xiUFTLIU-lw" TargetMode="External"/><Relationship Id="rId4" Type="http://schemas.openxmlformats.org/officeDocument/2006/relationships/hyperlink" Target="https://courses.cs.washington.edu/courses/cse403/11sp/lectures/lecture08-uml1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046089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ANALYSE</a:t>
            </a:r>
            <a:br>
              <a:rPr lang="fr-CA" dirty="0" smtClean="0"/>
            </a:br>
            <a:r>
              <a:rPr lang="fr-CA" dirty="0" smtClean="0"/>
              <a:t>ET</a:t>
            </a:r>
            <a:br>
              <a:rPr lang="fr-CA" dirty="0" smtClean="0"/>
            </a:br>
            <a:r>
              <a:rPr lang="fr-CA" dirty="0" smtClean="0"/>
              <a:t>GESTION DE PROJETS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576064"/>
          </a:xfrm>
        </p:spPr>
        <p:txBody>
          <a:bodyPr>
            <a:noAutofit/>
          </a:bodyPr>
          <a:lstStyle/>
          <a:p>
            <a:r>
              <a:rPr lang="fr-CA" sz="4400" b="1" dirty="0" smtClean="0"/>
              <a:t>DIAGRAMMES DE CLASSES</a:t>
            </a:r>
            <a:endParaRPr lang="fr-CA" sz="44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896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1520" y="2606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ASSOCIATION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2133" y="1124744"/>
            <a:ext cx="8376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L’association illustre un lien entre deux classes qui ont leur propre cycle de vive « i.e. ni l’une, ni l’autre des classes associées ne crée ni possède l’autre. « une utilise l’autre, l’autre utilise la une … c’est tout.</a:t>
            </a:r>
            <a:endParaRPr lang="fr-CA" dirty="0"/>
          </a:p>
        </p:txBody>
      </p:sp>
      <p:sp>
        <p:nvSpPr>
          <p:cNvPr id="6" name="Rectangle 5"/>
          <p:cNvSpPr/>
          <p:nvPr/>
        </p:nvSpPr>
        <p:spPr>
          <a:xfrm>
            <a:off x="372133" y="2042820"/>
            <a:ext cx="58084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L’association est représentée par un trait simple entre les deux classes quand cette relation est bidirectionnelle.</a:t>
            </a:r>
          </a:p>
          <a:p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L’association peut être unidirectionnelle.</a:t>
            </a:r>
            <a:br>
              <a:rPr lang="fr-CA" dirty="0" smtClean="0"/>
            </a:br>
            <a:r>
              <a:rPr lang="fr-CA" dirty="0" smtClean="0"/>
              <a:t>Optionnellement elle </a:t>
            </a:r>
            <a:r>
              <a:rPr lang="fr-CA" dirty="0"/>
              <a:t>peut </a:t>
            </a:r>
            <a:r>
              <a:rPr lang="fr-CA" dirty="0" smtClean="0"/>
              <a:t>alors être annotée par un trait avec une tête de flèche ou un X pour illustrer visuellement le sens de l’association.</a:t>
            </a:r>
            <a:endParaRPr lang="fr-CA" dirty="0"/>
          </a:p>
          <a:p>
            <a:endParaRPr lang="fr-CA" dirty="0" smtClean="0"/>
          </a:p>
          <a:p>
            <a:r>
              <a:rPr lang="fr-CA" dirty="0" smtClean="0"/>
              <a:t>L’association peut être multiple ou simple comme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entre une classe et plusieurs de l’autre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Entre une classe et une seule autre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Entre une classe et aucune ou plusieurs de l’autre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Entre une classe et aucune ou une seule d’une autre</a:t>
            </a:r>
          </a:p>
          <a:p>
            <a:endParaRPr lang="fr-CA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2976"/>
            <a:ext cx="3004195" cy="82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77072"/>
            <a:ext cx="2956231" cy="78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8169" y="2042820"/>
            <a:ext cx="2994622" cy="82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98169" y="5085184"/>
            <a:ext cx="2970222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CA" sz="1600" b="1" dirty="0" smtClean="0"/>
              <a:t>NOTEZ BIEN :</a:t>
            </a:r>
          </a:p>
          <a:p>
            <a:r>
              <a:rPr lang="fr-CA" sz="1600" b="1" dirty="0" smtClean="0"/>
              <a:t>Que les indices de multiplicités fonctionnent comme pour les relations de banque de données.</a:t>
            </a:r>
            <a:endParaRPr lang="fr-CA" sz="1600" b="1" dirty="0"/>
          </a:p>
        </p:txBody>
      </p:sp>
    </p:spTree>
    <p:extLst>
      <p:ext uri="{BB962C8B-B14F-4D97-AF65-F5344CB8AC3E}">
        <p14:creationId xmlns:p14="http://schemas.microsoft.com/office/powerpoint/2010/main" xmlns="" val="31547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1520" y="2606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RELATIONS (suite)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544" y="1196752"/>
            <a:ext cx="465854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Relation de un à n </a:t>
            </a:r>
          </a:p>
          <a:p>
            <a:r>
              <a:rPr lang="fr-CA" dirty="0" smtClean="0"/>
              <a:t>Soit un objet de Classe 1 peut être associé à plusieurs objets de Classe 2 « noté par </a:t>
            </a:r>
            <a:r>
              <a:rPr lang="fr-CA" sz="2000" b="1" dirty="0" smtClean="0"/>
              <a:t>*</a:t>
            </a:r>
            <a:r>
              <a:rPr lang="fr-CA" dirty="0" smtClean="0"/>
              <a:t> »</a:t>
            </a:r>
          </a:p>
          <a:p>
            <a:r>
              <a:rPr lang="fr-CA" dirty="0" smtClean="0"/>
              <a:t>Un objet de Classe 2 ne </a:t>
            </a:r>
            <a:r>
              <a:rPr lang="fr-CA" b="1" dirty="0" smtClean="0"/>
              <a:t>doit</a:t>
            </a:r>
            <a:r>
              <a:rPr lang="fr-CA" dirty="0" smtClean="0"/>
              <a:t> être associé à un objet de Classe 1 et un seul. </a:t>
            </a:r>
            <a:r>
              <a:rPr lang="fr-CA" b="1" dirty="0" smtClean="0"/>
              <a:t>Il ne peut pas vivre sans être associé à un objet de Classe 1</a:t>
            </a:r>
            <a:endParaRPr lang="fr-CA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6197" y="1268760"/>
            <a:ext cx="37242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67544" y="3861048"/>
            <a:ext cx="465854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Relation de </a:t>
            </a:r>
            <a:r>
              <a:rPr lang="fr-CA" dirty="0" smtClean="0"/>
              <a:t>0 ou 1 à n </a:t>
            </a:r>
          </a:p>
          <a:p>
            <a:r>
              <a:rPr lang="fr-CA" dirty="0" smtClean="0"/>
              <a:t>Soit un objet de Classe 1 peut être associé à plusieurs objets de Classe 2 « noté par </a:t>
            </a:r>
            <a:r>
              <a:rPr lang="fr-CA" sz="2000" b="1" dirty="0" smtClean="0"/>
              <a:t>*</a:t>
            </a:r>
            <a:r>
              <a:rPr lang="fr-CA" dirty="0" smtClean="0"/>
              <a:t> »</a:t>
            </a:r>
          </a:p>
          <a:p>
            <a:r>
              <a:rPr lang="fr-CA" dirty="0" smtClean="0"/>
              <a:t>Un objet de Classe 2 ne </a:t>
            </a:r>
            <a:r>
              <a:rPr lang="fr-CA" b="1" dirty="0" smtClean="0"/>
              <a:t>peut</a:t>
            </a:r>
            <a:r>
              <a:rPr lang="fr-CA" dirty="0" smtClean="0"/>
              <a:t> être associé à aucun ou un objet de Classe 1.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6093" y="4094479"/>
            <a:ext cx="37433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499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1520" y="2606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RELATIONS (suite)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544" y="1196752"/>
            <a:ext cx="46585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Relation de n à n </a:t>
            </a:r>
          </a:p>
          <a:p>
            <a:r>
              <a:rPr lang="fr-CA" dirty="0" smtClean="0"/>
              <a:t>N’importe quel nombre d’instances de Classe 1 peut être en relation avec n</a:t>
            </a:r>
            <a:r>
              <a:rPr lang="fr-CA" dirty="0"/>
              <a:t>’importe quel nombre d’instances de </a:t>
            </a:r>
            <a:r>
              <a:rPr lang="fr-CA" dirty="0" smtClean="0"/>
              <a:t>Classe.</a:t>
            </a:r>
          </a:p>
          <a:p>
            <a:r>
              <a:rPr lang="fr-CA" b="1" dirty="0" smtClean="0"/>
              <a:t>Il doit obligatoirement avoir au moins une relation de chaque côté.</a:t>
            </a:r>
            <a:r>
              <a:rPr lang="fr-CA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094" y="3543850"/>
            <a:ext cx="46585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Relation de 0 ou n à 0 ou n </a:t>
            </a:r>
          </a:p>
          <a:p>
            <a:r>
              <a:rPr lang="fr-CA" dirty="0" smtClean="0"/>
              <a:t>N’importe quel nombre d’instances de Classe 1 peut être en relation avec n</a:t>
            </a:r>
            <a:r>
              <a:rPr lang="fr-CA" dirty="0"/>
              <a:t>’importe quel nombre d’instances de </a:t>
            </a:r>
            <a:r>
              <a:rPr lang="fr-CA" dirty="0" smtClean="0"/>
              <a:t>Classe.</a:t>
            </a:r>
          </a:p>
          <a:p>
            <a:r>
              <a:rPr lang="fr-CA" b="1" dirty="0" smtClean="0"/>
              <a:t>Il peut n’y avoir aucune relation d’un côté comme de l’autre.</a:t>
            </a:r>
            <a:r>
              <a:rPr lang="fr-CA" dirty="0" smtClean="0"/>
              <a:t> 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5273" y="1484784"/>
            <a:ext cx="3724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0930" y="3809628"/>
            <a:ext cx="3705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537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1520" y="2606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RELATIONS (suite)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543" y="1484784"/>
            <a:ext cx="4658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Relation réflective </a:t>
            </a:r>
          </a:p>
          <a:p>
            <a:r>
              <a:rPr lang="fr-CA" dirty="0" smtClean="0"/>
              <a:t>N’importe 0 ou 1 instances de Classe 1 peut être en relation avec n</a:t>
            </a:r>
            <a:r>
              <a:rPr lang="fr-CA" dirty="0"/>
              <a:t>’importe quel nombre d’instances </a:t>
            </a:r>
            <a:r>
              <a:rPr lang="fr-CA" dirty="0" smtClean="0"/>
              <a:t>de la Classe 1.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92864"/>
            <a:ext cx="2174902" cy="184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971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RÉFÉRENCES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67544" y="799128"/>
            <a:ext cx="820891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Site du zéro (UML):</a:t>
            </a:r>
          </a:p>
          <a:p>
            <a:r>
              <a:rPr lang="fr-CA" dirty="0">
                <a:hlinkClick r:id="rId2"/>
              </a:rPr>
              <a:t>http://www.siteduzero.com/tutoriel-3-10363-apprendre-a-modeliser.html</a:t>
            </a:r>
            <a:endParaRPr lang="fr-CA" dirty="0"/>
          </a:p>
          <a:p>
            <a:endParaRPr lang="fr-CA" dirty="0"/>
          </a:p>
          <a:p>
            <a:r>
              <a:rPr lang="fr-CA" dirty="0"/>
              <a:t>Dévelopez.com</a:t>
            </a:r>
          </a:p>
          <a:p>
            <a:r>
              <a:rPr lang="fr-CA" dirty="0">
                <a:hlinkClick r:id="rId3"/>
              </a:rPr>
              <a:t>https://laurent-audibert.developpez.com/Cours-UML/?</a:t>
            </a:r>
            <a:r>
              <a:rPr lang="fr-CA" dirty="0" smtClean="0">
                <a:hlinkClick r:id="rId3"/>
              </a:rPr>
              <a:t>page=diagramme-classes</a:t>
            </a:r>
            <a:endParaRPr lang="fr-CA" dirty="0" smtClean="0"/>
          </a:p>
          <a:p>
            <a:endParaRPr lang="fr-CA" dirty="0" smtClean="0"/>
          </a:p>
          <a:p>
            <a:r>
              <a:rPr lang="fr-CA" smtClean="0"/>
              <a:t>Spécification </a:t>
            </a:r>
            <a:r>
              <a:rPr lang="fr-CA" dirty="0" smtClean="0"/>
              <a:t>UML </a:t>
            </a:r>
            <a:r>
              <a:rPr lang="fr-CA" smtClean="0"/>
              <a:t>(anglais)</a:t>
            </a:r>
            <a:endParaRPr lang="fr-CA" dirty="0"/>
          </a:p>
          <a:p>
            <a:r>
              <a:rPr lang="fr-CA" dirty="0" smtClean="0">
                <a:hlinkClick r:id="rId4"/>
              </a:rPr>
              <a:t>https</a:t>
            </a:r>
            <a:r>
              <a:rPr lang="fr-CA" dirty="0">
                <a:hlinkClick r:id="rId4"/>
              </a:rPr>
              <a:t>://</a:t>
            </a:r>
            <a:r>
              <a:rPr lang="fr-CA" dirty="0" smtClean="0">
                <a:hlinkClick r:id="rId4"/>
              </a:rPr>
              <a:t>courses.cs.washington.edu/courses/cse403/11sp/lectures/lecture08-uml1.pdf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Vidéo </a:t>
            </a:r>
            <a:r>
              <a:rPr lang="fr-CA" dirty="0"/>
              <a:t>en anglais</a:t>
            </a:r>
            <a:br>
              <a:rPr lang="fr-CA" dirty="0"/>
            </a:br>
            <a:r>
              <a:rPr lang="fr-CA" dirty="0">
                <a:hlinkClick r:id="rId5"/>
              </a:rPr>
              <a:t>https://</a:t>
            </a:r>
            <a:r>
              <a:rPr lang="fr-CA" dirty="0" smtClean="0">
                <a:hlinkClick r:id="rId5"/>
              </a:rPr>
              <a:t>www.youtube.com/watch?v=xiUFTLIU-lw</a:t>
            </a:r>
            <a:endParaRPr lang="fr-CA" dirty="0" smtClean="0"/>
          </a:p>
          <a:p>
            <a:endParaRPr lang="fr-CA" dirty="0"/>
          </a:p>
          <a:p>
            <a:r>
              <a:rPr lang="fr-CA" dirty="0" err="1" smtClean="0"/>
              <a:t>CodeDesigner</a:t>
            </a:r>
            <a:r>
              <a:rPr lang="fr-CA" dirty="0" smtClean="0"/>
              <a:t>: </a:t>
            </a:r>
          </a:p>
          <a:p>
            <a:r>
              <a:rPr lang="fr-CA" dirty="0">
                <a:hlinkClick r:id="rId6"/>
              </a:rPr>
              <a:t>http://sourceforge.net/projects/codedesigner/files/codedesigner-1.4.2.2539/codedesigner-1.4.2.2539.exe/download</a:t>
            </a:r>
            <a:endParaRPr lang="fr-CA" dirty="0"/>
          </a:p>
          <a:p>
            <a:endParaRPr lang="fr-CA" sz="1400" dirty="0" smtClean="0"/>
          </a:p>
          <a:p>
            <a:r>
              <a:rPr lang="fr-CA" dirty="0" err="1" smtClean="0"/>
              <a:t>ArgoUML</a:t>
            </a:r>
            <a:r>
              <a:rPr lang="fr-CA" dirty="0" smtClean="0"/>
              <a:t>: (français et suggéré par le site du zéro)</a:t>
            </a:r>
          </a:p>
          <a:p>
            <a:r>
              <a:rPr lang="fr-CA" dirty="0">
                <a:hlinkClick r:id="rId7"/>
              </a:rPr>
              <a:t>http://</a:t>
            </a:r>
            <a:r>
              <a:rPr lang="fr-CA" dirty="0" smtClean="0">
                <a:hlinkClick r:id="rId7"/>
              </a:rPr>
              <a:t>argouml-downloads.tigris.org/nonav/argouml-0.32.2/ArgoUML-0.32.2-setup.exe</a:t>
            </a:r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60648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b="1" dirty="0" smtClean="0"/>
              <a:t>LES DIAGRAMMES DE CLASSES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03752" y="5207714"/>
            <a:ext cx="7848872" cy="11521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CA" b="1" dirty="0" smtClean="0">
                <a:solidFill>
                  <a:srgbClr val="FF0000"/>
                </a:solidFill>
              </a:rPr>
              <a:t>Exemples :</a:t>
            </a:r>
          </a:p>
          <a:p>
            <a:r>
              <a:rPr lang="fr-CA" b="1" dirty="0" smtClean="0">
                <a:solidFill>
                  <a:srgbClr val="FF0000"/>
                </a:solidFill>
              </a:rPr>
              <a:t> +</a:t>
            </a:r>
            <a:r>
              <a:rPr lang="fr-CA" dirty="0" smtClean="0"/>
              <a:t> </a:t>
            </a:r>
            <a:r>
              <a:rPr lang="fr-CA" b="1" dirty="0" err="1">
                <a:solidFill>
                  <a:srgbClr val="7030A0"/>
                </a:solidFill>
              </a:rPr>
              <a:t>n</a:t>
            </a:r>
            <a:r>
              <a:rPr lang="fr-CA" b="1" dirty="0" err="1" smtClean="0">
                <a:solidFill>
                  <a:srgbClr val="7030A0"/>
                </a:solidFill>
              </a:rPr>
              <a:t>oFact</a:t>
            </a:r>
            <a:r>
              <a:rPr lang="fr-CA" dirty="0" smtClean="0"/>
              <a:t> : </a:t>
            </a:r>
            <a:r>
              <a:rPr lang="fr-CA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fr-CA" dirty="0" smtClean="0"/>
              <a:t> 		Attribut </a:t>
            </a:r>
            <a:r>
              <a:rPr lang="fr-CA" b="1" dirty="0" err="1">
                <a:solidFill>
                  <a:srgbClr val="7030A0"/>
                </a:solidFill>
              </a:rPr>
              <a:t>NoFact</a:t>
            </a:r>
            <a:r>
              <a:rPr lang="fr-CA" dirty="0" smtClean="0"/>
              <a:t>, </a:t>
            </a:r>
            <a:r>
              <a:rPr lang="fr-CA" b="1" dirty="0">
                <a:solidFill>
                  <a:schemeClr val="accent6">
                    <a:lumMod val="75000"/>
                  </a:schemeClr>
                </a:solidFill>
              </a:rPr>
              <a:t>entier</a:t>
            </a:r>
            <a:r>
              <a:rPr lang="fr-CA" dirty="0" smtClean="0"/>
              <a:t> et </a:t>
            </a:r>
            <a:r>
              <a:rPr lang="fr-CA" b="1" dirty="0" smtClean="0">
                <a:solidFill>
                  <a:srgbClr val="FF0000"/>
                </a:solidFill>
              </a:rPr>
              <a:t>public</a:t>
            </a:r>
          </a:p>
          <a:p>
            <a:r>
              <a:rPr lang="fr-CA" b="1" dirty="0" smtClean="0">
                <a:solidFill>
                  <a:srgbClr val="FF0000"/>
                </a:solidFill>
              </a:rPr>
              <a:t> #</a:t>
            </a:r>
            <a:r>
              <a:rPr lang="fr-CA" dirty="0" smtClean="0"/>
              <a:t> </a:t>
            </a:r>
            <a:r>
              <a:rPr lang="fr-CA" b="1" dirty="0">
                <a:solidFill>
                  <a:srgbClr val="7030A0"/>
                </a:solidFill>
              </a:rPr>
              <a:t>n</a:t>
            </a:r>
            <a:r>
              <a:rPr lang="fr-CA" b="1" dirty="0" smtClean="0">
                <a:solidFill>
                  <a:srgbClr val="7030A0"/>
                </a:solidFill>
              </a:rPr>
              <a:t>om</a:t>
            </a:r>
            <a:r>
              <a:rPr lang="fr-CA" dirty="0" smtClean="0"/>
              <a:t> </a:t>
            </a:r>
            <a:r>
              <a:rPr lang="fr-CA" dirty="0"/>
              <a:t>: </a:t>
            </a:r>
            <a:r>
              <a:rPr lang="fr-CA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fr-CA" dirty="0" smtClean="0"/>
              <a:t> </a:t>
            </a:r>
            <a:r>
              <a:rPr lang="fr-CA" dirty="0"/>
              <a:t>= </a:t>
            </a:r>
            <a:r>
              <a:rPr lang="fr-CA" dirty="0" smtClean="0"/>
              <a:t>""</a:t>
            </a:r>
            <a:r>
              <a:rPr lang="fr-CA" dirty="0"/>
              <a:t>		Attribut </a:t>
            </a:r>
            <a:r>
              <a:rPr lang="fr-CA" b="1" dirty="0" smtClean="0">
                <a:solidFill>
                  <a:srgbClr val="7030A0"/>
                </a:solidFill>
              </a:rPr>
              <a:t>Nom</a:t>
            </a:r>
            <a:r>
              <a:rPr lang="fr-CA" dirty="0" smtClean="0"/>
              <a:t>, </a:t>
            </a:r>
            <a:r>
              <a:rPr lang="fr-CA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fr-CA" dirty="0" smtClean="0"/>
              <a:t> </a:t>
            </a:r>
            <a:r>
              <a:rPr lang="fr-CA" dirty="0"/>
              <a:t>et </a:t>
            </a:r>
            <a:r>
              <a:rPr lang="fr-CA" b="1" dirty="0" err="1" smtClean="0">
                <a:solidFill>
                  <a:srgbClr val="FF0000"/>
                </a:solidFill>
              </a:rPr>
              <a:t>protected</a:t>
            </a:r>
            <a:r>
              <a:rPr lang="fr-CA" dirty="0" smtClean="0"/>
              <a:t>, initialisé à ""</a:t>
            </a:r>
          </a:p>
          <a:p>
            <a:r>
              <a:rPr lang="fr-CA" b="1" dirty="0" smtClean="0">
                <a:solidFill>
                  <a:srgbClr val="FF0000"/>
                </a:solidFill>
              </a:rPr>
              <a:t> --</a:t>
            </a:r>
            <a:r>
              <a:rPr lang="fr-CA" dirty="0" smtClean="0"/>
              <a:t> </a:t>
            </a:r>
            <a:r>
              <a:rPr lang="fr-CA" b="1" dirty="0" smtClean="0">
                <a:solidFill>
                  <a:srgbClr val="7030A0"/>
                </a:solidFill>
              </a:rPr>
              <a:t>secret</a:t>
            </a:r>
            <a:r>
              <a:rPr lang="fr-CA" dirty="0" smtClean="0"/>
              <a:t> </a:t>
            </a:r>
            <a:r>
              <a:rPr lang="fr-CA" dirty="0"/>
              <a:t>: </a:t>
            </a:r>
            <a:r>
              <a:rPr lang="fr-CA" b="1" dirty="0" smtClean="0">
                <a:solidFill>
                  <a:schemeClr val="accent6">
                    <a:lumMod val="75000"/>
                  </a:schemeClr>
                </a:solidFill>
              </a:rPr>
              <a:t>double</a:t>
            </a:r>
            <a:r>
              <a:rPr lang="fr-CA" dirty="0" smtClean="0"/>
              <a:t> </a:t>
            </a:r>
            <a:r>
              <a:rPr lang="fr-CA" dirty="0"/>
              <a:t>= </a:t>
            </a:r>
            <a:r>
              <a:rPr lang="fr-CA" dirty="0" smtClean="0"/>
              <a:t>0d</a:t>
            </a:r>
            <a:r>
              <a:rPr lang="fr-CA" dirty="0"/>
              <a:t>	</a:t>
            </a:r>
            <a:r>
              <a:rPr lang="fr-CA" dirty="0" smtClean="0"/>
              <a:t>Attribut </a:t>
            </a:r>
            <a:r>
              <a:rPr lang="fr-CA" b="1" dirty="0" smtClean="0">
                <a:solidFill>
                  <a:srgbClr val="7030A0"/>
                </a:solidFill>
              </a:rPr>
              <a:t>secret</a:t>
            </a:r>
            <a:r>
              <a:rPr lang="fr-CA" dirty="0" smtClean="0"/>
              <a:t>, </a:t>
            </a:r>
            <a:r>
              <a:rPr lang="fr-CA" b="1" dirty="0" smtClean="0">
                <a:solidFill>
                  <a:schemeClr val="accent6">
                    <a:lumMod val="75000"/>
                  </a:schemeClr>
                </a:solidFill>
              </a:rPr>
              <a:t>double</a:t>
            </a:r>
            <a:r>
              <a:rPr lang="fr-CA" dirty="0" smtClean="0"/>
              <a:t> </a:t>
            </a:r>
            <a:r>
              <a:rPr lang="fr-CA" dirty="0"/>
              <a:t>et </a:t>
            </a:r>
            <a:r>
              <a:rPr lang="fr-CA" b="1" dirty="0" err="1" smtClean="0">
                <a:solidFill>
                  <a:srgbClr val="FF0000"/>
                </a:solidFill>
              </a:rPr>
              <a:t>private</a:t>
            </a:r>
            <a:r>
              <a:rPr lang="fr-CA" dirty="0"/>
              <a:t>, initialisé à </a:t>
            </a:r>
            <a:r>
              <a:rPr lang="fr-CA" dirty="0" smtClean="0"/>
              <a:t>0</a:t>
            </a:r>
            <a:r>
              <a:rPr lang="fr-CA" b="1" baseline="-25000" dirty="0" smtClean="0"/>
              <a:t>d</a:t>
            </a:r>
          </a:p>
          <a:p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463" y="599202"/>
            <a:ext cx="1209425" cy="153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71904" y="647754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Dans les diagrammes de classe, les classes sont représentées par un  rectangle divisé en trois parties.</a:t>
            </a:r>
            <a:endParaRPr lang="fr-CA" b="1" dirty="0"/>
          </a:p>
        </p:txBody>
      </p:sp>
      <p:sp>
        <p:nvSpPr>
          <p:cNvPr id="8" name="Rectangle 7"/>
          <p:cNvSpPr/>
          <p:nvPr/>
        </p:nvSpPr>
        <p:spPr>
          <a:xfrm>
            <a:off x="1871904" y="1463298"/>
            <a:ext cx="698477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Le rectangle du haut contiens le </a:t>
            </a:r>
            <a:r>
              <a:rPr lang="fr-CA" b="1" dirty="0" smtClean="0"/>
              <a:t>Nom de la classe</a:t>
            </a:r>
            <a:r>
              <a:rPr lang="fr-CA" dirty="0" smtClean="0"/>
              <a:t>.</a:t>
            </a:r>
          </a:p>
          <a:p>
            <a:r>
              <a:rPr lang="fr-CA" sz="1600" dirty="0" smtClean="0"/>
              <a:t>Note : Si la classe est </a:t>
            </a:r>
            <a:r>
              <a:rPr lang="fr-CA" sz="1600" i="1" dirty="0" smtClean="0"/>
              <a:t>abstraite</a:t>
            </a:r>
            <a:r>
              <a:rPr lang="fr-CA" sz="1600" dirty="0" smtClean="0"/>
              <a:t> son nom sera écrit en italique.</a:t>
            </a:r>
            <a:endParaRPr lang="fr-CA" sz="1600" dirty="0"/>
          </a:p>
        </p:txBody>
      </p:sp>
      <p:sp>
        <p:nvSpPr>
          <p:cNvPr id="9" name="Rectangle 8"/>
          <p:cNvSpPr/>
          <p:nvPr/>
        </p:nvSpPr>
        <p:spPr>
          <a:xfrm>
            <a:off x="541235" y="2214137"/>
            <a:ext cx="8171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Le rectangle du centre contiendra la liste des attributs.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655" y="2583469"/>
            <a:ext cx="81942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 smtClean="0"/>
              <a:t>La syntaxe des attributs suit la structure suivante :</a:t>
            </a:r>
            <a:br>
              <a:rPr lang="fr-CA" sz="1600" dirty="0" smtClean="0"/>
            </a:br>
            <a:r>
              <a:rPr lang="fr-CA" sz="1600" dirty="0" smtClean="0"/>
              <a:t>	Visibilité </a:t>
            </a:r>
            <a:r>
              <a:rPr lang="fr-CA" sz="1600" b="1" dirty="0" smtClean="0"/>
              <a:t>non</a:t>
            </a:r>
            <a:r>
              <a:rPr lang="fr-CA" sz="1600" dirty="0" smtClean="0"/>
              <a:t> [Multiplicateur] : </a:t>
            </a:r>
            <a:r>
              <a:rPr lang="fr-CA" sz="1600" b="1" dirty="0" smtClean="0"/>
              <a:t>type</a:t>
            </a:r>
            <a:r>
              <a:rPr lang="fr-CA" sz="1600" dirty="0" smtClean="0"/>
              <a:t> [initialisation]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 smtClean="0"/>
              <a:t>La </a:t>
            </a:r>
            <a:r>
              <a:rPr lang="fr-CA" sz="1600" b="1" dirty="0" smtClean="0"/>
              <a:t>Visibilité</a:t>
            </a:r>
            <a:r>
              <a:rPr lang="fr-CA" sz="1600" dirty="0" smtClean="0"/>
              <a:t> sera représentée par un caractère unique :</a:t>
            </a:r>
            <a:br>
              <a:rPr lang="fr-CA" sz="1600" dirty="0" smtClean="0"/>
            </a:br>
            <a:r>
              <a:rPr lang="fr-CA" sz="1600" b="1" dirty="0" smtClean="0"/>
              <a:t>+</a:t>
            </a:r>
            <a:r>
              <a:rPr lang="fr-CA" sz="1600" dirty="0" smtClean="0"/>
              <a:t> Publique	</a:t>
            </a:r>
            <a:r>
              <a:rPr lang="fr-CA" sz="1600" b="1" dirty="0" smtClean="0"/>
              <a:t>-</a:t>
            </a:r>
            <a:r>
              <a:rPr lang="fr-CA" sz="1600" dirty="0" smtClean="0"/>
              <a:t> Privée		</a:t>
            </a:r>
            <a:r>
              <a:rPr lang="fr-CA" sz="1600" b="1" dirty="0" smtClean="0"/>
              <a:t>#</a:t>
            </a:r>
            <a:r>
              <a:rPr lang="fr-CA" sz="1600" dirty="0" smtClean="0"/>
              <a:t> Protégée</a:t>
            </a:r>
            <a:br>
              <a:rPr lang="fr-CA" sz="1600" dirty="0" smtClean="0"/>
            </a:br>
            <a:r>
              <a:rPr lang="fr-CA" sz="1600" dirty="0" smtClean="0"/>
              <a:t>~ Paquetage	</a:t>
            </a:r>
            <a:r>
              <a:rPr lang="fr-CA" sz="1600" b="1" dirty="0" smtClean="0"/>
              <a:t>/</a:t>
            </a:r>
            <a:r>
              <a:rPr lang="fr-CA" sz="1600" dirty="0" smtClean="0"/>
              <a:t> Dérivée		</a:t>
            </a:r>
            <a:r>
              <a:rPr lang="fr-CA" sz="1600" b="1" dirty="0" smtClean="0"/>
              <a:t>_</a:t>
            </a:r>
            <a:r>
              <a:rPr lang="fr-CA" sz="1600" dirty="0" smtClean="0"/>
              <a:t> Statique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 smtClean="0"/>
              <a:t>Le </a:t>
            </a:r>
            <a:r>
              <a:rPr lang="fr-CA" sz="1600" b="1" dirty="0" smtClean="0"/>
              <a:t>Multiplicateur</a:t>
            </a:r>
            <a:r>
              <a:rPr lang="fr-CA" sz="1600" dirty="0" smtClean="0"/>
              <a:t> (optionnel) est utilisé pour éviter la répétition de plusieurs attributs de même nom terminés par un nombre.</a:t>
            </a:r>
            <a:br>
              <a:rPr lang="fr-CA" sz="1600" dirty="0" smtClean="0"/>
            </a:br>
            <a:r>
              <a:rPr lang="fr-CA" sz="1600" dirty="0" smtClean="0"/>
              <a:t>i.e.	Salaire1, Salaire2  sera noté comme  </a:t>
            </a:r>
            <a:r>
              <a:rPr lang="fr-CA" sz="1600" b="1" dirty="0" smtClean="0"/>
              <a:t>Salaire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 smtClean="0"/>
              <a:t>Le </a:t>
            </a:r>
            <a:r>
              <a:rPr lang="fr-CA" sz="1600" b="1" dirty="0" smtClean="0"/>
              <a:t>Type</a:t>
            </a:r>
            <a:r>
              <a:rPr lang="fr-CA" sz="1600" dirty="0" smtClean="0"/>
              <a:t> est le type de l’attribut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 smtClean="0"/>
              <a:t>L’</a:t>
            </a:r>
            <a:r>
              <a:rPr lang="fr-CA" sz="1600" b="1" dirty="0" smtClean="0"/>
              <a:t>Initialisation</a:t>
            </a:r>
            <a:r>
              <a:rPr lang="fr-CA" sz="1600" dirty="0" smtClean="0"/>
              <a:t> (optionnelle) quand l’attribut est doté d’une initialisation.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8810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60648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b="1" dirty="0" smtClean="0"/>
              <a:t>LES DIAGRAMMES DE CLASSES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1406" y="5085184"/>
            <a:ext cx="7848872" cy="12241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CA" b="1" dirty="0" smtClean="0">
                <a:solidFill>
                  <a:srgbClr val="FF0000"/>
                </a:solidFill>
              </a:rPr>
              <a:t>Exemples :</a:t>
            </a:r>
          </a:p>
          <a:p>
            <a:r>
              <a:rPr lang="fr-CA" b="1" dirty="0" smtClean="0">
                <a:solidFill>
                  <a:srgbClr val="FF0000"/>
                </a:solidFill>
              </a:rPr>
              <a:t> +</a:t>
            </a:r>
            <a:r>
              <a:rPr lang="fr-CA" dirty="0" smtClean="0"/>
              <a:t> </a:t>
            </a:r>
            <a:r>
              <a:rPr lang="fr-CA" b="1" dirty="0" err="1" smtClean="0">
                <a:solidFill>
                  <a:srgbClr val="7030A0"/>
                </a:solidFill>
              </a:rPr>
              <a:t>noSuivant</a:t>
            </a:r>
            <a:r>
              <a:rPr lang="fr-CA" b="1" dirty="0" smtClean="0">
                <a:solidFill>
                  <a:srgbClr val="7030A0"/>
                </a:solidFill>
              </a:rPr>
              <a:t>( ) : </a:t>
            </a:r>
            <a:r>
              <a:rPr lang="fr-CA" b="1" dirty="0" err="1" smtClean="0">
                <a:solidFill>
                  <a:srgbClr val="7030A0"/>
                </a:solidFill>
              </a:rPr>
              <a:t>int</a:t>
            </a:r>
            <a:r>
              <a:rPr lang="fr-CA" b="1" dirty="0" smtClean="0">
                <a:solidFill>
                  <a:srgbClr val="7030A0"/>
                </a:solidFill>
              </a:rPr>
              <a:t>	</a:t>
            </a:r>
            <a:endParaRPr lang="fr-CA" dirty="0" smtClean="0"/>
          </a:p>
          <a:p>
            <a:r>
              <a:rPr lang="fr-CA" b="1" dirty="0">
                <a:solidFill>
                  <a:srgbClr val="FF0000"/>
                </a:solidFill>
              </a:rPr>
              <a:t> </a:t>
            </a:r>
            <a:r>
              <a:rPr lang="fr-CA" b="1" dirty="0" smtClean="0">
                <a:solidFill>
                  <a:srgbClr val="FF0000"/>
                </a:solidFill>
              </a:rPr>
              <a:t>#</a:t>
            </a:r>
            <a:r>
              <a:rPr lang="fr-CA" dirty="0" smtClean="0"/>
              <a:t> </a:t>
            </a:r>
            <a:r>
              <a:rPr lang="fr-CA" b="1" dirty="0" err="1" smtClean="0">
                <a:solidFill>
                  <a:srgbClr val="7030A0"/>
                </a:solidFill>
              </a:rPr>
              <a:t>getItem</a:t>
            </a:r>
            <a:r>
              <a:rPr lang="fr-CA" b="1" dirty="0" smtClean="0">
                <a:solidFill>
                  <a:srgbClr val="7030A0"/>
                </a:solidFill>
              </a:rPr>
              <a:t>( </a:t>
            </a:r>
            <a:r>
              <a:rPr lang="fr-CA" b="1" dirty="0" err="1" smtClean="0">
                <a:solidFill>
                  <a:srgbClr val="7030A0"/>
                </a:solidFill>
              </a:rPr>
              <a:t>int</a:t>
            </a:r>
            <a:r>
              <a:rPr lang="fr-CA" b="1" dirty="0" smtClean="0">
                <a:solidFill>
                  <a:srgbClr val="7030A0"/>
                </a:solidFill>
              </a:rPr>
              <a:t> )</a:t>
            </a:r>
            <a:r>
              <a:rPr lang="fr-CA" dirty="0" smtClean="0"/>
              <a:t> </a:t>
            </a:r>
            <a:r>
              <a:rPr lang="fr-CA" dirty="0"/>
              <a:t>: </a:t>
            </a:r>
            <a:r>
              <a:rPr lang="fr-CA" b="1" dirty="0" smtClean="0">
                <a:solidFill>
                  <a:schemeClr val="accent6">
                    <a:lumMod val="75000"/>
                  </a:schemeClr>
                </a:solidFill>
              </a:rPr>
              <a:t>String[]</a:t>
            </a:r>
            <a:endParaRPr lang="fr-CA" dirty="0" smtClean="0"/>
          </a:p>
          <a:p>
            <a:r>
              <a:rPr lang="fr-CA" b="1" dirty="0">
                <a:solidFill>
                  <a:srgbClr val="FF0000"/>
                </a:solidFill>
              </a:rPr>
              <a:t> </a:t>
            </a:r>
            <a:r>
              <a:rPr lang="fr-CA" b="1" dirty="0" smtClean="0">
                <a:solidFill>
                  <a:srgbClr val="FF0000"/>
                </a:solidFill>
              </a:rPr>
              <a:t>--</a:t>
            </a:r>
            <a:r>
              <a:rPr lang="fr-CA" dirty="0" smtClean="0"/>
              <a:t> </a:t>
            </a:r>
            <a:r>
              <a:rPr lang="fr-CA" b="1" dirty="0" err="1" smtClean="0">
                <a:solidFill>
                  <a:srgbClr val="7030A0"/>
                </a:solidFill>
              </a:rPr>
              <a:t>setItem</a:t>
            </a:r>
            <a:r>
              <a:rPr lang="fr-CA" b="1" dirty="0" smtClean="0">
                <a:solidFill>
                  <a:srgbClr val="7030A0"/>
                </a:solidFill>
              </a:rPr>
              <a:t>( </a:t>
            </a:r>
            <a:r>
              <a:rPr lang="fr-CA" b="1" dirty="0" err="1" smtClean="0">
                <a:solidFill>
                  <a:srgbClr val="7030A0"/>
                </a:solidFill>
              </a:rPr>
              <a:t>int</a:t>
            </a:r>
            <a:r>
              <a:rPr lang="fr-CA" b="1" dirty="0" smtClean="0">
                <a:solidFill>
                  <a:srgbClr val="7030A0"/>
                </a:solidFill>
              </a:rPr>
              <a:t>, String, double)</a:t>
            </a:r>
            <a:endParaRPr lang="fr-CA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271" y="764704"/>
            <a:ext cx="1209425" cy="153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79712" y="780586"/>
            <a:ext cx="6776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Le dernier rectangle contiendra la liste des méthodes.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9660" y="1268760"/>
            <a:ext cx="6771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La syntaxe des méthodes suit la structure suivante :</a:t>
            </a:r>
            <a:br>
              <a:rPr lang="fr-CA" dirty="0" smtClean="0"/>
            </a:br>
            <a:r>
              <a:rPr lang="fr-CA" dirty="0" smtClean="0"/>
              <a:t>	Visibilité </a:t>
            </a:r>
            <a:r>
              <a:rPr lang="fr-CA" b="1" dirty="0" smtClean="0"/>
              <a:t>non</a:t>
            </a:r>
            <a:r>
              <a:rPr lang="fr-CA" dirty="0" smtClean="0"/>
              <a:t>(</a:t>
            </a:r>
            <a:r>
              <a:rPr lang="fr-CA" dirty="0" err="1" smtClean="0"/>
              <a:t>params</a:t>
            </a:r>
            <a:r>
              <a:rPr lang="fr-CA" dirty="0" smtClean="0"/>
              <a:t>.) : </a:t>
            </a:r>
            <a:r>
              <a:rPr lang="fr-CA" b="1" dirty="0" smtClean="0"/>
              <a:t>type</a:t>
            </a:r>
          </a:p>
          <a:p>
            <a:r>
              <a:rPr lang="fr-CA" dirty="0" smtClean="0"/>
              <a:t>La </a:t>
            </a:r>
            <a:r>
              <a:rPr lang="fr-CA" b="1" dirty="0" smtClean="0"/>
              <a:t>Visibilité</a:t>
            </a:r>
            <a:r>
              <a:rPr lang="fr-CA" dirty="0" smtClean="0"/>
              <a:t> sera représentée de la même façon que pour les attributs.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568" y="2420888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 </a:t>
            </a:r>
            <a:r>
              <a:rPr lang="fr-CA" b="1" dirty="0" smtClean="0"/>
              <a:t>Nom</a:t>
            </a:r>
            <a:r>
              <a:rPr lang="fr-CA" dirty="0" smtClean="0"/>
              <a:t> de la méthode est toujours suivi de parenthèses.</a:t>
            </a:r>
            <a:br>
              <a:rPr lang="fr-CA" dirty="0" smtClean="0"/>
            </a:br>
            <a:r>
              <a:rPr lang="fr-CA" dirty="0" smtClean="0"/>
              <a:t>Si la méthode a des paramètres, sont énumérés entre les parenthèses avec la </a:t>
            </a:r>
            <a:br>
              <a:rPr lang="fr-CA" dirty="0" smtClean="0"/>
            </a:br>
            <a:r>
              <a:rPr lang="fr-CA" dirty="0" smtClean="0"/>
              <a:t>forme suivante : </a:t>
            </a:r>
            <a:br>
              <a:rPr lang="fr-CA" dirty="0" smtClean="0"/>
            </a:br>
            <a:r>
              <a:rPr lang="fr-CA" dirty="0" smtClean="0"/>
              <a:t>[in | out | </a:t>
            </a:r>
            <a:r>
              <a:rPr lang="fr-CA" dirty="0" err="1" smtClean="0"/>
              <a:t>inout</a:t>
            </a:r>
            <a:r>
              <a:rPr lang="fr-CA" dirty="0" smtClean="0"/>
              <a:t> ] </a:t>
            </a:r>
            <a:r>
              <a:rPr lang="fr-CA" b="1" dirty="0" err="1" smtClean="0"/>
              <a:t>param</a:t>
            </a:r>
            <a:r>
              <a:rPr lang="fr-CA" dirty="0" smtClean="0"/>
              <a:t> : </a:t>
            </a:r>
            <a:r>
              <a:rPr lang="fr-CA" b="1" dirty="0" smtClean="0"/>
              <a:t>type</a:t>
            </a:r>
            <a:br>
              <a:rPr lang="fr-CA" b="1" dirty="0" smtClean="0"/>
            </a:br>
            <a:r>
              <a:rPr lang="fr-CA" b="1" dirty="0" smtClean="0"/>
              <a:t>Note : </a:t>
            </a:r>
            <a:r>
              <a:rPr lang="fr-CA" dirty="0" smtClean="0"/>
              <a:t>in </a:t>
            </a:r>
            <a:r>
              <a:rPr lang="fr-CA" dirty="0"/>
              <a:t>| out | </a:t>
            </a:r>
            <a:r>
              <a:rPr lang="fr-CA" dirty="0" err="1" smtClean="0"/>
              <a:t>inout</a:t>
            </a:r>
            <a:r>
              <a:rPr lang="fr-CA" dirty="0" smtClean="0"/>
              <a:t>  sont des qualificateurs optionnels indiquant la direction d’emploi du paramètre (i.e.  </a:t>
            </a:r>
            <a:r>
              <a:rPr lang="fr-CA" b="1" dirty="0"/>
              <a:t>i</a:t>
            </a:r>
            <a:r>
              <a:rPr lang="fr-CA" b="1" dirty="0" smtClean="0"/>
              <a:t>n test : </a:t>
            </a:r>
            <a:r>
              <a:rPr lang="fr-CA" b="1" dirty="0" err="1" smtClean="0"/>
              <a:t>int</a:t>
            </a:r>
            <a:r>
              <a:rPr lang="fr-CA" dirty="0" smtClean="0"/>
              <a:t>	paramètre en entrée)</a:t>
            </a:r>
            <a:br>
              <a:rPr lang="fr-CA" dirty="0" smtClean="0"/>
            </a:br>
            <a:r>
              <a:rPr lang="fr-CA" b="1" dirty="0" smtClean="0"/>
              <a:t>Note :</a:t>
            </a:r>
            <a:r>
              <a:rPr lang="fr-CA" dirty="0" smtClean="0"/>
              <a:t> Seul </a:t>
            </a:r>
            <a:r>
              <a:rPr lang="fr-CA" dirty="0"/>
              <a:t>le type du paramètre est cité, pas son </a:t>
            </a:r>
            <a:r>
              <a:rPr lang="fr-CA" dirty="0" smtClean="0"/>
              <a:t>nom</a:t>
            </a:r>
            <a:r>
              <a:rPr lang="fr-CA" dirty="0"/>
              <a:t>.</a:t>
            </a:r>
            <a:endParaRPr lang="fr-CA" b="1" dirty="0" smtClean="0"/>
          </a:p>
          <a:p>
            <a:endParaRPr lang="fr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 </a:t>
            </a:r>
            <a:r>
              <a:rPr lang="fr-CA" b="1" dirty="0"/>
              <a:t>Type</a:t>
            </a:r>
            <a:r>
              <a:rPr lang="fr-CA" dirty="0"/>
              <a:t> est le type de </a:t>
            </a:r>
            <a:r>
              <a:rPr lang="fr-CA" dirty="0" smtClean="0"/>
              <a:t>la méthode.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23568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57" y="1642773"/>
            <a:ext cx="3744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L’HÉRITAGE d’une </a:t>
            </a:r>
            <a:r>
              <a:rPr lang="fr-CA" b="1" dirty="0" smtClean="0"/>
              <a:t>classe nor</a:t>
            </a:r>
            <a:r>
              <a:rPr lang="fr-CA" dirty="0" smtClean="0"/>
              <a:t>male se représente par une flèche </a:t>
            </a:r>
            <a:r>
              <a:rPr lang="fr-CA" b="1" dirty="0" smtClean="0"/>
              <a:t>à tête pleine </a:t>
            </a:r>
            <a:r>
              <a:rPr lang="fr-CA" dirty="0" smtClean="0"/>
              <a:t>pointant </a:t>
            </a:r>
            <a:r>
              <a:rPr lang="fr-CA" b="1" dirty="0" smtClean="0"/>
              <a:t>de</a:t>
            </a:r>
            <a:r>
              <a:rPr lang="fr-CA" dirty="0" smtClean="0"/>
              <a:t> la classe héritée vers la superclasse.</a:t>
            </a:r>
            <a:endParaRPr lang="fr-CA" dirty="0"/>
          </a:p>
        </p:txBody>
      </p:sp>
      <p:sp>
        <p:nvSpPr>
          <p:cNvPr id="11" name="ZoneTexte 10"/>
          <p:cNvSpPr txBox="1"/>
          <p:nvPr/>
        </p:nvSpPr>
        <p:spPr>
          <a:xfrm>
            <a:off x="251520" y="2606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RELATIONS D’HÉRITAGE ET D’IMPLANTATION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43791" y="906979"/>
            <a:ext cx="837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En plus des rectangles représentant les classes  elles-mêmes, des traits représentent les liens entre ces classes.</a:t>
            </a:r>
            <a:endParaRPr lang="fr-CA" dirty="0"/>
          </a:p>
        </p:txBody>
      </p:sp>
      <p:sp>
        <p:nvSpPr>
          <p:cNvPr id="14" name="Rectangle 13"/>
          <p:cNvSpPr/>
          <p:nvPr/>
        </p:nvSpPr>
        <p:spPr>
          <a:xfrm>
            <a:off x="443790" y="4653136"/>
            <a:ext cx="7872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L’IMPLANTATION d’une </a:t>
            </a:r>
            <a:r>
              <a:rPr lang="fr-CA" b="1" dirty="0" smtClean="0"/>
              <a:t>interface</a:t>
            </a:r>
            <a:r>
              <a:rPr lang="fr-CA" dirty="0" smtClean="0"/>
              <a:t> se </a:t>
            </a:r>
            <a:br>
              <a:rPr lang="fr-CA" dirty="0" smtClean="0"/>
            </a:br>
            <a:r>
              <a:rPr lang="fr-CA" dirty="0" smtClean="0"/>
              <a:t>représente par une flèche </a:t>
            </a:r>
            <a:r>
              <a:rPr lang="fr-CA" b="1" dirty="0" smtClean="0"/>
              <a:t>à tête pleine </a:t>
            </a:r>
            <a:br>
              <a:rPr lang="fr-CA" b="1" dirty="0" smtClean="0"/>
            </a:br>
            <a:r>
              <a:rPr lang="fr-CA" dirty="0" smtClean="0"/>
              <a:t>mais dont </a:t>
            </a:r>
            <a:r>
              <a:rPr lang="fr-CA" b="1" dirty="0" smtClean="0"/>
              <a:t>le trait est pointillé </a:t>
            </a:r>
            <a:r>
              <a:rPr lang="fr-CA" dirty="0" smtClean="0"/>
              <a:t>pointant </a:t>
            </a:r>
            <a:br>
              <a:rPr lang="fr-CA" dirty="0" smtClean="0"/>
            </a:br>
            <a:r>
              <a:rPr lang="fr-CA" dirty="0" smtClean="0"/>
              <a:t>de l’interface.</a:t>
            </a:r>
            <a:br>
              <a:rPr lang="fr-CA" dirty="0" smtClean="0"/>
            </a:br>
            <a:r>
              <a:rPr lang="fr-CA" dirty="0" smtClean="0"/>
              <a:t>Notez l’identifiant « interface » avant le nom pour identifier cette figure comme étant une interface et non une classe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42773"/>
            <a:ext cx="38004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4614" y="4725144"/>
            <a:ext cx="37433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6083" y="3140968"/>
            <a:ext cx="3762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65393" y="2958269"/>
            <a:ext cx="77025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L’HÉRITAGE d’une </a:t>
            </a:r>
            <a:r>
              <a:rPr lang="fr-CA" b="1" dirty="0" smtClean="0"/>
              <a:t>classe abstraite</a:t>
            </a:r>
            <a:r>
              <a:rPr lang="fr-CA" dirty="0" smtClean="0"/>
              <a:t> se </a:t>
            </a:r>
            <a:br>
              <a:rPr lang="fr-CA" dirty="0" smtClean="0"/>
            </a:br>
            <a:r>
              <a:rPr lang="fr-CA" dirty="0" smtClean="0"/>
              <a:t>représente par une flèche </a:t>
            </a:r>
            <a:r>
              <a:rPr lang="fr-CA" b="1" dirty="0" smtClean="0"/>
              <a:t>à tête pleine </a:t>
            </a:r>
            <a:br>
              <a:rPr lang="fr-CA" b="1" dirty="0" smtClean="0"/>
            </a:br>
            <a:r>
              <a:rPr lang="fr-CA" dirty="0" smtClean="0"/>
              <a:t>pointant </a:t>
            </a:r>
            <a:r>
              <a:rPr lang="fr-CA" b="1" dirty="0" smtClean="0"/>
              <a:t>de</a:t>
            </a:r>
            <a:r>
              <a:rPr lang="fr-CA" dirty="0" smtClean="0"/>
              <a:t> la classe héritée vers la </a:t>
            </a:r>
            <a:br>
              <a:rPr lang="fr-CA" dirty="0" smtClean="0"/>
            </a:br>
            <a:r>
              <a:rPr lang="fr-CA" dirty="0" smtClean="0"/>
              <a:t>superclasse. </a:t>
            </a:r>
            <a:br>
              <a:rPr lang="fr-CA" dirty="0" smtClean="0"/>
            </a:br>
            <a:r>
              <a:rPr lang="fr-CA" dirty="0" smtClean="0"/>
              <a:t>Notez que le </a:t>
            </a:r>
            <a:r>
              <a:rPr lang="fr-CA" b="1" dirty="0" smtClean="0"/>
              <a:t>nom de la classe </a:t>
            </a:r>
            <a:r>
              <a:rPr lang="fr-CA" dirty="0" smtClean="0"/>
              <a:t>abstraite est écrit en </a:t>
            </a:r>
            <a:r>
              <a:rPr lang="fr-CA" b="1" dirty="0" smtClean="0"/>
              <a:t>italique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xmlns="" val="20418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1520" y="2606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RELATIONS D’IMPLANTATION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43791" y="906979"/>
            <a:ext cx="837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Une Classe pouvant implanter plusieurs </a:t>
            </a:r>
            <a:r>
              <a:rPr lang="fr-CA" i="1" dirty="0" smtClean="0"/>
              <a:t>interfaces</a:t>
            </a:r>
            <a:r>
              <a:rPr lang="fr-CA" dirty="0" smtClean="0"/>
              <a:t>, la flèche peux prendre la forme suivante :</a:t>
            </a:r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338" y="1589155"/>
            <a:ext cx="7043315" cy="487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43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2606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AUTRES RELATIONS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916832"/>
            <a:ext cx="44291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3791" y="906979"/>
            <a:ext cx="8376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En un coup d’œil, voici les identifiants de tous les types de relations trouvés dans les diagrammes de classe.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xmlns="" val="12749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2606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AGRÉGATIONS &amp; COMPOSITION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655" y="1628800"/>
            <a:ext cx="83766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Ces deux relations indiquent qu’une classe utilise une instance de l’autre.</a:t>
            </a:r>
            <a:endParaRPr lang="fr-CA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653" y="1017250"/>
            <a:ext cx="372085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2165" y="998200"/>
            <a:ext cx="369396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63654" y="934412"/>
            <a:ext cx="540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3200" b="1" dirty="0" smtClean="0"/>
              <a:t>vs</a:t>
            </a:r>
            <a:endParaRPr lang="fr-CA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251520" y="2132856"/>
            <a:ext cx="540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Prenons le cas d’une classe </a:t>
            </a:r>
            <a:r>
              <a:rPr lang="fr-CA" sz="2000" b="1" dirty="0" smtClean="0"/>
              <a:t>Transaction </a:t>
            </a:r>
            <a:r>
              <a:rPr lang="fr-CA" sz="2000" dirty="0" smtClean="0"/>
              <a:t>faisant usage de deux classes. La classe</a:t>
            </a:r>
            <a:br>
              <a:rPr lang="fr-CA" sz="2000" dirty="0" smtClean="0"/>
            </a:br>
            <a:r>
              <a:rPr lang="fr-CA" sz="2000" b="1" dirty="0" smtClean="0"/>
              <a:t>Client </a:t>
            </a:r>
            <a:r>
              <a:rPr lang="fr-CA" sz="2000" dirty="0" smtClean="0"/>
              <a:t>et la classe </a:t>
            </a:r>
            <a:r>
              <a:rPr lang="fr-CA" sz="2000" b="1" dirty="0" smtClean="0"/>
              <a:t>Facture</a:t>
            </a:r>
            <a:r>
              <a:rPr lang="fr-CA" sz="2000" dirty="0" smtClean="0"/>
              <a:t>.</a:t>
            </a:r>
          </a:p>
          <a:p>
            <a:endParaRPr lang="fr-CA" sz="2000" dirty="0" smtClean="0"/>
          </a:p>
          <a:p>
            <a:r>
              <a:rPr lang="fr-CA" sz="2000" dirty="0" smtClean="0"/>
              <a:t>Il existe deux types de dépendances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La dépendance absolue appelée </a:t>
            </a:r>
            <a:r>
              <a:rPr lang="fr-CA" sz="2000" b="1" dirty="0" smtClean="0"/>
              <a:t>composition</a:t>
            </a:r>
            <a:br>
              <a:rPr lang="fr-CA" sz="2000" b="1" dirty="0" smtClean="0"/>
            </a:br>
            <a:r>
              <a:rPr lang="fr-CA" sz="2000" dirty="0" smtClean="0"/>
              <a:t>Dans ce cas, si la classe </a:t>
            </a:r>
            <a:r>
              <a:rPr lang="fr-CA" sz="2000" b="1" dirty="0" smtClean="0"/>
              <a:t>Transaction</a:t>
            </a:r>
            <a:r>
              <a:rPr lang="fr-CA" sz="2000" dirty="0" smtClean="0"/>
              <a:t> est détruite, l’instance de la classe </a:t>
            </a:r>
            <a:r>
              <a:rPr lang="fr-CA" sz="2000" b="1" dirty="0" smtClean="0"/>
              <a:t>Facture</a:t>
            </a:r>
            <a:r>
              <a:rPr lang="fr-CA" sz="2000" dirty="0" smtClean="0"/>
              <a:t> l’est aussi.</a:t>
            </a:r>
          </a:p>
          <a:p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La dépendance </a:t>
            </a:r>
            <a:r>
              <a:rPr lang="fr-CA" sz="2000" i="1" dirty="0" smtClean="0"/>
              <a:t>utilisation</a:t>
            </a:r>
            <a:r>
              <a:rPr lang="fr-CA" sz="2000" dirty="0" smtClean="0"/>
              <a:t> appelée </a:t>
            </a:r>
            <a:r>
              <a:rPr lang="fr-CA" sz="2000" b="1" dirty="0" smtClean="0"/>
              <a:t>agrégation</a:t>
            </a:r>
            <a:r>
              <a:rPr lang="fr-CA" sz="2000" dirty="0" smtClean="0"/>
              <a:t>.</a:t>
            </a:r>
            <a:br>
              <a:rPr lang="fr-CA" sz="2000" dirty="0" smtClean="0"/>
            </a:br>
            <a:r>
              <a:rPr lang="fr-CA" sz="2000" dirty="0" smtClean="0"/>
              <a:t>Ici, si on supprime la classe </a:t>
            </a:r>
            <a:r>
              <a:rPr lang="fr-CA" sz="2000" b="1" dirty="0" smtClean="0"/>
              <a:t>Transaction</a:t>
            </a:r>
            <a:r>
              <a:rPr lang="fr-CA" sz="2000" dirty="0" smtClean="0"/>
              <a:t>, ça ne détruira pas la classe </a:t>
            </a:r>
            <a:r>
              <a:rPr lang="fr-CA" sz="2000" b="1" dirty="0" smtClean="0"/>
              <a:t>Client</a:t>
            </a:r>
            <a:r>
              <a:rPr lang="fr-CA" sz="2000" dirty="0" smtClean="0"/>
              <a:t>.</a:t>
            </a:r>
          </a:p>
          <a:p>
            <a:r>
              <a:rPr lang="fr-CA" sz="2000" dirty="0" smtClean="0"/>
              <a:t/>
            </a:r>
            <a:br>
              <a:rPr lang="fr-CA" sz="2000" dirty="0" smtClean="0"/>
            </a:br>
            <a:endParaRPr lang="fr-CA" sz="20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8410" y="4692754"/>
            <a:ext cx="1848639" cy="32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8412" y="6152234"/>
            <a:ext cx="1848638" cy="32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6136" y="4900400"/>
            <a:ext cx="31409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CA" dirty="0" smtClean="0"/>
              <a:t>Les deux attributs sont déclarés de la même façon dans la classe </a:t>
            </a:r>
            <a:r>
              <a:rPr lang="fr-CA" b="1" dirty="0" smtClean="0"/>
              <a:t>Transaction</a:t>
            </a:r>
            <a:r>
              <a:rPr lang="fr-CA" dirty="0" smtClean="0"/>
              <a:t> et rien dans le code ne montre la différence entre les deux dépendances.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2060848"/>
            <a:ext cx="30765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778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2606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AGRÉGATIONS &amp; COMPOSITION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358908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Dépendance  (réfère à …)</a:t>
            </a:r>
          </a:p>
          <a:p>
            <a:r>
              <a:rPr lang="fr-CA" sz="2000" dirty="0" smtClean="0"/>
              <a:t>Il n’y a pas de liens conceptuels entre les deux instances. </a:t>
            </a:r>
            <a:br>
              <a:rPr lang="fr-CA" sz="2000" dirty="0" smtClean="0"/>
            </a:br>
            <a:r>
              <a:rPr lang="fr-CA" sz="2000" dirty="0" smtClean="0"/>
              <a:t>L’une utilise l’autre.  Ici, la classe </a:t>
            </a:r>
            <a:r>
              <a:rPr lang="fr-CA" sz="2000" b="1" dirty="0" smtClean="0"/>
              <a:t>Commande</a:t>
            </a:r>
            <a:r>
              <a:rPr lang="fr-CA" sz="2000" dirty="0" smtClean="0"/>
              <a:t> imprime un </a:t>
            </a:r>
            <a:r>
              <a:rPr lang="fr-CA" sz="2000" b="1" dirty="0" smtClean="0"/>
              <a:t>Client</a:t>
            </a:r>
            <a:r>
              <a:rPr lang="fr-CA" sz="2000" dirty="0" smtClean="0"/>
              <a:t>.</a:t>
            </a:r>
            <a:endParaRPr lang="fr-CA" sz="2000" dirty="0"/>
          </a:p>
        </p:txBody>
      </p:sp>
      <p:sp>
        <p:nvSpPr>
          <p:cNvPr id="6" name="Rectangle 5"/>
          <p:cNvSpPr/>
          <p:nvPr/>
        </p:nvSpPr>
        <p:spPr>
          <a:xfrm>
            <a:off x="467544" y="2466425"/>
            <a:ext cx="517274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CA" dirty="0" smtClean="0"/>
              <a:t>public class  Commande  {</a:t>
            </a:r>
          </a:p>
          <a:p>
            <a:r>
              <a:rPr lang="fr-CA" dirty="0" smtClean="0"/>
              <a:t>     . . .</a:t>
            </a:r>
            <a:br>
              <a:rPr lang="fr-CA" dirty="0" smtClean="0"/>
            </a:br>
            <a:r>
              <a:rPr lang="fr-CA" dirty="0" smtClean="0"/>
              <a:t>     public </a:t>
            </a:r>
            <a:r>
              <a:rPr lang="fr-CA" dirty="0" err="1" smtClean="0"/>
              <a:t>void</a:t>
            </a:r>
            <a:r>
              <a:rPr lang="fr-CA" dirty="0" smtClean="0"/>
              <a:t> imprime (Client c) {}</a:t>
            </a:r>
          </a:p>
          <a:p>
            <a:r>
              <a:rPr lang="fr-CA" dirty="0"/>
              <a:t> . . .</a:t>
            </a:r>
            <a:br>
              <a:rPr lang="fr-CA" dirty="0"/>
            </a:br>
            <a:r>
              <a:rPr lang="fr-CA" dirty="0" smtClean="0"/>
              <a:t>}</a:t>
            </a:r>
            <a:endParaRPr lang="fr-CA" dirty="0"/>
          </a:p>
        </p:txBody>
      </p:sp>
      <p:sp>
        <p:nvSpPr>
          <p:cNvPr id="13" name="Rectangle 12"/>
          <p:cNvSpPr/>
          <p:nvPr/>
        </p:nvSpPr>
        <p:spPr>
          <a:xfrm>
            <a:off x="467544" y="4119721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Association (possède )</a:t>
            </a:r>
            <a:br>
              <a:rPr lang="fr-CA" sz="2000" dirty="0" smtClean="0"/>
            </a:br>
            <a:r>
              <a:rPr lang="fr-CA" sz="2000" dirty="0" smtClean="0"/>
              <a:t>Ici, la classe </a:t>
            </a:r>
            <a:r>
              <a:rPr lang="fr-CA" sz="2000" b="1" dirty="0" smtClean="0"/>
              <a:t>Commande</a:t>
            </a:r>
            <a:r>
              <a:rPr lang="fr-CA" sz="2000" dirty="0" smtClean="0"/>
              <a:t> déclare et use une instance de la classe </a:t>
            </a:r>
            <a:r>
              <a:rPr lang="fr-CA" sz="2000" b="1" dirty="0" smtClean="0"/>
              <a:t>Client</a:t>
            </a:r>
            <a:r>
              <a:rPr lang="fr-CA" sz="2000" dirty="0" smtClean="0"/>
              <a:t>.</a:t>
            </a:r>
            <a:endParaRPr lang="fr-CA" sz="2000" dirty="0"/>
          </a:p>
        </p:txBody>
      </p:sp>
      <p:sp>
        <p:nvSpPr>
          <p:cNvPr id="14" name="Rectangle 13"/>
          <p:cNvSpPr/>
          <p:nvPr/>
        </p:nvSpPr>
        <p:spPr>
          <a:xfrm>
            <a:off x="467544" y="5013176"/>
            <a:ext cx="31409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CA" dirty="0" smtClean="0"/>
              <a:t>public class  Commande  {</a:t>
            </a:r>
          </a:p>
          <a:p>
            <a:r>
              <a:rPr lang="fr-CA" dirty="0" smtClean="0"/>
              <a:t>     . . .</a:t>
            </a:r>
            <a:br>
              <a:rPr lang="fr-CA" dirty="0" smtClean="0"/>
            </a:br>
            <a:r>
              <a:rPr lang="fr-CA" dirty="0" smtClean="0"/>
              <a:t>     </a:t>
            </a:r>
            <a:r>
              <a:rPr lang="fr-CA" dirty="0" err="1" smtClean="0"/>
              <a:t>private</a:t>
            </a:r>
            <a:r>
              <a:rPr lang="fr-CA" dirty="0" smtClean="0"/>
              <a:t> Client c;</a:t>
            </a:r>
          </a:p>
          <a:p>
            <a:r>
              <a:rPr lang="fr-CA" dirty="0"/>
              <a:t> . . .</a:t>
            </a:r>
            <a:br>
              <a:rPr lang="fr-CA" dirty="0"/>
            </a:br>
            <a:r>
              <a:rPr lang="fr-CA" dirty="0" smtClean="0"/>
              <a:t>}</a:t>
            </a:r>
            <a:endParaRPr lang="fr-CA" dirty="0"/>
          </a:p>
        </p:txBody>
      </p:sp>
      <p:sp>
        <p:nvSpPr>
          <p:cNvPr id="15" name="Rectangle 14"/>
          <p:cNvSpPr/>
          <p:nvPr/>
        </p:nvSpPr>
        <p:spPr>
          <a:xfrm>
            <a:off x="611560" y="924689"/>
            <a:ext cx="4219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En code ça se représente comme suit :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xmlns="" val="41247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2606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AGRÉGATIONS &amp; COMPOSITION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340435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Agrégation (Utilise à part entière …)</a:t>
            </a:r>
          </a:p>
          <a:p>
            <a:r>
              <a:rPr lang="fr-CA" sz="2000" dirty="0" smtClean="0"/>
              <a:t>Il n’y a pas de liens conceptuels entre les deux instances. L’une utilise l’autre.</a:t>
            </a:r>
          </a:p>
          <a:p>
            <a:r>
              <a:rPr lang="fr-CA" sz="2000" b="1" dirty="0" smtClean="0"/>
              <a:t>Chansons</a:t>
            </a:r>
            <a:r>
              <a:rPr lang="fr-CA" sz="2000" dirty="0" smtClean="0"/>
              <a:t> peut exister sans la classe </a:t>
            </a:r>
            <a:r>
              <a:rPr lang="fr-CA" sz="2000" b="1" dirty="0" smtClean="0"/>
              <a:t>Musique</a:t>
            </a:r>
            <a:r>
              <a:rPr lang="fr-CA" sz="2000" dirty="0" smtClean="0"/>
              <a:t>. </a:t>
            </a:r>
            <a:endParaRPr lang="fr-CA" sz="2000" dirty="0"/>
          </a:p>
        </p:txBody>
      </p:sp>
      <p:sp>
        <p:nvSpPr>
          <p:cNvPr id="6" name="Rectangle 5"/>
          <p:cNvSpPr/>
          <p:nvPr/>
        </p:nvSpPr>
        <p:spPr>
          <a:xfrm>
            <a:off x="467544" y="2323701"/>
            <a:ext cx="517274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CA" dirty="0" smtClean="0"/>
              <a:t>public class  Musique  {</a:t>
            </a:r>
          </a:p>
          <a:p>
            <a:r>
              <a:rPr lang="fr-CA" dirty="0" smtClean="0"/>
              <a:t>     </a:t>
            </a:r>
            <a:r>
              <a:rPr lang="fr-CA" dirty="0" err="1" smtClean="0"/>
              <a:t>private</a:t>
            </a:r>
            <a:r>
              <a:rPr lang="fr-CA" dirty="0" smtClean="0"/>
              <a:t> Liste&lt;Chansons&gt;;</a:t>
            </a:r>
          </a:p>
          <a:p>
            <a:r>
              <a:rPr lang="fr-CA" dirty="0"/>
              <a:t> </a:t>
            </a:r>
            <a:r>
              <a:rPr lang="fr-CA" dirty="0" smtClean="0"/>
              <a:t>    . </a:t>
            </a:r>
            <a:r>
              <a:rPr lang="fr-CA" dirty="0"/>
              <a:t>. .</a:t>
            </a:r>
            <a:br>
              <a:rPr lang="fr-CA" dirty="0"/>
            </a:br>
            <a:r>
              <a:rPr lang="fr-CA" dirty="0" smtClean="0"/>
              <a:t>} // Musique</a:t>
            </a:r>
            <a:endParaRPr lang="fr-CA" dirty="0"/>
          </a:p>
        </p:txBody>
      </p:sp>
      <p:sp>
        <p:nvSpPr>
          <p:cNvPr id="13" name="Rectangle 12"/>
          <p:cNvSpPr/>
          <p:nvPr/>
        </p:nvSpPr>
        <p:spPr>
          <a:xfrm>
            <a:off x="467544" y="3717032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Composition ( Possède </a:t>
            </a:r>
            <a:r>
              <a:rPr lang="fr-CA" sz="2000" dirty="0"/>
              <a:t>à part entière …)</a:t>
            </a:r>
          </a:p>
          <a:p>
            <a:r>
              <a:rPr lang="fr-CA" sz="2000" dirty="0" smtClean="0"/>
              <a:t>Ici, le </a:t>
            </a:r>
            <a:r>
              <a:rPr lang="fr-CA" sz="2000" dirty="0" err="1" smtClean="0"/>
              <a:t>constucteur</a:t>
            </a:r>
            <a:r>
              <a:rPr lang="fr-CA" sz="2000" dirty="0" smtClean="0"/>
              <a:t> crée une instance de la classe </a:t>
            </a:r>
            <a:r>
              <a:rPr lang="fr-CA" sz="2000" b="1" dirty="0" smtClean="0"/>
              <a:t>Chambre</a:t>
            </a:r>
            <a:r>
              <a:rPr lang="fr-CA" sz="2000" dirty="0" smtClean="0"/>
              <a:t>. Si l’instance d’</a:t>
            </a:r>
            <a:r>
              <a:rPr lang="fr-CA" sz="2000" b="1" dirty="0" smtClean="0"/>
              <a:t>Appartement</a:t>
            </a:r>
            <a:r>
              <a:rPr lang="fr-CA" sz="2000" dirty="0" smtClean="0"/>
              <a:t> est détruite, l’instance de la classe </a:t>
            </a:r>
            <a:r>
              <a:rPr lang="fr-CA" sz="2000" b="1" dirty="0" smtClean="0"/>
              <a:t>Chambre</a:t>
            </a:r>
            <a:r>
              <a:rPr lang="fr-CA" sz="2000" dirty="0" smtClean="0"/>
              <a:t> l’est aussi.</a:t>
            </a:r>
            <a:endParaRPr lang="fr-CA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467544" y="4732695"/>
            <a:ext cx="517274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 smtClean="0"/>
              <a:t>Apartement</a:t>
            </a:r>
            <a:r>
              <a:rPr lang="en-US" dirty="0" smtClean="0"/>
              <a:t> { </a:t>
            </a:r>
          </a:p>
          <a:p>
            <a:r>
              <a:rPr lang="en-US" dirty="0"/>
              <a:t> </a:t>
            </a:r>
            <a:r>
              <a:rPr lang="en-US" dirty="0" smtClean="0"/>
              <a:t>    private </a:t>
            </a:r>
            <a:r>
              <a:rPr lang="en-US" dirty="0" err="1" smtClean="0"/>
              <a:t>Chambre</a:t>
            </a:r>
            <a:r>
              <a:rPr lang="en-US" dirty="0" smtClean="0"/>
              <a:t> </a:t>
            </a:r>
            <a:r>
              <a:rPr lang="en-US" dirty="0" err="1" smtClean="0"/>
              <a:t>chambreAmi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public </a:t>
            </a:r>
            <a:r>
              <a:rPr lang="en-US" dirty="0"/>
              <a:t>Apartment()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chambreAmi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Chambre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en-US" dirty="0" smtClean="0"/>
              <a:t>     } // </a:t>
            </a:r>
            <a:r>
              <a:rPr lang="en-US" dirty="0" err="1" smtClean="0"/>
              <a:t>Appartement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}  // </a:t>
            </a:r>
            <a:endParaRPr lang="fr-CA" dirty="0"/>
          </a:p>
        </p:txBody>
      </p:sp>
      <p:sp>
        <p:nvSpPr>
          <p:cNvPr id="15" name="Rectangle 14"/>
          <p:cNvSpPr/>
          <p:nvPr/>
        </p:nvSpPr>
        <p:spPr>
          <a:xfrm>
            <a:off x="611560" y="924689"/>
            <a:ext cx="4219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En code ça se représente comme suit :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xmlns="" val="41360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784</Words>
  <Application>Microsoft Office PowerPoint</Application>
  <PresentationFormat>Affichage à l'écran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ANALYSE ET GESTION DE PROJETS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Modélisation Unifié</dc:title>
  <dc:creator>Marcel Aubin</dc:creator>
  <cp:lastModifiedBy>admnordelec</cp:lastModifiedBy>
  <cp:revision>108</cp:revision>
  <dcterms:created xsi:type="dcterms:W3CDTF">2011-05-16T18:54:09Z</dcterms:created>
  <dcterms:modified xsi:type="dcterms:W3CDTF">2018-11-15T14:58:44Z</dcterms:modified>
</cp:coreProperties>
</file>