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3" r:id="rId3"/>
    <p:sldId id="265" r:id="rId4"/>
    <p:sldId id="266" r:id="rId5"/>
    <p:sldId id="267" r:id="rId6"/>
    <p:sldId id="268" r:id="rId7"/>
    <p:sldId id="270" r:id="rId8"/>
    <p:sldId id="269" r:id="rId9"/>
    <p:sldId id="271" r:id="rId10"/>
    <p:sldId id="272" r:id="rId11"/>
    <p:sldId id="273" r:id="rId12"/>
    <p:sldId id="274" r:id="rId13"/>
    <p:sldId id="275" r:id="rId14"/>
    <p:sldId id="277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64" r:id="rId26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692061C-2E91-4271-8F00-5D0D46236D73}" type="datetimeFigureOut">
              <a:rPr lang="fr-CA" smtClean="0"/>
              <a:pPr/>
              <a:t>2018-11-10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006396-63C0-4E0B-85F4-39228D5AD9A0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178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3C1-7245-49CD-967E-1D4463965351}" type="datetime1">
              <a:rPr lang="fr-CA" smtClean="0"/>
              <a:t>2018-11-10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20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CB97-C1DB-42BC-8CFA-F64F13B29157}" type="datetime1">
              <a:rPr lang="fr-CA" smtClean="0"/>
              <a:t>2018-11-10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469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DCD6-77BD-4886-8287-3091456D0491}" type="datetime1">
              <a:rPr lang="fr-CA" smtClean="0"/>
              <a:t>2018-11-10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039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F5F9-C25B-4073-A1A0-6D29FD2375F3}" type="datetime1">
              <a:rPr lang="fr-CA" smtClean="0"/>
              <a:t>2018-11-10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19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380-6AC2-4171-AE7C-D260E9BCA54A}" type="datetime1">
              <a:rPr lang="fr-CA" smtClean="0"/>
              <a:t>2018-11-10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922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249B-E97D-4F9E-A3DC-6C70D5453FF0}" type="datetime1">
              <a:rPr lang="fr-CA" smtClean="0"/>
              <a:t>2018-11-10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326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7D37-20D2-4121-85EC-59FA38096068}" type="datetime1">
              <a:rPr lang="fr-CA" smtClean="0"/>
              <a:t>2018-11-10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65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4EFA-C235-4497-9B2A-C547865D1B1B}" type="datetime1">
              <a:rPr lang="fr-CA" smtClean="0"/>
              <a:t>2018-11-10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79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1037-81F4-4501-ABED-D7A6D43F6C13}" type="datetime1">
              <a:rPr lang="fr-CA" smtClean="0"/>
              <a:t>2018-11-10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612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9C8-764D-4269-82ED-E6953C1CF696}" type="datetime1">
              <a:rPr lang="fr-CA" smtClean="0"/>
              <a:t>2018-11-10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732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F2E6-7652-480D-9B3D-F6584ED87FEE}" type="datetime1">
              <a:rPr lang="fr-CA" smtClean="0"/>
              <a:t>2018-11-10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307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EA92-654C-430F-A087-6932E3193640}" type="datetime1">
              <a:rPr lang="fr-CA" smtClean="0"/>
              <a:t>2018-11-10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029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ipn.univ-paris13.fr/~gerard/uml-s2/uml-cours05.html" TargetMode="External"/><Relationship Id="rId2" Type="http://schemas.openxmlformats.org/officeDocument/2006/relationships/hyperlink" Target="https://www.youtube.com/watch?v=fPm5NrvmXHc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aurent-audibert.developpez.com/Cours-UML/?page=diagrammes-interaction" TargetMode="External"/><Relationship Id="rId4" Type="http://schemas.openxmlformats.org/officeDocument/2006/relationships/hyperlink" Target="https://www.lucidchart.com/pages/fr/diagrammes-de-sequence-u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fr-CA" dirty="0" smtClean="0"/>
              <a:t>Langage de Modélisation Unifié</a:t>
            </a:r>
            <a:endParaRPr lang="fr-CA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400800" cy="1752600"/>
          </a:xfrm>
        </p:spPr>
        <p:txBody>
          <a:bodyPr/>
          <a:lstStyle/>
          <a:p>
            <a:r>
              <a:rPr lang="fr-CA" b="1" dirty="0" smtClean="0"/>
              <a:t>LES DIAGRAMMES DE</a:t>
            </a:r>
            <a:br>
              <a:rPr lang="fr-CA" b="1" dirty="0" smtClean="0"/>
            </a:br>
            <a:r>
              <a:rPr lang="fr-CA" b="1" i="1" dirty="0" smtClean="0"/>
              <a:t>SÉQUENCES</a:t>
            </a:r>
          </a:p>
        </p:txBody>
      </p:sp>
    </p:spTree>
    <p:extLst>
      <p:ext uri="{BB962C8B-B14F-4D97-AF65-F5344CB8AC3E}">
        <p14:creationId xmlns:p14="http://schemas.microsoft.com/office/powerpoint/2010/main" val="295090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10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CONSTITUANTES</a:t>
            </a:r>
            <a:endParaRPr lang="fr-CA" sz="2400" b="1" i="1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336414" y="980728"/>
            <a:ext cx="8388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Un diagramme de séquences est représenté par les éléments graphiques suivants :</a:t>
            </a:r>
          </a:p>
          <a:p>
            <a:endParaRPr lang="fr-CA" sz="2000" dirty="0"/>
          </a:p>
          <a:p>
            <a:r>
              <a:rPr lang="fr-CA" sz="2000" dirty="0"/>
              <a:t>De base, le diagramme </a:t>
            </a:r>
            <a:r>
              <a:rPr lang="fr-CA" sz="2000" dirty="0" smtClean="0"/>
              <a:t>représente </a:t>
            </a:r>
          </a:p>
          <a:p>
            <a:r>
              <a:rPr lang="fr-CA" sz="2000" dirty="0" smtClean="0"/>
              <a:t>des </a:t>
            </a:r>
            <a:r>
              <a:rPr lang="fr-CA" sz="2000" dirty="0"/>
              <a:t>acteurs </a:t>
            </a:r>
            <a:r>
              <a:rPr lang="fr-CA" sz="2000" dirty="0" smtClean="0"/>
              <a:t>et </a:t>
            </a:r>
            <a:r>
              <a:rPr lang="fr-CA" sz="2000" dirty="0"/>
              <a:t>des classes.</a:t>
            </a:r>
          </a:p>
          <a:p>
            <a:endParaRPr lang="fr-CA" sz="2000" dirty="0"/>
          </a:p>
          <a:p>
            <a:r>
              <a:rPr lang="fr-CA" sz="2000" dirty="0"/>
              <a:t>Un acteur ou une classe </a:t>
            </a:r>
            <a:r>
              <a:rPr lang="fr-CA" sz="2000" dirty="0" smtClean="0"/>
              <a:t>est </a:t>
            </a:r>
            <a:r>
              <a:rPr lang="fr-CA" sz="2000" dirty="0" err="1" smtClean="0"/>
              <a:t>repré</a:t>
            </a:r>
            <a:r>
              <a:rPr lang="fr-CA" sz="2000" dirty="0" smtClean="0"/>
              <a:t>-</a:t>
            </a:r>
          </a:p>
          <a:p>
            <a:r>
              <a:rPr lang="fr-CA" sz="2000" dirty="0" err="1" smtClean="0"/>
              <a:t>senté</a:t>
            </a:r>
            <a:r>
              <a:rPr lang="fr-CA" sz="2000" dirty="0" smtClean="0"/>
              <a:t> </a:t>
            </a:r>
            <a:r>
              <a:rPr lang="fr-CA" sz="2000" dirty="0"/>
              <a:t>par une </a:t>
            </a:r>
            <a:r>
              <a:rPr lang="fr-CA" sz="2000" dirty="0" smtClean="0"/>
              <a:t>ligne </a:t>
            </a:r>
            <a:r>
              <a:rPr lang="fr-CA" sz="2000" dirty="0"/>
              <a:t>verticale </a:t>
            </a:r>
            <a:endParaRPr lang="fr-CA" sz="2000" dirty="0" smtClean="0"/>
          </a:p>
          <a:p>
            <a:r>
              <a:rPr lang="fr-CA" sz="2000" dirty="0" smtClean="0"/>
              <a:t>illustrant le temps qui s’écoule vers le bas.  Elle est appelé </a:t>
            </a:r>
            <a:r>
              <a:rPr lang="fr-CA" sz="2000" b="1" i="1" dirty="0" smtClean="0"/>
              <a:t>ligne de vie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dirty="0" smtClean="0"/>
              <a:t>En tête de cette ligne, une boîte identifie l’acteur ou la classe par le texte qu’elle contiens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L’identifiant de l’acteur est représenté par </a:t>
            </a:r>
            <a:r>
              <a:rPr lang="fr-CA" sz="2000" b="1" dirty="0" err="1" smtClean="0"/>
              <a:t>nom:rôle</a:t>
            </a:r>
            <a:r>
              <a:rPr lang="fr-CA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/>
              <a:t>L’identifiant de </a:t>
            </a:r>
            <a:r>
              <a:rPr lang="fr-CA" sz="2000" dirty="0" smtClean="0"/>
              <a:t>la classe a la forme de </a:t>
            </a:r>
            <a:r>
              <a:rPr lang="fr-CA" sz="2000" b="1" dirty="0" smtClean="0"/>
              <a:t>objet : Instance</a:t>
            </a:r>
            <a:endParaRPr lang="fr-CA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40769"/>
            <a:ext cx="4585394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8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11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CONSTITUANTES</a:t>
            </a:r>
            <a:endParaRPr lang="fr-CA" sz="2400" b="1" i="1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336414" y="980728"/>
            <a:ext cx="838893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Un diagramme de séquences est représenté par les éléments graphiques suivants :</a:t>
            </a:r>
          </a:p>
          <a:p>
            <a:endParaRPr lang="fr-CA" sz="2000" dirty="0"/>
          </a:p>
          <a:p>
            <a:r>
              <a:rPr lang="fr-CA" sz="2000" dirty="0"/>
              <a:t>De base, le diagramme </a:t>
            </a:r>
            <a:r>
              <a:rPr lang="fr-CA" sz="2000" dirty="0" smtClean="0"/>
              <a:t>représente </a:t>
            </a:r>
          </a:p>
          <a:p>
            <a:r>
              <a:rPr lang="fr-CA" sz="2000" dirty="0" smtClean="0"/>
              <a:t>des </a:t>
            </a:r>
            <a:r>
              <a:rPr lang="fr-CA" sz="2000" dirty="0"/>
              <a:t>acteurs </a:t>
            </a:r>
            <a:r>
              <a:rPr lang="fr-CA" sz="2000" dirty="0" smtClean="0"/>
              <a:t>et </a:t>
            </a:r>
            <a:r>
              <a:rPr lang="fr-CA" sz="2000" dirty="0"/>
              <a:t>des classes.</a:t>
            </a:r>
          </a:p>
          <a:p>
            <a:endParaRPr lang="fr-CA" sz="2000" dirty="0"/>
          </a:p>
          <a:p>
            <a:r>
              <a:rPr lang="fr-CA" sz="2000" dirty="0"/>
              <a:t>Un acteur ou une classe </a:t>
            </a:r>
            <a:r>
              <a:rPr lang="fr-CA" sz="2000" dirty="0" smtClean="0"/>
              <a:t>est </a:t>
            </a:r>
            <a:r>
              <a:rPr lang="fr-CA" sz="2000" dirty="0" err="1" smtClean="0"/>
              <a:t>repré</a:t>
            </a:r>
            <a:r>
              <a:rPr lang="fr-CA" sz="2000" dirty="0" smtClean="0"/>
              <a:t>-</a:t>
            </a:r>
          </a:p>
          <a:p>
            <a:r>
              <a:rPr lang="fr-CA" sz="2000" dirty="0" err="1" smtClean="0"/>
              <a:t>senté</a:t>
            </a:r>
            <a:r>
              <a:rPr lang="fr-CA" sz="2000" dirty="0" smtClean="0"/>
              <a:t> </a:t>
            </a:r>
            <a:r>
              <a:rPr lang="fr-CA" sz="2000" dirty="0"/>
              <a:t>par une </a:t>
            </a:r>
            <a:r>
              <a:rPr lang="fr-CA" sz="2000" dirty="0" smtClean="0"/>
              <a:t>ligne </a:t>
            </a:r>
            <a:r>
              <a:rPr lang="fr-CA" sz="2000" dirty="0"/>
              <a:t>verticale </a:t>
            </a:r>
            <a:endParaRPr lang="fr-CA" sz="2000" dirty="0" smtClean="0"/>
          </a:p>
          <a:p>
            <a:r>
              <a:rPr lang="fr-CA" sz="2000" dirty="0" smtClean="0"/>
              <a:t>illustrant le temps qui s’écoule vers le bas.</a:t>
            </a:r>
          </a:p>
          <a:p>
            <a:endParaRPr lang="fr-CA" sz="2000" dirty="0"/>
          </a:p>
          <a:p>
            <a:r>
              <a:rPr lang="fr-CA" sz="2000" dirty="0" smtClean="0"/>
              <a:t>En tête de cette ligne, une boîte identifie l’acteur ou la classe par le texte qu’elle contiens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L’identifiant de l’acteur est représenté par </a:t>
            </a:r>
            <a:r>
              <a:rPr lang="fr-CA" sz="2000" b="1" dirty="0" err="1" smtClean="0"/>
              <a:t>nom:rôle</a:t>
            </a:r>
            <a:r>
              <a:rPr lang="fr-CA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/>
              <a:t>L’identifiant de </a:t>
            </a:r>
            <a:r>
              <a:rPr lang="fr-CA" sz="2000" dirty="0" smtClean="0"/>
              <a:t>la classe a la forme de </a:t>
            </a:r>
            <a:r>
              <a:rPr lang="fr-CA" sz="2000" b="1" dirty="0" smtClean="0"/>
              <a:t>objet : Instance</a:t>
            </a:r>
          </a:p>
          <a:p>
            <a:endParaRPr lang="fr-CA" sz="2000" b="1" dirty="0"/>
          </a:p>
          <a:p>
            <a:r>
              <a:rPr lang="fr-CA" sz="2000" dirty="0" smtClean="0"/>
              <a:t>Un rectangle vertical, superposé à la ligne indique l’exécution d’une action quelconque.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2776"/>
            <a:ext cx="4229437" cy="200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0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12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CONSTITUANTES</a:t>
            </a:r>
            <a:endParaRPr lang="fr-CA" sz="2400" b="1" i="1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336414" y="1196752"/>
            <a:ext cx="8388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Les principales informations contenues dans un diagramme de séquence sont les </a:t>
            </a:r>
            <a:r>
              <a:rPr lang="fr-CA" sz="2000" b="1" dirty="0"/>
              <a:t>messages</a:t>
            </a:r>
            <a:r>
              <a:rPr lang="fr-CA" sz="2000" dirty="0"/>
              <a:t> échangés entre les lignes de vie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/>
              <a:t>Ils sont représentés par des </a:t>
            </a:r>
            <a:r>
              <a:rPr lang="fr-CA" sz="2000" dirty="0" smtClean="0"/>
              <a:t>flèches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Celles-ci vont d’une ligne de vie à une autre pour illustrer la communication d’un message d’un objet « ou acteur » vers un autre.</a:t>
            </a:r>
          </a:p>
          <a:p>
            <a:endParaRPr lang="fr-CA" sz="2000" dirty="0" smtClean="0"/>
          </a:p>
          <a:p>
            <a:r>
              <a:rPr lang="fr-CA" sz="2000" dirty="0" smtClean="0"/>
              <a:t>Plusieurs </a:t>
            </a:r>
            <a:r>
              <a:rPr lang="fr-CA" sz="2000" dirty="0"/>
              <a:t>types de messages existent, dont les plus courants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/>
              <a:t>l’envoi d’un </a:t>
            </a:r>
            <a:r>
              <a:rPr lang="fr-CA" sz="2000" dirty="0" smtClean="0"/>
              <a:t>signal (réseau ou autre) 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l’invocation </a:t>
            </a:r>
            <a:r>
              <a:rPr lang="fr-CA" sz="2000" dirty="0"/>
              <a:t>d’une opération (appel de méthode) </a:t>
            </a:r>
            <a:r>
              <a:rPr lang="fr-CA" sz="200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la </a:t>
            </a:r>
            <a:r>
              <a:rPr lang="fr-CA" sz="2000" dirty="0"/>
              <a:t>création ou la destruction d’un objet.</a:t>
            </a:r>
          </a:p>
          <a:p>
            <a:endParaRPr lang="fr-CA" sz="2000" dirty="0" smtClean="0"/>
          </a:p>
          <a:p>
            <a:r>
              <a:rPr lang="fr-CA" sz="2000" dirty="0"/>
              <a:t>La réception des messages provoque une période d’activité (rectangle vertical sur la ligne de vie) marquant le traitement du message (spécification d’exécution dans le cas d’un appel de méthode).</a:t>
            </a:r>
          </a:p>
        </p:txBody>
      </p:sp>
    </p:spTree>
    <p:extLst>
      <p:ext uri="{BB962C8B-B14F-4D97-AF65-F5344CB8AC3E}">
        <p14:creationId xmlns:p14="http://schemas.microsoft.com/office/powerpoint/2010/main" val="4080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13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CONSTITUANTES</a:t>
            </a:r>
            <a:endParaRPr lang="fr-CA" sz="2400" b="1" i="1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336414" y="764704"/>
            <a:ext cx="8628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Il existe deux types de messages, correspondant aux deux types d’échange en communication.  Ce sont les messages </a:t>
            </a:r>
            <a:r>
              <a:rPr lang="fr-CA" sz="2000" b="1" dirty="0" smtClean="0"/>
              <a:t>synchrones</a:t>
            </a:r>
            <a:r>
              <a:rPr lang="fr-CA" sz="2000" dirty="0" smtClean="0"/>
              <a:t> et les messages </a:t>
            </a:r>
            <a:r>
              <a:rPr lang="fr-CA" sz="2000" b="1" dirty="0" smtClean="0"/>
              <a:t>asynchrones</a:t>
            </a:r>
            <a:r>
              <a:rPr lang="fr-CA" sz="2000" dirty="0" smtClean="0"/>
              <a:t>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64899" y="1556792"/>
            <a:ext cx="86280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L’objet qui envoie un message synchrone voit son action interrompu tant qu’il n’a pas reçu de réponse de l’objet à qui il a envoyé le message.</a:t>
            </a:r>
          </a:p>
          <a:p>
            <a:endParaRPr lang="fr-CA" dirty="0" smtClean="0"/>
          </a:p>
          <a:p>
            <a:r>
              <a:rPr lang="fr-CA" dirty="0" smtClean="0"/>
              <a:t>Ici, l’acteur demande son solde au GAB</a:t>
            </a:r>
          </a:p>
          <a:p>
            <a:r>
              <a:rPr lang="fr-CA" dirty="0" smtClean="0"/>
              <a:t>Le guichet transmet un message synchrone</a:t>
            </a:r>
          </a:p>
          <a:p>
            <a:r>
              <a:rPr lang="fr-CA" dirty="0" smtClean="0"/>
              <a:t>vers la banque et voit son traitement </a:t>
            </a:r>
            <a:br>
              <a:rPr lang="fr-CA" dirty="0" smtClean="0"/>
            </a:br>
            <a:r>
              <a:rPr lang="fr-CA" dirty="0" smtClean="0"/>
              <a:t>arrêté tant que la banque n’a pas répondu.</a:t>
            </a:r>
          </a:p>
          <a:p>
            <a:endParaRPr lang="fr-CA" dirty="0"/>
          </a:p>
          <a:p>
            <a:r>
              <a:rPr lang="fr-CA" dirty="0" smtClean="0"/>
              <a:t>Le message synchrone est représenté par une flèche à tête pleine.</a:t>
            </a:r>
            <a:br>
              <a:rPr lang="fr-CA" dirty="0" smtClean="0"/>
            </a:br>
            <a:r>
              <a:rPr lang="fr-CA" dirty="0"/>
              <a:t>L</a:t>
            </a:r>
            <a:r>
              <a:rPr lang="fr-CA" dirty="0" smtClean="0"/>
              <a:t>’action représentant le message est illustré en texte au-dessus de la flèche dans une syntaxe spécifique.</a:t>
            </a:r>
          </a:p>
          <a:p>
            <a:endParaRPr lang="fr-CA" dirty="0"/>
          </a:p>
          <a:p>
            <a:r>
              <a:rPr lang="fr-CA" dirty="0" smtClean="0"/>
              <a:t>La réponse de l’objet appelé au message synchrone est représenté par une flèche à tête pleine mais de trait pointillé.</a:t>
            </a:r>
          </a:p>
          <a:p>
            <a:endParaRPr lang="fr-CA" dirty="0"/>
          </a:p>
          <a:p>
            <a:r>
              <a:rPr lang="fr-CA" dirty="0" smtClean="0"/>
              <a:t>Finalement, la partie du rectangle de l’objet appelant situé entre l’appel et la réponse est colorée pour illustrer qu’il est paralysé durant cette période de temps.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329" y="2348880"/>
            <a:ext cx="38766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63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14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CONSTITUANTES</a:t>
            </a:r>
            <a:endParaRPr lang="fr-CA" sz="2400" b="1" i="1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336414" y="681570"/>
            <a:ext cx="8628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Il existe deux types de messages, correspondant aux deux types d’échange en communication.  Ce sont les messages </a:t>
            </a:r>
            <a:r>
              <a:rPr lang="fr-CA" sz="2000" b="1" dirty="0" smtClean="0"/>
              <a:t>synchrones</a:t>
            </a:r>
            <a:r>
              <a:rPr lang="fr-CA" sz="2000" dirty="0" smtClean="0"/>
              <a:t> et les messages </a:t>
            </a:r>
            <a:r>
              <a:rPr lang="fr-CA" sz="2000" b="1" dirty="0" smtClean="0"/>
              <a:t>asynchrones</a:t>
            </a:r>
            <a:r>
              <a:rPr lang="fr-CA" sz="2000" dirty="0" smtClean="0"/>
              <a:t>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64301" y="1556792"/>
            <a:ext cx="86280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À l’inverse, l’envoyeur d’un message asynchrone, n’attends pas la réponse et poursuit le cours normal de ses actions.  « i.e. AJAX »</a:t>
            </a:r>
          </a:p>
          <a:p>
            <a:endParaRPr lang="fr-CA" sz="2000" dirty="0" smtClean="0"/>
          </a:p>
          <a:p>
            <a:r>
              <a:rPr lang="fr-CA" sz="2000" dirty="0" smtClean="0"/>
              <a:t>Ici, la classe principale de l’</a:t>
            </a:r>
            <a:r>
              <a:rPr lang="fr-CA" sz="2000" dirty="0" err="1" smtClean="0"/>
              <a:t>assenseur</a:t>
            </a:r>
            <a:r>
              <a:rPr lang="fr-CA" sz="2000" dirty="0" smtClean="0"/>
              <a:t/>
            </a:r>
            <a:br>
              <a:rPr lang="fr-CA" sz="2000" dirty="0" smtClean="0"/>
            </a:br>
            <a:r>
              <a:rPr lang="fr-CA" sz="2000" dirty="0" smtClean="0"/>
              <a:t>reçoit un message d’un bouton pressé.</a:t>
            </a:r>
            <a:br>
              <a:rPr lang="fr-CA" sz="2000" dirty="0" smtClean="0"/>
            </a:br>
            <a:r>
              <a:rPr lang="fr-CA" sz="2000" dirty="0" smtClean="0"/>
              <a:t>L’</a:t>
            </a:r>
            <a:r>
              <a:rPr lang="fr-CA" sz="2000" dirty="0" err="1" smtClean="0"/>
              <a:t>assenseur</a:t>
            </a:r>
            <a:r>
              <a:rPr lang="fr-CA" sz="2000" dirty="0" smtClean="0"/>
              <a:t> envoie un message au </a:t>
            </a:r>
          </a:p>
          <a:p>
            <a:r>
              <a:rPr lang="fr-CA" sz="2000" dirty="0" smtClean="0"/>
              <a:t>Contrôle du voyant pour l’allumer.</a:t>
            </a:r>
            <a:br>
              <a:rPr lang="fr-CA" sz="2000" dirty="0" smtClean="0"/>
            </a:br>
            <a:r>
              <a:rPr lang="fr-CA" sz="2000" dirty="0" smtClean="0"/>
              <a:t>Mais il n’a pas besoin d’attendre de résultat et continue son train naturel.</a:t>
            </a:r>
          </a:p>
          <a:p>
            <a:endParaRPr lang="fr-CA" sz="2000" dirty="0"/>
          </a:p>
          <a:p>
            <a:r>
              <a:rPr lang="fr-CA" sz="2000" dirty="0" smtClean="0"/>
              <a:t>Le message asynchrone est représenté par une flèche à tête ouverte.</a:t>
            </a:r>
          </a:p>
          <a:p>
            <a:r>
              <a:rPr lang="fr-CA" sz="2000" dirty="0" smtClean="0"/>
              <a:t>Elle doit être identifié de l’action qui l’initie par du texte au-dessus de la ligne.</a:t>
            </a:r>
          </a:p>
          <a:p>
            <a:endParaRPr lang="fr-CA" sz="2000" dirty="0"/>
          </a:p>
          <a:p>
            <a:r>
              <a:rPr lang="fr-CA" sz="2000" dirty="0" smtClean="0"/>
              <a:t>Il n’y a habituellement pas de réponse à un appel asynchrone alors donc pas de flèche de retour. Dans le cas où il y aurait une réponse en interruption « AJAX », une flèche pointillée à tête ouverte sera utilisé.</a:t>
            </a:r>
            <a:endParaRPr lang="fr-CA" sz="2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614" y="2533359"/>
            <a:ext cx="3810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4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15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CONSTITUANTES</a:t>
            </a:r>
            <a:endParaRPr lang="fr-CA" sz="2400" b="1" i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525773" y="840472"/>
            <a:ext cx="832166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Les messages entre les objets sont </a:t>
            </a:r>
          </a:p>
          <a:p>
            <a:r>
              <a:rPr lang="fr-CA" dirty="0" smtClean="0"/>
              <a:t>des appels d’opération.</a:t>
            </a:r>
          </a:p>
          <a:p>
            <a:endParaRPr lang="fr-CA" dirty="0"/>
          </a:p>
          <a:p>
            <a:r>
              <a:rPr lang="fr-CA" dirty="0" smtClean="0"/>
              <a:t>Un cas particulier est l’appel à un </a:t>
            </a:r>
          </a:p>
          <a:p>
            <a:r>
              <a:rPr lang="fr-CA" dirty="0" smtClean="0"/>
              <a:t>constructeur.</a:t>
            </a:r>
          </a:p>
          <a:p>
            <a:endParaRPr lang="fr-CA" dirty="0"/>
          </a:p>
          <a:p>
            <a:r>
              <a:rPr lang="fr-CA" dirty="0" smtClean="0"/>
              <a:t>Dans la figure ci-contre, ou voit que</a:t>
            </a:r>
            <a:br>
              <a:rPr lang="fr-CA" dirty="0" smtClean="0"/>
            </a:br>
            <a:r>
              <a:rPr lang="fr-CA" dirty="0" smtClean="0"/>
              <a:t>l’instance de </a:t>
            </a:r>
            <a:r>
              <a:rPr lang="fr-CA" b="1" dirty="0" smtClean="0"/>
              <a:t>Session</a:t>
            </a:r>
            <a:r>
              <a:rPr lang="fr-CA" dirty="0" smtClean="0"/>
              <a:t>, n’</a:t>
            </a:r>
            <a:r>
              <a:rPr lang="fr-CA" dirty="0" err="1" smtClean="0"/>
              <a:t>esistant</a:t>
            </a:r>
            <a:r>
              <a:rPr lang="fr-CA" dirty="0" smtClean="0"/>
              <a:t> pas</a:t>
            </a:r>
            <a:br>
              <a:rPr lang="fr-CA" dirty="0" smtClean="0"/>
            </a:br>
            <a:r>
              <a:rPr lang="fr-CA" dirty="0" smtClean="0"/>
              <a:t>avant d’avoir fait appel au </a:t>
            </a:r>
            <a:r>
              <a:rPr lang="fr-CA" dirty="0" err="1" smtClean="0"/>
              <a:t>construc</a:t>
            </a:r>
            <a:r>
              <a:rPr lang="fr-CA" dirty="0" smtClean="0"/>
              <a:t>-</a:t>
            </a:r>
            <a:br>
              <a:rPr lang="fr-CA" dirty="0" smtClean="0"/>
            </a:br>
            <a:r>
              <a:rPr lang="fr-CA" dirty="0" err="1" smtClean="0"/>
              <a:t>teur</a:t>
            </a:r>
            <a:r>
              <a:rPr lang="fr-CA" dirty="0" smtClean="0"/>
              <a:t>, son rectangle d’identification</a:t>
            </a:r>
            <a:br>
              <a:rPr lang="fr-CA" dirty="0" smtClean="0"/>
            </a:br>
            <a:r>
              <a:rPr lang="fr-CA" dirty="0" smtClean="0"/>
              <a:t>apparaîtra au bout de la flèche du</a:t>
            </a:r>
            <a:br>
              <a:rPr lang="fr-CA" dirty="0" smtClean="0"/>
            </a:br>
            <a:r>
              <a:rPr lang="fr-CA" dirty="0" smtClean="0"/>
              <a:t>message </a:t>
            </a:r>
            <a:r>
              <a:rPr lang="fr-CA" b="1" dirty="0" smtClean="0"/>
              <a:t>Session()</a:t>
            </a:r>
            <a:r>
              <a:rPr lang="fr-CA" dirty="0"/>
              <a:t> </a:t>
            </a:r>
            <a:r>
              <a:rPr lang="fr-CA" dirty="0" smtClean="0"/>
              <a:t>et non pas en haut aligné avec les autres rectangles de définition des autres classes.</a:t>
            </a:r>
          </a:p>
          <a:p>
            <a:endParaRPr lang="fr-CA" dirty="0"/>
          </a:p>
          <a:p>
            <a:r>
              <a:rPr lang="fr-CA" dirty="0" smtClean="0"/>
              <a:t>Le constructeur renvoie nécessairement l’instance nouvellement créée.</a:t>
            </a:r>
            <a:br>
              <a:rPr lang="fr-CA" dirty="0" smtClean="0"/>
            </a:br>
            <a:r>
              <a:rPr lang="fr-CA" dirty="0" smtClean="0"/>
              <a:t>Le renvoi de l’objet </a:t>
            </a:r>
            <a:r>
              <a:rPr lang="fr-CA" dirty="0" err="1" smtClean="0"/>
              <a:t>nouvSession</a:t>
            </a:r>
            <a:r>
              <a:rPr lang="fr-CA" dirty="0" smtClean="0"/>
              <a:t> sera illustré par une flèche </a:t>
            </a:r>
            <a:r>
              <a:rPr lang="fr-CA" i="1" dirty="0" smtClean="0"/>
              <a:t>pointillée </a:t>
            </a:r>
            <a:r>
              <a:rPr lang="fr-CA" dirty="0" smtClean="0"/>
              <a:t>à tête pleine.</a:t>
            </a:r>
          </a:p>
          <a:p>
            <a:endParaRPr lang="fr-CA" dirty="0"/>
          </a:p>
          <a:p>
            <a:r>
              <a:rPr lang="fr-CA" dirty="0" smtClean="0"/>
              <a:t>La destruction d’une classe est illustrée par une grosse croix aligné avec la flèche du message de destruction. La ligne de vie de l’objet prends fin à cette croix.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648" y="836712"/>
            <a:ext cx="47434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7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16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CONSTITUANTES</a:t>
            </a:r>
            <a:endParaRPr lang="fr-CA" sz="2400" b="1" i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493940" y="1340768"/>
            <a:ext cx="83216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Un cas particulier de </a:t>
            </a:r>
            <a:br>
              <a:rPr lang="fr-CA" dirty="0" smtClean="0"/>
            </a:br>
            <a:r>
              <a:rPr lang="fr-CA" dirty="0" smtClean="0"/>
              <a:t>message est celui</a:t>
            </a:r>
            <a:br>
              <a:rPr lang="fr-CA" dirty="0" smtClean="0"/>
            </a:br>
            <a:r>
              <a:rPr lang="fr-CA" dirty="0" smtClean="0"/>
              <a:t>où une classe fait</a:t>
            </a:r>
            <a:br>
              <a:rPr lang="fr-CA" dirty="0" smtClean="0"/>
            </a:br>
            <a:r>
              <a:rPr lang="fr-CA" dirty="0" smtClean="0"/>
              <a:t>appel à une opération</a:t>
            </a:r>
            <a:br>
              <a:rPr lang="fr-CA" dirty="0" smtClean="0"/>
            </a:br>
            <a:r>
              <a:rPr lang="fr-CA" dirty="0" smtClean="0"/>
              <a:t>interne à celle-ci.</a:t>
            </a:r>
          </a:p>
          <a:p>
            <a:endParaRPr lang="fr-CA" dirty="0"/>
          </a:p>
          <a:p>
            <a:r>
              <a:rPr lang="fr-CA" dirty="0" smtClean="0"/>
              <a:t>S’il y a lieu de l’illustrer, </a:t>
            </a:r>
            <a:br>
              <a:rPr lang="fr-CA" dirty="0" smtClean="0"/>
            </a:br>
            <a:r>
              <a:rPr lang="fr-CA" dirty="0" smtClean="0"/>
              <a:t>on fait appel à une </a:t>
            </a:r>
            <a:br>
              <a:rPr lang="fr-CA" dirty="0" smtClean="0"/>
            </a:br>
            <a:r>
              <a:rPr lang="fr-CA" dirty="0" smtClean="0"/>
              <a:t>flèche qui origine de la </a:t>
            </a:r>
            <a:br>
              <a:rPr lang="fr-CA" dirty="0" smtClean="0"/>
            </a:br>
            <a:r>
              <a:rPr lang="fr-CA" dirty="0" smtClean="0"/>
              <a:t>ligne de vie de cette </a:t>
            </a:r>
            <a:br>
              <a:rPr lang="fr-CA" dirty="0" smtClean="0"/>
            </a:br>
            <a:r>
              <a:rPr lang="fr-CA" dirty="0" smtClean="0"/>
              <a:t>classe et qui pointe sur un rectangle sur la même ligne de vie. On décale le rectangle de cette opération légèrement mais on les laisses se superposer partiellement.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9" y="1371143"/>
            <a:ext cx="57531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17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CONSTITUANTES</a:t>
            </a:r>
            <a:endParaRPr lang="fr-CA" sz="2400" b="1" i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493940" y="980728"/>
            <a:ext cx="832166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Un cas particulier où l’on a besoin</a:t>
            </a:r>
            <a:br>
              <a:rPr lang="fr-CA" dirty="0" smtClean="0"/>
            </a:br>
            <a:r>
              <a:rPr lang="fr-CA" dirty="0" smtClean="0"/>
              <a:t>de représenter deux cas ou un</a:t>
            </a:r>
            <a:br>
              <a:rPr lang="fr-CA" dirty="0" smtClean="0"/>
            </a:br>
            <a:r>
              <a:rPr lang="fr-CA" dirty="0" smtClean="0"/>
              <a:t>cas conditionnel.</a:t>
            </a:r>
          </a:p>
          <a:p>
            <a:endParaRPr lang="fr-CA" dirty="0"/>
          </a:p>
          <a:p>
            <a:r>
              <a:rPr lang="fr-CA" dirty="0" smtClean="0"/>
              <a:t>On fera appel alors à deux dia-</a:t>
            </a:r>
            <a:br>
              <a:rPr lang="fr-CA" dirty="0" smtClean="0"/>
            </a:br>
            <a:r>
              <a:rPr lang="fr-CA" dirty="0" smtClean="0"/>
              <a:t>grammes et on ajouter la </a:t>
            </a:r>
            <a:r>
              <a:rPr lang="fr-CA" dirty="0" err="1" smtClean="0"/>
              <a:t>condi</a:t>
            </a:r>
            <a:r>
              <a:rPr lang="fr-CA" dirty="0" smtClean="0"/>
              <a:t>-</a:t>
            </a:r>
            <a:br>
              <a:rPr lang="fr-CA" dirty="0" smtClean="0"/>
            </a:br>
            <a:r>
              <a:rPr lang="fr-CA" dirty="0" err="1" smtClean="0"/>
              <a:t>tion</a:t>
            </a:r>
            <a:r>
              <a:rPr lang="fr-CA" dirty="0" smtClean="0"/>
              <a:t> entre crochets au nom du</a:t>
            </a:r>
          </a:p>
          <a:p>
            <a:r>
              <a:rPr lang="fr-CA" dirty="0" smtClean="0"/>
              <a:t>Message.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r>
              <a:rPr lang="fr-CA" dirty="0" smtClean="0"/>
              <a:t>On peut aussi présenter ces</a:t>
            </a:r>
            <a:r>
              <a:rPr lang="fr-CA" dirty="0"/>
              <a:t/>
            </a:r>
            <a:br>
              <a:rPr lang="fr-CA" dirty="0"/>
            </a:br>
            <a:r>
              <a:rPr lang="fr-CA" dirty="0" smtClean="0"/>
              <a:t>deux cas dans un seul dia-</a:t>
            </a:r>
          </a:p>
          <a:p>
            <a:r>
              <a:rPr lang="fr-CA" dirty="0" smtClean="0"/>
              <a:t>Gramme en les mettant dans</a:t>
            </a:r>
            <a:br>
              <a:rPr lang="fr-CA" dirty="0" smtClean="0"/>
            </a:br>
            <a:r>
              <a:rPr lang="fr-CA" dirty="0" smtClean="0"/>
              <a:t>un rectangle libellé </a:t>
            </a:r>
            <a:r>
              <a:rPr lang="fr-CA" b="1" dirty="0" smtClean="0"/>
              <a:t>alt</a:t>
            </a:r>
            <a:r>
              <a:rPr lang="fr-CA" dirty="0" smtClean="0"/>
              <a:t>.</a:t>
            </a:r>
          </a:p>
          <a:p>
            <a:r>
              <a:rPr lang="fr-CA" dirty="0" smtClean="0"/>
              <a:t>Notez que les conditions </a:t>
            </a:r>
            <a:br>
              <a:rPr lang="fr-CA" dirty="0" smtClean="0"/>
            </a:br>
            <a:r>
              <a:rPr lang="fr-CA" dirty="0" smtClean="0"/>
              <a:t>sont représentés sur le coté</a:t>
            </a:r>
            <a:br>
              <a:rPr lang="fr-CA" dirty="0" smtClean="0"/>
            </a:br>
            <a:r>
              <a:rPr lang="fr-CA" dirty="0" smtClean="0"/>
              <a:t>gauche du bloc.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034" y="1098302"/>
            <a:ext cx="49815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24" y="3866588"/>
            <a:ext cx="55530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8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18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CONSTITUANTES</a:t>
            </a:r>
            <a:endParaRPr lang="fr-CA" sz="2400" b="1" i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493940" y="980728"/>
            <a:ext cx="832166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Dans les cas où on doit </a:t>
            </a:r>
            <a:r>
              <a:rPr lang="fr-CA" dirty="0"/>
              <a:t/>
            </a:r>
            <a:br>
              <a:rPr lang="fr-CA" dirty="0"/>
            </a:br>
            <a:r>
              <a:rPr lang="fr-CA" dirty="0" smtClean="0"/>
              <a:t>représenter une boucle,</a:t>
            </a:r>
            <a:br>
              <a:rPr lang="fr-CA" dirty="0" smtClean="0"/>
            </a:br>
            <a:r>
              <a:rPr lang="fr-CA" dirty="0" smtClean="0"/>
              <a:t>on peut simplement </a:t>
            </a:r>
            <a:br>
              <a:rPr lang="fr-CA" dirty="0" smtClean="0"/>
            </a:br>
            <a:r>
              <a:rPr lang="fr-CA" dirty="0" smtClean="0"/>
              <a:t>ajouter une note informant</a:t>
            </a:r>
            <a:br>
              <a:rPr lang="fr-CA" dirty="0" smtClean="0"/>
            </a:br>
            <a:r>
              <a:rPr lang="fr-CA" dirty="0" smtClean="0"/>
              <a:t>de la boucle.</a:t>
            </a:r>
          </a:p>
          <a:p>
            <a:r>
              <a:rPr lang="fr-CA" dirty="0" smtClean="0"/>
              <a:t>OU</a:t>
            </a:r>
          </a:p>
          <a:p>
            <a:r>
              <a:rPr lang="fr-CA" dirty="0" smtClean="0"/>
              <a:t>On peut utiliser un bloc libellé </a:t>
            </a:r>
            <a:r>
              <a:rPr lang="fr-CA" b="1" dirty="0" err="1" smtClean="0"/>
              <a:t>loop</a:t>
            </a:r>
            <a:r>
              <a:rPr lang="fr-CA" dirty="0"/>
              <a:t/>
            </a:r>
            <a:br>
              <a:rPr lang="fr-CA" dirty="0"/>
            </a:br>
            <a:r>
              <a:rPr lang="fr-CA" dirty="0" smtClean="0"/>
              <a:t>pour montrer l’appel qui doit boucler.</a:t>
            </a:r>
          </a:p>
          <a:p>
            <a:endParaRPr lang="fr-CA" dirty="0"/>
          </a:p>
          <a:p>
            <a:r>
              <a:rPr lang="fr-CA" dirty="0" smtClean="0"/>
              <a:t>Notez qu’il faut préciser les objets à être</a:t>
            </a:r>
            <a:br>
              <a:rPr lang="fr-CA" dirty="0" smtClean="0"/>
            </a:br>
            <a:r>
              <a:rPr lang="fr-CA" dirty="0" smtClean="0"/>
              <a:t>parcouru par la boucle entre </a:t>
            </a:r>
            <a:r>
              <a:rPr lang="fr-CA" dirty="0" err="1" smtClean="0"/>
              <a:t>parenthè</a:t>
            </a:r>
            <a:r>
              <a:rPr lang="fr-CA" dirty="0" smtClean="0"/>
              <a:t>-</a:t>
            </a:r>
            <a:r>
              <a:rPr lang="fr-CA" dirty="0"/>
              <a:t/>
            </a:r>
            <a:br>
              <a:rPr lang="fr-CA" dirty="0"/>
            </a:br>
            <a:r>
              <a:rPr lang="fr-CA" dirty="0" smtClean="0"/>
              <a:t>ses à côté du libellé </a:t>
            </a:r>
            <a:r>
              <a:rPr lang="fr-CA" b="1" dirty="0" err="1"/>
              <a:t>l</a:t>
            </a:r>
            <a:r>
              <a:rPr lang="fr-CA" b="1" dirty="0" err="1" smtClean="0"/>
              <a:t>oop</a:t>
            </a:r>
            <a:r>
              <a:rPr lang="fr-CA" dirty="0" smtClean="0"/>
              <a:t>.</a:t>
            </a:r>
          </a:p>
          <a:p>
            <a:endParaRPr lang="fr-CA" dirty="0"/>
          </a:p>
          <a:p>
            <a:r>
              <a:rPr lang="fr-CA" dirty="0" smtClean="0"/>
              <a:t>Pour alléger un diagramme de séquences</a:t>
            </a:r>
            <a:br>
              <a:rPr lang="fr-CA" dirty="0" smtClean="0"/>
            </a:br>
            <a:r>
              <a:rPr lang="fr-CA" dirty="0" smtClean="0"/>
              <a:t>trop lourd, on peut faire appel au bloc</a:t>
            </a:r>
            <a:br>
              <a:rPr lang="fr-CA" dirty="0" smtClean="0"/>
            </a:br>
            <a:r>
              <a:rPr lang="fr-CA" dirty="0" smtClean="0"/>
              <a:t>libellé </a:t>
            </a:r>
            <a:r>
              <a:rPr lang="fr-CA" b="1" dirty="0" err="1" smtClean="0"/>
              <a:t>ref</a:t>
            </a:r>
            <a:r>
              <a:rPr lang="fr-CA" dirty="0" smtClean="0"/>
              <a:t>.  Ce bloc fera alors référence à</a:t>
            </a:r>
            <a:br>
              <a:rPr lang="fr-CA" dirty="0" smtClean="0"/>
            </a:br>
            <a:r>
              <a:rPr lang="fr-CA" dirty="0" smtClean="0"/>
              <a:t>un autre diagramme de séquences qui </a:t>
            </a:r>
            <a:br>
              <a:rPr lang="fr-CA" dirty="0" smtClean="0"/>
            </a:br>
            <a:r>
              <a:rPr lang="fr-CA" dirty="0" smtClean="0"/>
              <a:t>détaillera l’opération nommée dans le bloc.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951887"/>
            <a:ext cx="55245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03" y="2531084"/>
            <a:ext cx="39147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156" y="4581128"/>
            <a:ext cx="3652292" cy="177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7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19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CONSTITUANTES</a:t>
            </a:r>
            <a:endParaRPr lang="fr-CA" sz="2400" b="1" i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493941" y="980728"/>
            <a:ext cx="53021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Exercice pratique :</a:t>
            </a:r>
          </a:p>
          <a:p>
            <a:endParaRPr lang="fr-CA" dirty="0"/>
          </a:p>
          <a:p>
            <a:r>
              <a:rPr lang="fr-CA" dirty="0" smtClean="0"/>
              <a:t>Prenons une </a:t>
            </a:r>
            <a:r>
              <a:rPr lang="fr-CA" i="1" dirty="0" smtClean="0"/>
              <a:t>Gestion de Comptes Bancaires</a:t>
            </a:r>
            <a:r>
              <a:rPr lang="fr-CA" dirty="0" smtClean="0"/>
              <a:t> et le cas d’utilisation </a:t>
            </a:r>
            <a:r>
              <a:rPr lang="fr-CA" i="1" dirty="0" smtClean="0"/>
              <a:t>Effectuer un Virement Personnel</a:t>
            </a:r>
            <a:r>
              <a:rPr lang="fr-CA" dirty="0"/>
              <a:t> </a:t>
            </a:r>
            <a:r>
              <a:rPr lang="fr-CA" dirty="0" smtClean="0"/>
              <a:t>que peut déclencher un employé de la banque mais pas le client lui-même.</a:t>
            </a:r>
          </a:p>
          <a:p>
            <a:endParaRPr lang="fr-CA" dirty="0" smtClean="0"/>
          </a:p>
          <a:p>
            <a:r>
              <a:rPr lang="fr-CA" dirty="0" smtClean="0"/>
              <a:t>On retrouve à droite un diagramme de Classes avec les trois classes </a:t>
            </a:r>
            <a:r>
              <a:rPr lang="fr-CA" i="1" dirty="0" smtClean="0"/>
              <a:t>Client, Compte et Virement</a:t>
            </a:r>
            <a:r>
              <a:rPr lang="fr-CA" dirty="0"/>
              <a:t> </a:t>
            </a:r>
            <a:r>
              <a:rPr lang="fr-CA" dirty="0" smtClean="0"/>
              <a:t>ainsi que les attributs.</a:t>
            </a:r>
          </a:p>
          <a:p>
            <a:endParaRPr lang="fr-CA" dirty="0"/>
          </a:p>
          <a:p>
            <a:r>
              <a:rPr lang="fr-CA" dirty="0" smtClean="0"/>
              <a:t>En phase d’analyse on a identifié que pour qu’un virement puisse être effectué, il faut l’</a:t>
            </a:r>
            <a:r>
              <a:rPr lang="fr-CA" i="1" dirty="0" smtClean="0"/>
              <a:t>identifiant du client</a:t>
            </a:r>
            <a:r>
              <a:rPr lang="fr-CA" dirty="0" smtClean="0"/>
              <a:t>, les </a:t>
            </a:r>
            <a:r>
              <a:rPr lang="fr-CA" i="1" dirty="0" smtClean="0"/>
              <a:t>numéros des compte source et destination</a:t>
            </a:r>
            <a:r>
              <a:rPr lang="fr-CA" dirty="0" smtClean="0"/>
              <a:t>, et le </a:t>
            </a:r>
            <a:r>
              <a:rPr lang="fr-CA" i="1" dirty="0" smtClean="0"/>
              <a:t>montant du virement</a:t>
            </a:r>
            <a:r>
              <a:rPr lang="fr-CA" dirty="0" smtClean="0"/>
              <a:t>.</a:t>
            </a:r>
          </a:p>
          <a:p>
            <a:endParaRPr lang="fr-CA" dirty="0"/>
          </a:p>
          <a:p>
            <a:r>
              <a:rPr lang="fr-CA" dirty="0" smtClean="0"/>
              <a:t>Si le virement est réussi, l’identificateur </a:t>
            </a:r>
            <a:r>
              <a:rPr lang="fr-CA" b="1" dirty="0" err="1" smtClean="0"/>
              <a:t>true</a:t>
            </a:r>
            <a:r>
              <a:rPr lang="fr-CA" dirty="0" smtClean="0"/>
              <a:t> est retourné.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83" y="684946"/>
            <a:ext cx="2600325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77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70586" y="980728"/>
            <a:ext cx="838893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BUT : 	Représenter la communication entre les divers intervenants du</a:t>
            </a:r>
            <a:br>
              <a:rPr lang="fr-CA" sz="2000" dirty="0" smtClean="0"/>
            </a:br>
            <a:r>
              <a:rPr lang="fr-CA" sz="2000" dirty="0" smtClean="0"/>
              <a:t>	système. Cette représentation n’est pas statique, elle illustre les</a:t>
            </a:r>
            <a:br>
              <a:rPr lang="fr-CA" sz="2000" dirty="0" smtClean="0"/>
            </a:br>
            <a:r>
              <a:rPr lang="fr-CA" sz="2000" dirty="0" smtClean="0"/>
              <a:t>	interactions dans le temps.</a:t>
            </a:r>
          </a:p>
          <a:p>
            <a:endParaRPr lang="fr-CA" sz="2000" dirty="0"/>
          </a:p>
          <a:p>
            <a:r>
              <a:rPr lang="fr-CA" sz="2000" dirty="0" smtClean="0"/>
              <a:t>UTILISATION :	Ils peuvent être utilisés tant dans la phase d’analyse que dans 	la phase de conception.</a:t>
            </a:r>
          </a:p>
          <a:p>
            <a:endParaRPr lang="fr-CA" sz="2000" dirty="0"/>
          </a:p>
          <a:p>
            <a:r>
              <a:rPr lang="fr-CA" sz="2000" dirty="0" smtClean="0"/>
              <a:t>Dans la </a:t>
            </a:r>
            <a:r>
              <a:rPr lang="fr-CA" sz="2000" b="1" dirty="0" smtClean="0"/>
              <a:t>phase d’analyse</a:t>
            </a:r>
            <a:r>
              <a:rPr lang="fr-CA" sz="2000" dirty="0" smtClean="0"/>
              <a:t> ils servent à décrire des scénarios d’utilisation du système.  Ils montrent alors l’interrelation entre les acteurs et les divers sous-systèmes. Ils n’entrent pas dans les rouages interne du système.</a:t>
            </a:r>
          </a:p>
          <a:p>
            <a:endParaRPr lang="fr-CA" sz="2000" dirty="0"/>
          </a:p>
          <a:p>
            <a:r>
              <a:rPr lang="fr-CA" sz="2000" dirty="0"/>
              <a:t>Dans la phase </a:t>
            </a:r>
            <a:r>
              <a:rPr lang="fr-CA" sz="2000" dirty="0" smtClean="0"/>
              <a:t>de conception, ils servent à décrire le </a:t>
            </a:r>
            <a:r>
              <a:rPr lang="fr-CA" sz="2000" b="1" dirty="0" smtClean="0"/>
              <a:t>fonctionnement interne </a:t>
            </a:r>
            <a:r>
              <a:rPr lang="fr-CA" sz="2000" dirty="0" smtClean="0"/>
              <a:t>du système, liés à la réalisation des Cas d’Utilisations. On va illustrer les </a:t>
            </a:r>
            <a:r>
              <a:rPr lang="fr-CA" sz="2000" b="1" dirty="0" smtClean="0"/>
              <a:t>échanges de messages</a:t>
            </a:r>
            <a:r>
              <a:rPr lang="fr-CA" sz="2000" dirty="0" smtClean="0"/>
              <a:t> et les </a:t>
            </a:r>
            <a:r>
              <a:rPr lang="fr-CA" sz="2000" b="1" dirty="0" smtClean="0"/>
              <a:t>appels d’opérations</a:t>
            </a:r>
            <a:r>
              <a:rPr lang="fr-CA" sz="2000" dirty="0" smtClean="0"/>
              <a:t>.</a:t>
            </a:r>
          </a:p>
          <a:p>
            <a:endParaRPr lang="fr-CA" sz="2000" dirty="0" smtClean="0"/>
          </a:p>
          <a:p>
            <a:r>
              <a:rPr lang="fr-CA" sz="2000" dirty="0" smtClean="0"/>
              <a:t>Donc ces diagrammes seront réalisés en partant des diagrammes de classes et inspirés des cas détaillés d’utilisation.</a:t>
            </a:r>
            <a:endParaRPr lang="fr-CA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2</a:t>
            </a:fld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DIAGRAMMES DE SÉQUENCE</a:t>
            </a:r>
            <a:endParaRPr lang="fr-CA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2151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20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CONSTITUANTES</a:t>
            </a:r>
            <a:endParaRPr lang="fr-CA" sz="2400" b="1" i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493940" y="980728"/>
            <a:ext cx="83216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Le lien avec l’acteur se fait par une classe SGB.</a:t>
            </a:r>
          </a:p>
          <a:p>
            <a:endParaRPr lang="fr-CA" dirty="0"/>
          </a:p>
          <a:p>
            <a:r>
              <a:rPr lang="fr-CA" dirty="0" smtClean="0"/>
              <a:t>Les conditions préalables pour le virement sont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Vérifier que l’identifiant correspond bien à un client et dans l’affirmative, récupérer l’objet client correspondant.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Vérifier les deux # de comptes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Créer l’objet Virement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Procéder au Virement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56992"/>
            <a:ext cx="7462009" cy="311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8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21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CONSTITUANTES</a:t>
            </a:r>
            <a:endParaRPr lang="fr-CA" sz="2400" b="1" i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493940" y="980728"/>
            <a:ext cx="8239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Dans le diagramme créé à la page précédente, on constate que le détail a été masqué par des blocs de référence « </a:t>
            </a:r>
            <a:r>
              <a:rPr lang="fr-CA" b="1" dirty="0" err="1" smtClean="0"/>
              <a:t>ref</a:t>
            </a:r>
            <a:r>
              <a:rPr lang="fr-CA" dirty="0" smtClean="0"/>
              <a:t> ».</a:t>
            </a:r>
          </a:p>
          <a:p>
            <a:endParaRPr lang="fr-CA" dirty="0"/>
          </a:p>
          <a:p>
            <a:r>
              <a:rPr lang="fr-CA" dirty="0" smtClean="0"/>
              <a:t>Nous allons donc illustrer comment détailler les blocs de références.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84" y="2564904"/>
            <a:ext cx="7764735" cy="348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9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22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CONSTITUANTES</a:t>
            </a:r>
            <a:endParaRPr lang="fr-CA" sz="2400" b="1" i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493941" y="980728"/>
            <a:ext cx="44380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Chercher Client :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Il s’agit d’une opération de SGBD donc on va donc avoir besoin d’une classe SGB qui cherchera dans la banque.</a:t>
            </a:r>
          </a:p>
          <a:p>
            <a:endParaRPr lang="fr-CA" dirty="0"/>
          </a:p>
          <a:p>
            <a:r>
              <a:rPr lang="fr-CA" dirty="0" smtClean="0"/>
              <a:t>L’opération étant dans la classe, elle est illustrée comme dans la figure à droite. L’opération prends un argument entier « </a:t>
            </a:r>
            <a:r>
              <a:rPr lang="fr-CA" b="1" dirty="0" smtClean="0"/>
              <a:t>id</a:t>
            </a:r>
            <a:r>
              <a:rPr lang="fr-CA" dirty="0" smtClean="0"/>
              <a:t> » et retourne un objet Client.</a:t>
            </a:r>
          </a:p>
          <a:p>
            <a:endParaRPr lang="fr-CA" dirty="0" smtClean="0"/>
          </a:p>
          <a:p>
            <a:r>
              <a:rPr lang="fr-CA" dirty="0" smtClean="0"/>
              <a:t>Cet objet Client sera ensuite utilisé pour chercher les comptes dont les # sont passés en argument « </a:t>
            </a:r>
            <a:r>
              <a:rPr lang="fr-CA" b="1" dirty="0" smtClean="0"/>
              <a:t>noC1</a:t>
            </a:r>
            <a:r>
              <a:rPr lang="fr-CA" dirty="0" smtClean="0"/>
              <a:t> et </a:t>
            </a:r>
            <a:r>
              <a:rPr lang="fr-CA" b="1" dirty="0" smtClean="0"/>
              <a:t>noC2</a:t>
            </a:r>
            <a:r>
              <a:rPr lang="fr-CA" dirty="0" smtClean="0"/>
              <a:t> ». L’objet compte() ayant été créé par la recherche du client, celui-ci n’a pas besoin d’identifiant pour le Client.</a:t>
            </a:r>
            <a:endParaRPr lang="fr-CA" dirty="0"/>
          </a:p>
          <a:p>
            <a:endParaRPr lang="fr-CA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509" y="1004284"/>
            <a:ext cx="32956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270" y="3420190"/>
            <a:ext cx="38004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7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23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CONSTITUANTES</a:t>
            </a:r>
            <a:endParaRPr lang="fr-CA" sz="2400" b="1" i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493941" y="980728"/>
            <a:ext cx="44380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Chercher Client (suite) :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Ensuite on crée une instance de la classe </a:t>
            </a:r>
            <a:r>
              <a:rPr lang="fr-CA" b="1" dirty="0" smtClean="0"/>
              <a:t>Virement</a:t>
            </a:r>
            <a:r>
              <a:rPr lang="fr-CA" dirty="0" smtClean="0"/>
              <a:t>. Notez que la flèche du message pointe sur la classe et non sur la ligne de vie.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807" y="985491"/>
            <a:ext cx="4169294" cy="64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9665" y="2258889"/>
            <a:ext cx="8119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Le </a:t>
            </a:r>
            <a:r>
              <a:rPr lang="fr-CA" dirty="0"/>
              <a:t>message du bas est le retour de l’instance de Virement</a:t>
            </a:r>
            <a:r>
              <a:rPr lang="fr-CA" dirty="0" smtClean="0"/>
              <a:t>.</a:t>
            </a:r>
          </a:p>
          <a:p>
            <a:r>
              <a:rPr lang="fr-CA" dirty="0" smtClean="0"/>
              <a:t>L’instance étant maintenant défini dans la classe SGB, celle-ci en fait appel pour effectuer le dit virement.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705758" y="3418307"/>
            <a:ext cx="2460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Deux opérations étant requises pour un virement, il y aura deux messages synchrones soit </a:t>
            </a:r>
            <a:r>
              <a:rPr lang="fr-CA" b="1" dirty="0" smtClean="0"/>
              <a:t>retirer(</a:t>
            </a:r>
            <a:r>
              <a:rPr lang="fr-CA" b="1" dirty="0" err="1" smtClean="0"/>
              <a:t>mnt</a:t>
            </a:r>
            <a:r>
              <a:rPr lang="fr-CA" b="1" dirty="0" smtClean="0"/>
              <a:t>) </a:t>
            </a:r>
            <a:r>
              <a:rPr lang="fr-CA" dirty="0" smtClean="0"/>
              <a:t> et </a:t>
            </a:r>
            <a:r>
              <a:rPr lang="fr-CA" b="1" dirty="0" err="1" smtClean="0"/>
              <a:t>deposer</a:t>
            </a:r>
            <a:r>
              <a:rPr lang="fr-CA" b="1" dirty="0" smtClean="0"/>
              <a:t>(</a:t>
            </a:r>
            <a:r>
              <a:rPr lang="fr-CA" b="1" dirty="0" err="1" smtClean="0"/>
              <a:t>mnt</a:t>
            </a:r>
            <a:r>
              <a:rPr lang="fr-CA" b="1" dirty="0" smtClean="0"/>
              <a:t>)</a:t>
            </a:r>
            <a:r>
              <a:rPr lang="fr-CA" dirty="0" smtClean="0"/>
              <a:t>. </a:t>
            </a:r>
            <a:endParaRPr lang="fr-CA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692" y="3182219"/>
            <a:ext cx="5936895" cy="219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5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24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CONSTITUANTES</a:t>
            </a:r>
            <a:endParaRPr lang="fr-CA" sz="2400" b="1" i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493941" y="980728"/>
            <a:ext cx="818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Au final, le détail du premier diagramme de séquences, composé de blocs </a:t>
            </a:r>
            <a:r>
              <a:rPr lang="fr-CA" b="1" dirty="0" err="1" smtClean="0"/>
              <a:t>ref</a:t>
            </a:r>
            <a:r>
              <a:rPr lang="fr-CA" dirty="0" smtClean="0"/>
              <a:t> aura l’air du diagramme ci-dessous.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7059"/>
            <a:ext cx="7344816" cy="469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61113" y="260647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RÉFÉRENCES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31540" y="836712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Université Paris-Sud </a:t>
            </a:r>
            <a:r>
              <a:rPr lang="fr-CA" dirty="0" smtClean="0"/>
              <a:t>:</a:t>
            </a:r>
            <a:r>
              <a:rPr lang="fr-CA" dirty="0"/>
              <a:t/>
            </a:r>
            <a:br>
              <a:rPr lang="fr-CA" dirty="0"/>
            </a:br>
            <a:r>
              <a:rPr lang="fr-CA" dirty="0">
                <a:hlinkClick r:id="rId2"/>
              </a:rPr>
              <a:t>https://</a:t>
            </a:r>
            <a:r>
              <a:rPr lang="fr-CA" dirty="0" smtClean="0">
                <a:hlinkClick r:id="rId2"/>
              </a:rPr>
              <a:t>www.youtube.com/watch?v=fPm5NrvmXHc</a:t>
            </a:r>
            <a:endParaRPr lang="fr-CA" dirty="0" smtClean="0"/>
          </a:p>
          <a:p>
            <a:endParaRPr lang="fr-CA" b="1" dirty="0" smtClean="0"/>
          </a:p>
          <a:p>
            <a:r>
              <a:rPr lang="fr-CA" dirty="0" smtClean="0"/>
              <a:t>Pierre Gérard  IUT </a:t>
            </a:r>
            <a:r>
              <a:rPr lang="fr-CA" dirty="0"/>
              <a:t>de </a:t>
            </a:r>
            <a:r>
              <a:rPr lang="fr-CA" dirty="0" smtClean="0"/>
              <a:t>Villetaneuse </a:t>
            </a:r>
            <a:r>
              <a:rPr lang="fr-CA" dirty="0" smtClean="0"/>
              <a:t>:</a:t>
            </a:r>
            <a:endParaRPr lang="fr-CA" dirty="0" smtClean="0"/>
          </a:p>
          <a:p>
            <a:r>
              <a:rPr lang="fr-CA" dirty="0">
                <a:hlinkClick r:id="rId3"/>
              </a:rPr>
              <a:t>https://lipn.univ-paris13.fr/~</a:t>
            </a:r>
            <a:r>
              <a:rPr lang="fr-CA" dirty="0" smtClean="0">
                <a:hlinkClick r:id="rId3"/>
              </a:rPr>
              <a:t>gerard/uml-s2/uml-cours05.html</a:t>
            </a:r>
            <a:endParaRPr lang="fr-CA" dirty="0" smtClean="0"/>
          </a:p>
          <a:p>
            <a:endParaRPr lang="fr-CA" dirty="0"/>
          </a:p>
          <a:p>
            <a:r>
              <a:rPr lang="fr-CA" dirty="0" err="1" smtClean="0"/>
              <a:t>LucidChart</a:t>
            </a:r>
            <a:endParaRPr lang="fr-CA" dirty="0"/>
          </a:p>
          <a:p>
            <a:r>
              <a:rPr lang="fr-CA" dirty="0">
                <a:hlinkClick r:id="rId4"/>
              </a:rPr>
              <a:t>https://</a:t>
            </a:r>
            <a:r>
              <a:rPr lang="fr-CA" dirty="0" smtClean="0">
                <a:hlinkClick r:id="rId4"/>
              </a:rPr>
              <a:t>www.lucidchart.com/pages/fr/diagrammes-de-sequence-uml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Developez.com</a:t>
            </a:r>
          </a:p>
          <a:p>
            <a:r>
              <a:rPr lang="fr-CA" dirty="0">
                <a:hlinkClick r:id="rId5"/>
              </a:rPr>
              <a:t>https://laurent-audibert.developpez.com/Cours-UML/?</a:t>
            </a:r>
            <a:r>
              <a:rPr lang="fr-CA" dirty="0" smtClean="0">
                <a:hlinkClick r:id="rId5"/>
              </a:rPr>
              <a:t>page=diagrammes-interaction</a:t>
            </a:r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824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70586" y="980728"/>
            <a:ext cx="83889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Ce qui est illustré, c’est les interactions entre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Les acteurs du système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Le système lui-même (l’ensemble des objets composant le système)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Les objets interne du système.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000" dirty="0"/>
          </a:p>
          <a:p>
            <a:r>
              <a:rPr lang="fr-CA" sz="2000" dirty="0" smtClean="0"/>
              <a:t>Le lien entre tous ces éléments sont les </a:t>
            </a:r>
            <a:r>
              <a:rPr lang="fr-CA" sz="2000" b="1" dirty="0" smtClean="0"/>
              <a:t>messages</a:t>
            </a:r>
            <a:r>
              <a:rPr lang="fr-CA" sz="2000" dirty="0" smtClean="0"/>
              <a:t>.</a:t>
            </a:r>
          </a:p>
          <a:p>
            <a:r>
              <a:rPr lang="fr-CA" sz="2000" dirty="0" smtClean="0"/>
              <a:t>Les messages échangés peuvent être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Des opérations liés aux cas d’utilisation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Des opérations internes qui appartiennent aux classes du système.</a:t>
            </a:r>
            <a:br>
              <a:rPr lang="fr-CA" sz="2000" dirty="0" smtClean="0"/>
            </a:br>
            <a:r>
              <a:rPr lang="fr-CA" sz="2000" dirty="0" smtClean="0"/>
              <a:t>Dans tel cas, les messages sont principalement des appels de fonctions ou méthodes.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000" dirty="0"/>
          </a:p>
          <a:p>
            <a:endParaRPr lang="fr-CA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3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525773" y="260648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DIAGRAMMES DE SÉQUENCE</a:t>
            </a:r>
            <a:endParaRPr lang="fr-CA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40961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70586" y="980728"/>
            <a:ext cx="83889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Partons d’un </a:t>
            </a:r>
            <a:r>
              <a:rPr lang="fr-CA" sz="2000" b="1" dirty="0" smtClean="0"/>
              <a:t>diagramme de cas d’utilisation</a:t>
            </a:r>
            <a:r>
              <a:rPr lang="fr-CA" sz="2000" dirty="0" smtClean="0"/>
              <a:t> et d’un </a:t>
            </a:r>
            <a:r>
              <a:rPr lang="fr-CA" sz="2000" b="1" dirty="0" smtClean="0"/>
              <a:t>diagramme de classes</a:t>
            </a:r>
            <a:r>
              <a:rPr lang="fr-CA" sz="2000" dirty="0" smtClean="0"/>
              <a:t> représentant au minimum les classes du système et leurs attributs.</a:t>
            </a:r>
            <a:endParaRPr lang="fr-CA" sz="2000" dirty="0"/>
          </a:p>
          <a:p>
            <a:endParaRPr lang="fr-CA" sz="2000" dirty="0" smtClean="0"/>
          </a:p>
          <a:p>
            <a:r>
              <a:rPr lang="fr-CA" sz="2000" dirty="0" smtClean="0"/>
              <a:t>On va alors tenter de décrire graphiquement les opérations internes au système qui se produisent quand un acteur déclenche une action donnée.</a:t>
            </a:r>
            <a:br>
              <a:rPr lang="fr-CA" sz="2000" dirty="0" smtClean="0"/>
            </a:br>
            <a:r>
              <a:rPr lang="fr-CA" sz="2000" dirty="0" smtClean="0"/>
              <a:t>C’est ce qu’on appellera </a:t>
            </a:r>
            <a:r>
              <a:rPr lang="fr-CA" sz="2000" b="1" dirty="0" smtClean="0"/>
              <a:t>la réalisation des cas d’utilisation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dirty="0" smtClean="0"/>
              <a:t>Afin qu’un </a:t>
            </a:r>
            <a:r>
              <a:rPr lang="fr-CA" sz="2000" b="1" dirty="0" smtClean="0"/>
              <a:t>acteur</a:t>
            </a:r>
            <a:r>
              <a:rPr lang="fr-CA" sz="2000" dirty="0" smtClean="0"/>
              <a:t> puisse interagir avec les objets internes du système, ça va nous prendre un </a:t>
            </a:r>
            <a:r>
              <a:rPr lang="fr-CA" sz="2000" b="1" i="1" dirty="0" smtClean="0"/>
              <a:t>interface</a:t>
            </a:r>
            <a:r>
              <a:rPr lang="fr-CA" sz="2000" dirty="0" smtClean="0"/>
              <a:t> créant le lien acteurs-objets. Cet interface peut être une fiche écran, des boutons, des signaux, etc. …</a:t>
            </a:r>
          </a:p>
          <a:p>
            <a:endParaRPr lang="fr-CA" sz="2000" dirty="0" smtClean="0"/>
          </a:p>
          <a:p>
            <a:r>
              <a:rPr lang="fr-CA" sz="2000" dirty="0" smtClean="0"/>
              <a:t>Cet interface sera composé d’un ensemble de classes capables de recevoir les intentions de l’acteur et de retourner la réaction du système à ce dernier.</a:t>
            </a:r>
          </a:p>
          <a:p>
            <a:endParaRPr lang="fr-CA" sz="2000" dirty="0"/>
          </a:p>
          <a:p>
            <a:endParaRPr lang="fr-CA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4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DIAGRAMMES DE SÉQUENCE</a:t>
            </a:r>
            <a:endParaRPr lang="fr-CA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1601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70586" y="980728"/>
            <a:ext cx="8388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Voici comment est représenté un diagramme de séquences.</a:t>
            </a:r>
          </a:p>
          <a:p>
            <a:endParaRPr lang="fr-CA" sz="2000" dirty="0"/>
          </a:p>
          <a:p>
            <a:r>
              <a:rPr lang="fr-CA" sz="2000" dirty="0" smtClean="0"/>
              <a:t>Ici on a un acteur qui va interagir avec un clavier et un écran.</a:t>
            </a:r>
            <a:br>
              <a:rPr lang="fr-CA" sz="2000" dirty="0" smtClean="0"/>
            </a:br>
            <a:r>
              <a:rPr lang="fr-CA" sz="2000" dirty="0" smtClean="0"/>
              <a:t>L’interface fera le lien des actions de l’acteur et les transmettra à la classe de contrôle qui elle distribuera le message aux bons objets concernés.</a:t>
            </a:r>
            <a:endParaRPr lang="fr-CA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5</a:t>
            </a:fld>
            <a:endParaRPr lang="fr-CA"/>
          </a:p>
        </p:txBody>
      </p:sp>
      <p:sp>
        <p:nvSpPr>
          <p:cNvPr id="6" name="ZoneTexte 5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DIAGRAMMES DE SÉQUENCE</a:t>
            </a:r>
            <a:endParaRPr lang="fr-CA" sz="2400" b="1" i="1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34302"/>
            <a:ext cx="7040615" cy="37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8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70586" y="980728"/>
            <a:ext cx="8388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Dans un cas pratique : </a:t>
            </a:r>
            <a:br>
              <a:rPr lang="fr-CA" sz="2000" dirty="0" smtClean="0"/>
            </a:br>
            <a:r>
              <a:rPr lang="fr-CA" sz="2000" dirty="0" smtClean="0"/>
              <a:t>Ici l’acteur saisit quelque chose au clavier.</a:t>
            </a:r>
            <a:br>
              <a:rPr lang="fr-CA" sz="2000" dirty="0" smtClean="0"/>
            </a:br>
            <a:r>
              <a:rPr lang="fr-CA" sz="2000" dirty="0" smtClean="0"/>
              <a:t>L’Interface transmet le message issu du clavier vers la classe de contrôle</a:t>
            </a:r>
            <a:endParaRPr lang="fr-CA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6</a:t>
            </a:fld>
            <a:endParaRPr lang="fr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3" y="2492896"/>
            <a:ext cx="7632848" cy="367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DIAGRAMMES DE SÉQUENCE</a:t>
            </a:r>
            <a:endParaRPr lang="fr-CA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42544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70586" y="980728"/>
            <a:ext cx="8388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La classe de contrôle, passe le message à la Classe 1 et cette dernière fait appel à la Classe 2 pour accomplir le Scénario lié au message provoqué par l’acteur.</a:t>
            </a:r>
            <a:endParaRPr lang="fr-CA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7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DIAGRAMMES DE SÉQUENCE</a:t>
            </a:r>
            <a:endParaRPr lang="fr-CA" sz="2400" b="1" i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31" y="2276872"/>
            <a:ext cx="7776864" cy="3225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4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8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DIAGRAMMES DE SÉQUENCE</a:t>
            </a:r>
            <a:endParaRPr lang="fr-CA" sz="2400" b="1" i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86" y="2708919"/>
            <a:ext cx="8640960" cy="375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15814" y="836712"/>
            <a:ext cx="8388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Une fois la tâche de la Classe 2 accompli , celle-ci renvoi quelque chose à la Classe 1 qui l’avait appelé. « i.e. la valeur de retour de la méthode appelée »</a:t>
            </a:r>
            <a:br>
              <a:rPr lang="fr-CA" sz="2000" dirty="0" smtClean="0"/>
            </a:br>
            <a:r>
              <a:rPr lang="fr-CA" sz="2000" dirty="0" smtClean="0"/>
              <a:t>La Classe 1 ayant été satisfaite de son appel à la Classe 2, renvoie à son tour quelque chose à la Classe Contrôle qui renvoie à son tour quelque chose à la classe Affichage et cette dernière réagit à l’acteur.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7233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70586" y="980728"/>
            <a:ext cx="8388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La suite de ce qui sera affiché au diagramme de séquences dépendra des message suivants « qu’ils proviennent de l’acteur ou de l’interne du système »</a:t>
            </a:r>
            <a:endParaRPr lang="fr-CA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9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525773" y="188640"/>
            <a:ext cx="830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LES </a:t>
            </a:r>
            <a:r>
              <a:rPr lang="fr-CA" sz="2400" b="1" i="1" dirty="0" smtClean="0"/>
              <a:t>DIAGRAMMES DE SÉQUENCE</a:t>
            </a:r>
            <a:endParaRPr lang="fr-CA" sz="2400" b="1" i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143081" cy="416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4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1057</Words>
  <Application>Microsoft Office PowerPoint</Application>
  <PresentationFormat>Affichage à l'écran (4:3)</PresentationFormat>
  <Paragraphs>210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Langage de Modélisation Unifié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Modélisation Unifié</dc:title>
  <dc:creator>Marcel Aubin</dc:creator>
  <cp:lastModifiedBy>Marcel Aubin</cp:lastModifiedBy>
  <cp:revision>60</cp:revision>
  <dcterms:created xsi:type="dcterms:W3CDTF">2018-10-23T19:37:30Z</dcterms:created>
  <dcterms:modified xsi:type="dcterms:W3CDTF">2018-11-11T00:59:50Z</dcterms:modified>
</cp:coreProperties>
</file>