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69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47A3F-0715-456D-BBAD-2824D7EB6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94E621-B1A2-4AFF-8D63-8EF0BFE57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5C4D0A-4E10-47A4-98AF-1751C7A5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356C-FDD3-48EA-B915-16A885939A3E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E0DA78-AD38-46B7-8A47-89409536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D49B3E-451A-4B75-9828-203427A5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DCD0-C839-42ED-BCDB-F2C7FE860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5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199C1-B059-420C-BB64-AEF2C508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5036DC-A205-4D43-AB95-25C5C60A7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35E8F9-081D-4D32-84D6-EF25D89B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356C-FDD3-48EA-B915-16A885939A3E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33BD2-F9AF-4FB1-92C2-8395CBE35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7A425E-73DA-48EE-9956-A0B5B248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DCD0-C839-42ED-BCDB-F2C7FE860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8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FF33A3-F365-46FB-9571-C0B235249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2FEF7B-EB98-4A09-9660-B9C95BEA5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48FBBB-004B-4E19-83D9-2DA0719B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356C-FDD3-48EA-B915-16A885939A3E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FB9F5C-3691-4C51-AE67-B5C22289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A26C69-84AF-4383-A3D8-F88C95CB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DCD0-C839-42ED-BCDB-F2C7FE860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14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BF21D-E6BC-4557-A155-74A43F02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42348F-59E9-4CD6-91EA-D3314E2AE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6F9CA-0DE6-4CBC-A4C5-916C424B5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356C-FDD3-48EA-B915-16A885939A3E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BDBE36-6BC7-4E44-9E76-82DD67E5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CE6834-2F17-4A4A-8347-F26B4E9A0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DCD0-C839-42ED-BCDB-F2C7FE860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89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FA3B1-FA6E-415A-964B-075D239E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6ED350-16E6-40D8-8E4F-1825562EE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7B3C1-02D2-42E5-9781-1DD1FBFF8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356C-FDD3-48EA-B915-16A885939A3E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970579-3582-4A34-851B-AB9C30BF3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9E30D3-E184-4E25-8686-67E3BB0E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DCD0-C839-42ED-BCDB-F2C7FE860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503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764E2-E9D1-450C-BE16-05040A22A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A87D76-7D9A-45A2-B2A7-B3682AE10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0F922B-BE16-4896-B17A-3772669EF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142914-A499-4763-8D2F-9733C4E9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356C-FDD3-48EA-B915-16A885939A3E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08DC4F-3B96-4418-9BB2-01E8BC2A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93A4F6-9A02-49A8-9C4C-6E548D3D9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DCD0-C839-42ED-BCDB-F2C7FE860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86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238A2-1E50-40CD-AE16-6704CBD37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C46917-0D48-4509-9CC0-8CC65A63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50ACE0-7109-463C-AFEF-FFC6B15A0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91EB18-02AF-442F-B188-CBFFF5F5A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42AB34-5863-4567-AFE6-DC0972093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A2CFE3-3444-4301-B1B7-983CBD77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356C-FDD3-48EA-B915-16A885939A3E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7683DD-E48B-428A-84BC-2A2857332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22AC75-945A-45E3-9E88-B4CF9839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DCD0-C839-42ED-BCDB-F2C7FE860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36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AB9DF-50EB-42AA-AB6B-21E8D013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1BCA4C-328D-4E44-AF94-EF9B1608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356C-FDD3-48EA-B915-16A885939A3E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349179-FAF0-4B12-9306-A6704F17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B69252-8B55-4DDC-A84C-383CEC6F7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DCD0-C839-42ED-BCDB-F2C7FE860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47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F92B3A-89BB-4C7A-84AB-BD5C4DA1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356C-FDD3-48EA-B915-16A885939A3E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B03A6D-6EA5-4EFD-A856-7B07BC367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CC6947-203A-418B-B08D-FB231CAC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DCD0-C839-42ED-BCDB-F2C7FE860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9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D26D7-CFF8-4A83-9DD3-68954FC81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77C5B-2BF2-485C-A598-1A81461BA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0A2098-323C-4756-9CC5-1378FE085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FBEEBA-FE3A-478C-BA9A-6CCBA6F2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356C-FDD3-48EA-B915-16A885939A3E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CC478E-EEE1-403F-8E47-38AC6DD7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AC3C35-8E90-453B-ACDB-9219EC9B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DCD0-C839-42ED-BCDB-F2C7FE860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87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73C66-55FE-4957-AF24-FE637B740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4062FE-1450-44CE-B764-E9C021446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6F78A2-BCF8-46B5-BB3F-893FD0C00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40267C-0D0D-425A-8E8B-DCE3A95A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356C-FDD3-48EA-B915-16A885939A3E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26A908-9E64-4AB6-9B3D-F9C1D9974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ED6EF4-53B1-48CE-8C44-554DDBE2B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DCD0-C839-42ED-BCDB-F2C7FE860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4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4826A2-59E8-4CDB-A3EF-D76DCE2D5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C0976F-F78D-49E5-9C1C-9955D4B70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75866-7651-45A7-9F1C-594822B09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2356C-FDD3-48EA-B915-16A885939A3E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F3C1E4-7747-4E72-A269-C4C42AE28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4D8DA8-545D-447A-B127-83004B7BA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7DCD0-C839-42ED-BCDB-F2C7FE860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56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AEACE-DC7B-446C-AE99-9DA16ACBB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Spark SQL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9D0C0C-FE64-4C8A-88A5-194D353091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Group : TB</a:t>
            </a:r>
            <a:r>
              <a:rPr lang="zh-CN" altLang="en-US" dirty="0"/>
              <a:t>、正道滴光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7293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28927-0348-4DF5-BF3E-AE3A66F76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RDD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B202F-ABC5-43B9-B7C6-D288116AA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RDD: Resilient Distributed Dataset. A limited shard-memory-model programming API.</a:t>
            </a:r>
          </a:p>
          <a:p>
            <a:r>
              <a:rPr lang="en-US" altLang="zh-CN" dirty="0"/>
              <a:t>Difficulty in machine learning: MapReduce’s read / write is IO-bound and waste time.</a:t>
            </a:r>
          </a:p>
          <a:p>
            <a:r>
              <a:rPr lang="en-US" altLang="zh-CN" dirty="0"/>
              <a:t>RDD is created by another RDD (dependency) using map / join / filter / etc.</a:t>
            </a:r>
          </a:p>
          <a:p>
            <a:r>
              <a:rPr lang="en-US" altLang="zh-CN" dirty="0"/>
              <a:t>Computation of RDD (transformation / action).</a:t>
            </a:r>
          </a:p>
          <a:p>
            <a:r>
              <a:rPr lang="en-US" altLang="zh-CN" dirty="0"/>
              <a:t>RDD can be an object in Spark.</a:t>
            </a:r>
          </a:p>
          <a:p>
            <a:r>
              <a:rPr lang="en-US" altLang="zh-CN" dirty="0"/>
              <a:t>Only action compute processed in Spark (lazy evaluation).</a:t>
            </a:r>
          </a:p>
        </p:txBody>
      </p:sp>
    </p:spTree>
    <p:extLst>
      <p:ext uri="{BB962C8B-B14F-4D97-AF65-F5344CB8AC3E}">
        <p14:creationId xmlns:p14="http://schemas.microsoft.com/office/powerpoint/2010/main" val="931773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E9D45-2298-4250-B57A-C4E684FC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r>
              <a:rPr lang="en-US" altLang="zh-CN" dirty="0"/>
              <a:t>: RDD with structure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BD0BD7-DA2F-4262-B986-9ED90993A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r>
              <a:rPr lang="en-US" altLang="zh-CN" dirty="0"/>
              <a:t> is like table in database, stored by column.</a:t>
            </a:r>
          </a:p>
          <a:p>
            <a:r>
              <a:rPr lang="en-US" altLang="zh-CN" dirty="0"/>
              <a:t>RDD (2011) -&gt; </a:t>
            </a:r>
            <a:r>
              <a:rPr lang="en-US" altLang="zh-CN" dirty="0" err="1"/>
              <a:t>DataFrame</a:t>
            </a:r>
            <a:r>
              <a:rPr lang="en-US" altLang="zh-CN" dirty="0"/>
              <a:t> (2013) -&gt; Dataset (2015).</a:t>
            </a:r>
          </a:p>
          <a:p>
            <a:r>
              <a:rPr lang="en-US" altLang="zh-CN" dirty="0"/>
              <a:t>Dataset: </a:t>
            </a:r>
            <a:r>
              <a:rPr lang="en-US" altLang="zh-CN" dirty="0" err="1"/>
              <a:t>DataFrame</a:t>
            </a:r>
            <a:r>
              <a:rPr lang="en-US" altLang="zh-CN" dirty="0"/>
              <a:t> with Encoder, support strongly-typed and untyped API.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0946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997142-5596-4324-857B-2A561DFF1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SQL query -&gt; logical plan -&gt; physical plan -&gt; show.</a:t>
            </a:r>
          </a:p>
          <a:p>
            <a:r>
              <a:rPr lang="en-US" altLang="zh-CN" dirty="0"/>
              <a:t>Logical plan: -&gt; unresolved logical plan (only data structure) -&gt; analyzed logical plan (AST with Literal / information) -&gt; optimized logical plan (fixed AST after optimization).</a:t>
            </a:r>
          </a:p>
          <a:p>
            <a:r>
              <a:rPr lang="en-US" altLang="zh-CN" dirty="0"/>
              <a:t>Physical plan: -&gt; iterator [physical plan] (list of physical plans) -&gt; Spark plan (optimal physical plan) -&gt; prepared Spark plan (partition, node reusing, code generation).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AAFACD8-E86A-4D9D-943D-60904AD3D19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From Spark SQL to RDD</a:t>
            </a:r>
            <a:endParaRPr lang="zh-CN" altLang="en-US" dirty="0"/>
          </a:p>
        </p:txBody>
      </p:sp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02D77545-09CF-49A0-89CC-D485EC320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382" y="5017336"/>
            <a:ext cx="8653236" cy="18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96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9EAEA-161E-4436-B484-155131A1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From Spark SQL to RDD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14E849-8F40-4631-82AA-8BDD52F5F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SQL: a DSL (domain specific language), not Turing complete.</a:t>
            </a:r>
          </a:p>
          <a:p>
            <a:r>
              <a:rPr lang="en-US" altLang="zh-CN" dirty="0"/>
              <a:t>Lexer &amp; parser: ANTLR, a LL(*) parser.</a:t>
            </a:r>
          </a:p>
          <a:p>
            <a:r>
              <a:rPr lang="en-US" altLang="zh-CN" dirty="0"/>
              <a:t>Catalog: resource information &amp; metadata management.</a:t>
            </a:r>
          </a:p>
          <a:p>
            <a:r>
              <a:rPr lang="en-US" altLang="zh-CN" dirty="0"/>
              <a:t>Rule: strategy to process unresolved logical plan AST.</a:t>
            </a:r>
          </a:p>
          <a:p>
            <a:r>
              <a:rPr lang="en-US" altLang="zh-CN" dirty="0"/>
              <a:t>Optimizer: batch finish analysis, batch union, batch subquery, batch replace operators, batch aggregate, batch operator optimizations, etc.</a:t>
            </a:r>
          </a:p>
          <a:p>
            <a:r>
              <a:rPr lang="en-US" altLang="zh-CN" dirty="0"/>
              <a:t>Spark plan: record metadata and metric, processing partition and ordering, execute in Spark Core.</a:t>
            </a:r>
          </a:p>
        </p:txBody>
      </p:sp>
    </p:spTree>
    <p:extLst>
      <p:ext uri="{BB962C8B-B14F-4D97-AF65-F5344CB8AC3E}">
        <p14:creationId xmlns:p14="http://schemas.microsoft.com/office/powerpoint/2010/main" val="1848614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094EB-AC46-48A0-A4F6-780640FEA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Catalyst: platform independent framework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17D820-2FE9-4D8F-9007-256F061D7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Internal Row: a row of data.</a:t>
            </a:r>
          </a:p>
          <a:p>
            <a:pPr lvl="1"/>
            <a:r>
              <a:rPr lang="en-US" altLang="zh-CN" dirty="0"/>
              <a:t>Methods: </a:t>
            </a:r>
            <a:r>
              <a:rPr lang="en-US" altLang="zh-CN" dirty="0" err="1"/>
              <a:t>numFields</a:t>
            </a:r>
            <a:r>
              <a:rPr lang="en-US" altLang="zh-CN" dirty="0"/>
              <a:t>, update, get, set.</a:t>
            </a:r>
          </a:p>
          <a:p>
            <a:r>
              <a:rPr lang="en-US" altLang="zh-CN" dirty="0"/>
              <a:t>Tree Node: class of tree structure.</a:t>
            </a:r>
          </a:p>
          <a:p>
            <a:pPr lvl="1"/>
            <a:r>
              <a:rPr lang="en-US" altLang="zh-CN" dirty="0"/>
              <a:t>Methods: foreach, map, collect, etc., </a:t>
            </a:r>
            <a:r>
              <a:rPr lang="en-US" altLang="zh-CN" dirty="0" err="1"/>
              <a:t>transformUp</a:t>
            </a:r>
            <a:r>
              <a:rPr lang="en-US" altLang="zh-CN" dirty="0"/>
              <a:t>, </a:t>
            </a:r>
            <a:r>
              <a:rPr lang="en-US" altLang="zh-CN" dirty="0" err="1"/>
              <a:t>transformDown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Always in memory (never dump to disk).</a:t>
            </a:r>
          </a:p>
          <a:p>
            <a:pPr lvl="1"/>
            <a:r>
              <a:rPr lang="en-US" altLang="zh-CN" dirty="0"/>
              <a:t>Subclasses: Expression and </a:t>
            </a:r>
            <a:r>
              <a:rPr lang="en-US" altLang="zh-CN" dirty="0" err="1"/>
              <a:t>QueryPlan</a:t>
            </a:r>
            <a:r>
              <a:rPr lang="en-US" altLang="zh-CN" dirty="0"/>
              <a:t> (</a:t>
            </a:r>
            <a:r>
              <a:rPr lang="en-US" altLang="zh-CN" dirty="0" err="1"/>
              <a:t>LogicalPlan</a:t>
            </a:r>
            <a:r>
              <a:rPr lang="en-US" altLang="zh-CN" dirty="0"/>
              <a:t>, </a:t>
            </a:r>
            <a:r>
              <a:rPr lang="en-US" altLang="zh-CN" dirty="0" err="1"/>
              <a:t>SparkPlan</a:t>
            </a:r>
            <a:r>
              <a:rPr lang="en-US" altLang="zh-CN" dirty="0"/>
              <a:t>).</a:t>
            </a:r>
          </a:p>
          <a:p>
            <a:r>
              <a:rPr lang="en-US" altLang="zh-CN" dirty="0"/>
              <a:t>Expression: IO, literal expression, attributes, core operation, equivalence measure.</a:t>
            </a:r>
          </a:p>
          <a:p>
            <a:r>
              <a:rPr lang="en-US" altLang="zh-CN" dirty="0"/>
              <a:t>Data types: </a:t>
            </a:r>
            <a:r>
              <a:rPr lang="en-US" altLang="zh-CN" dirty="0" err="1"/>
              <a:t>NumericType</a:t>
            </a:r>
            <a:r>
              <a:rPr lang="en-US" altLang="zh-CN" dirty="0"/>
              <a:t>, </a:t>
            </a:r>
            <a:r>
              <a:rPr lang="en-US" altLang="zh-CN" dirty="0" err="1"/>
              <a:t>ArrayType</a:t>
            </a:r>
            <a:r>
              <a:rPr lang="en-US" altLang="zh-CN" dirty="0"/>
              <a:t>, </a:t>
            </a:r>
            <a:r>
              <a:rPr lang="en-US" altLang="zh-CN" dirty="0" err="1"/>
              <a:t>MapType</a:t>
            </a:r>
            <a:r>
              <a:rPr lang="en-US" altLang="zh-CN" dirty="0"/>
              <a:t>, </a:t>
            </a:r>
            <a:r>
              <a:rPr lang="en-US" altLang="zh-CN" dirty="0" err="1"/>
              <a:t>StructType</a:t>
            </a:r>
            <a:r>
              <a:rPr lang="en-US" altLang="zh-CN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067435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A1010-0373-4567-B87E-60708860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Spark’s Disadvantages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21FB27-C46E-492A-8AF7-30AEE0F58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Wrong direction in Spark 2.0: most changes are SQL.</a:t>
            </a:r>
          </a:p>
          <a:p>
            <a:pPr lvl="1"/>
            <a:r>
              <a:rPr lang="en-US" altLang="zh-CN" dirty="0"/>
              <a:t>Speed up, structured streaming, SQL 2003.</a:t>
            </a:r>
          </a:p>
          <a:p>
            <a:r>
              <a:rPr lang="en-US" altLang="zh-CN" dirty="0"/>
              <a:t>Spark survey 2015:</a:t>
            </a:r>
          </a:p>
          <a:p>
            <a:pPr lvl="1"/>
            <a:r>
              <a:rPr lang="en-US" altLang="zh-CN" dirty="0"/>
              <a:t>69% customers are using </a:t>
            </a:r>
            <a:r>
              <a:rPr lang="en-US" altLang="zh-CN" dirty="0" err="1"/>
              <a:t>SparkSQL</a:t>
            </a:r>
            <a:r>
              <a:rPr lang="en-US" altLang="zh-CN" dirty="0"/>
              <a:t> and 62% using </a:t>
            </a:r>
            <a:r>
              <a:rPr lang="en-US" altLang="zh-CN" dirty="0" err="1"/>
              <a:t>DataFrames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Biggest use cases are Business Intelligence (68%) and Data Warehousing (52%), both are SQL areas.</a:t>
            </a:r>
          </a:p>
          <a:p>
            <a:r>
              <a:rPr lang="en-US" altLang="zh-CN" dirty="0"/>
              <a:t>Code size increment basically in Spark SQL and ML-lib.</a:t>
            </a:r>
          </a:p>
          <a:p>
            <a:r>
              <a:rPr lang="en-US" altLang="zh-CN" dirty="0"/>
              <a:t>Spark is moving from a </a:t>
            </a:r>
            <a:r>
              <a:rPr lang="en-US" altLang="zh-CN" b="1" dirty="0"/>
              <a:t>general purpose execution engine</a:t>
            </a:r>
            <a:r>
              <a:rPr lang="en-US" altLang="zh-CN" dirty="0"/>
              <a:t> to </a:t>
            </a:r>
            <a:r>
              <a:rPr lang="en-US" altLang="zh-CN" b="1" dirty="0"/>
              <a:t>distributed SQL data processing engine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3101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6CF3C-C2E4-4109-819E-C90A97C2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Alternatives: Apache </a:t>
            </a:r>
            <a:r>
              <a:rPr lang="en-US" altLang="zh-CN" dirty="0" err="1"/>
              <a:t>Flink</a:t>
            </a:r>
            <a:endParaRPr lang="zh-CN" altLang="en-US" dirty="0"/>
          </a:p>
        </p:txBody>
      </p:sp>
      <p:pic>
        <p:nvPicPr>
          <p:cNvPr id="2050" name="Picture 2" descr="Apache Flink vs Apache Spark - Reproducible experiments on cloud.">
            <a:extLst>
              <a:ext uri="{FF2B5EF4-FFF2-40B4-BE49-F238E27FC236}">
                <a16:creationId xmlns:a16="http://schemas.microsoft.com/office/drawing/2014/main" id="{AB80C7D7-21CA-4381-9A01-C6A4D87B16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136" y="1825625"/>
            <a:ext cx="579572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653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C7823-367C-4B3C-B0E4-A20041B9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Alternatives: Blazing SQL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26DB0C2-9A4B-45E5-B39F-C2DF8B3B8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909" y="1825625"/>
            <a:ext cx="4878181" cy="4351338"/>
          </a:xfrm>
        </p:spPr>
      </p:pic>
    </p:spTree>
    <p:extLst>
      <p:ext uri="{BB962C8B-B14F-4D97-AF65-F5344CB8AC3E}">
        <p14:creationId xmlns:p14="http://schemas.microsoft.com/office/powerpoint/2010/main" val="92974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B9F82-C60E-4BC7-BF8A-34147C99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E58B72-926E-4EEB-A1CD-692DCC82E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The content of paper</a:t>
            </a:r>
          </a:p>
          <a:p>
            <a:r>
              <a:rPr lang="en-US" altLang="zh-CN" dirty="0"/>
              <a:t>Overview of paper.</a:t>
            </a:r>
          </a:p>
          <a:p>
            <a:r>
              <a:rPr lang="en-US" altLang="zh-CN" dirty="0"/>
              <a:t>Theoretical of </a:t>
            </a:r>
            <a:r>
              <a:rPr lang="en-US" altLang="zh-CN" dirty="0" err="1"/>
              <a:t>DataFrame</a:t>
            </a:r>
            <a:r>
              <a:rPr lang="en-US" altLang="zh-CN" dirty="0"/>
              <a:t> and Catalyst optimizer.</a:t>
            </a:r>
          </a:p>
          <a:p>
            <a:pPr marL="0" indent="0">
              <a:buNone/>
            </a:pPr>
            <a:r>
              <a:rPr lang="en-US" altLang="zh-CN" b="1" dirty="0"/>
              <a:t>More about Spark SQL</a:t>
            </a:r>
          </a:p>
          <a:p>
            <a:r>
              <a:rPr lang="en-US" altLang="zh-CN" dirty="0"/>
              <a:t>The disadvantages of Spark.</a:t>
            </a:r>
          </a:p>
        </p:txBody>
      </p:sp>
    </p:spTree>
    <p:extLst>
      <p:ext uri="{BB962C8B-B14F-4D97-AF65-F5344CB8AC3E}">
        <p14:creationId xmlns:p14="http://schemas.microsoft.com/office/powerpoint/2010/main" val="177396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69BD3-9EFE-4109-9A7F-EBCA1B84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 &amp; </a:t>
            </a:r>
            <a:r>
              <a:rPr lang="en-US" altLang="zh-CN" dirty="0" err="1"/>
              <a:t>SparkSQL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754AE1-0521-48FD-ADAD-19D812610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Spark-on-Hadoop is a solution of large data and distributed computing.</a:t>
            </a:r>
          </a:p>
          <a:p>
            <a:r>
              <a:rPr lang="en-US" altLang="zh-CN" dirty="0"/>
              <a:t>Spark based on JVM and developed by </a:t>
            </a:r>
            <a:r>
              <a:rPr lang="en-US" altLang="zh-CN" dirty="0" err="1"/>
              <a:t>scala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Spark component: core, streaming, </a:t>
            </a:r>
            <a:r>
              <a:rPr lang="en-US" altLang="zh-CN" dirty="0" err="1"/>
              <a:t>GraphX</a:t>
            </a:r>
            <a:r>
              <a:rPr lang="en-US" altLang="zh-CN" dirty="0"/>
              <a:t>, ML-Lib, Spark SQL.</a:t>
            </a:r>
          </a:p>
          <a:p>
            <a:r>
              <a:rPr lang="en-US" altLang="zh-CN" dirty="0"/>
              <a:t>Spark SQL: a solution of SQL-on-Hadoop.</a:t>
            </a:r>
          </a:p>
          <a:p>
            <a:r>
              <a:rPr lang="en-US" altLang="zh-CN" dirty="0"/>
              <a:t>Top-to-down three layers: application (</a:t>
            </a:r>
            <a:r>
              <a:rPr lang="en-US" altLang="zh-CN" dirty="0" err="1"/>
              <a:t>DataFrame</a:t>
            </a:r>
            <a:r>
              <a:rPr lang="en-US" altLang="zh-CN" dirty="0"/>
              <a:t>), distributed execution (Spark), data storage (HDFS).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673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3E7FA-7BE2-4091-9303-4C574710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 of paper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7464ED-C0ED-4120-AB2B-845723C21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Contribution</a:t>
            </a:r>
          </a:p>
          <a:p>
            <a:r>
              <a:rPr lang="en-US" altLang="zh-CN" dirty="0"/>
              <a:t>Presented a new module (</a:t>
            </a:r>
            <a:r>
              <a:rPr lang="en-US" altLang="zh-CN" b="1" dirty="0" err="1"/>
              <a:t>SparkSQL</a:t>
            </a:r>
            <a:r>
              <a:rPr lang="en-US" altLang="zh-CN" dirty="0"/>
              <a:t>) in Apache Spark providing rich integration with relational processing.</a:t>
            </a:r>
          </a:p>
          <a:p>
            <a:pPr lvl="1" fontAlgn="ctr"/>
            <a:r>
              <a:rPr lang="en-US" altLang="zh-CN" dirty="0"/>
              <a:t>Automatic optimization, complex pipelines that mix relational and complex analytics.</a:t>
            </a:r>
          </a:p>
          <a:p>
            <a:pPr lvl="1" fontAlgn="ctr"/>
            <a:r>
              <a:rPr lang="en-US" altLang="zh-CN" dirty="0"/>
              <a:t>Support a wide range of features tailored to large-scale data analysis.</a:t>
            </a:r>
          </a:p>
          <a:p>
            <a:pPr fontAlgn="ctr"/>
            <a:r>
              <a:rPr lang="en-US" altLang="zh-CN" dirty="0"/>
              <a:t>Integrate </a:t>
            </a:r>
            <a:r>
              <a:rPr lang="en-US" altLang="zh-CN" b="1" dirty="0" err="1"/>
              <a:t>DataFrame</a:t>
            </a:r>
            <a:r>
              <a:rPr lang="en-US" altLang="zh-CN" dirty="0"/>
              <a:t> API into </a:t>
            </a:r>
            <a:r>
              <a:rPr lang="en-US" altLang="zh-CN" dirty="0" err="1"/>
              <a:t>SparkSQL</a:t>
            </a:r>
            <a:r>
              <a:rPr lang="en-US" altLang="zh-CN" dirty="0"/>
              <a:t>.</a:t>
            </a:r>
          </a:p>
          <a:p>
            <a:pPr fontAlgn="ctr"/>
            <a:r>
              <a:rPr lang="en-US" altLang="zh-CN" dirty="0"/>
              <a:t>Use </a:t>
            </a:r>
            <a:r>
              <a:rPr lang="en-US" altLang="zh-CN" b="1" dirty="0"/>
              <a:t>Catalyst</a:t>
            </a:r>
            <a:r>
              <a:rPr lang="en-US" altLang="zh-CN" dirty="0"/>
              <a:t> to optimize </a:t>
            </a:r>
            <a:r>
              <a:rPr lang="en-US" altLang="zh-CN" dirty="0" err="1"/>
              <a:t>SparkSQL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461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222E0-6D34-4EA6-B194-2A87A38E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 of paper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507DF-F877-4E71-BB69-EBDEFF227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Summary</a:t>
            </a:r>
          </a:p>
          <a:p>
            <a:pPr fontAlgn="ctr"/>
            <a:r>
              <a:rPr lang="en-US" altLang="zh-CN" dirty="0" err="1"/>
              <a:t>SparkSQL</a:t>
            </a:r>
            <a:r>
              <a:rPr lang="en-US" altLang="zh-CN" dirty="0"/>
              <a:t> is a SQL engine for distributed data processing.</a:t>
            </a:r>
          </a:p>
          <a:p>
            <a:pPr fontAlgn="ctr"/>
            <a:r>
              <a:rPr lang="en-US" altLang="zh-CN" dirty="0"/>
              <a:t>It uses </a:t>
            </a:r>
            <a:r>
              <a:rPr lang="en-US" altLang="zh-CN" dirty="0" err="1"/>
              <a:t>DataFrame</a:t>
            </a:r>
            <a:r>
              <a:rPr lang="en-US" altLang="zh-CN" dirty="0"/>
              <a:t> as abstract data type which is like table in SQL.</a:t>
            </a:r>
          </a:p>
          <a:p>
            <a:pPr fontAlgn="ctr"/>
            <a:r>
              <a:rPr lang="en-US" altLang="zh-CN" dirty="0"/>
              <a:t>An optimizer called Catalyst make </a:t>
            </a:r>
            <a:r>
              <a:rPr lang="en-US" altLang="zh-CN" dirty="0" err="1"/>
              <a:t>SparkSQL</a:t>
            </a:r>
            <a:r>
              <a:rPr lang="en-US" altLang="zh-CN" dirty="0"/>
              <a:t> faster.</a:t>
            </a:r>
          </a:p>
          <a:p>
            <a:pPr marL="0" indent="0">
              <a:buNone/>
            </a:pPr>
            <a:r>
              <a:rPr lang="en-US" altLang="zh-CN" b="1" dirty="0"/>
              <a:t>Theoretical analysis</a:t>
            </a:r>
          </a:p>
          <a:p>
            <a:r>
              <a:rPr lang="en-US" altLang="zh-CN" dirty="0"/>
              <a:t>Aggregated with compiler principle, </a:t>
            </a:r>
            <a:r>
              <a:rPr lang="en-US" altLang="zh-CN" dirty="0" err="1"/>
              <a:t>SparkSQL</a:t>
            </a:r>
            <a:r>
              <a:rPr lang="en-US" altLang="zh-CN" dirty="0"/>
              <a:t> is very similar.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CEA50F-FA10-47EB-8E0D-B07411E01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016388"/>
            <a:ext cx="8861405" cy="184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24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01508-DEB1-41EE-BACE-786C780B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 of paper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4336E9-E34A-4401-B3A3-008A8E1B0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Theoretical analysis</a:t>
            </a:r>
          </a:p>
          <a:p>
            <a:pPr fontAlgn="ctr"/>
            <a:r>
              <a:rPr lang="en-US" altLang="zh-CN" dirty="0"/>
              <a:t>Easy to expand for rules and optimization.</a:t>
            </a:r>
          </a:p>
          <a:p>
            <a:pPr fontAlgn="ctr"/>
            <a:r>
              <a:rPr lang="en-US" altLang="zh-CN" dirty="0"/>
              <a:t>Support schema inference for semi-structured data, integration with Spark's machine learning library (pipeline), and query federation to external databases.</a:t>
            </a:r>
          </a:p>
          <a:p>
            <a:pPr lvl="1" fontAlgn="ctr"/>
            <a:r>
              <a:rPr lang="en-US" altLang="zh-CN" dirty="0"/>
              <a:t>Example of pipeline:</a:t>
            </a:r>
          </a:p>
          <a:p>
            <a:pPr marL="457200" lvl="1" indent="0" fontAlgn="ctr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A27016-C63F-46F1-BCC7-075B7D767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096" y="4722752"/>
            <a:ext cx="4318567" cy="145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68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3E872-0B3C-4C36-9C26-86A84C53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 of paper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74909C-6A32-4655-BBB2-31422FD77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Metrics</a:t>
            </a:r>
          </a:p>
          <a:p>
            <a:r>
              <a:rPr lang="en-US" altLang="zh-CN" dirty="0"/>
              <a:t>Benchmark: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Faster for large dataset and good at aggregation and join (relation).</a:t>
            </a:r>
          </a:p>
          <a:p>
            <a:r>
              <a:rPr lang="en-US" altLang="zh-CN" dirty="0"/>
              <a:t>Maybe slower using Python’s UDT.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16DAD7-AA1B-404C-BA03-8D284DD3F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17588"/>
            <a:ext cx="8247680" cy="202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75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61167-D149-475A-9D03-DF73367AA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 of paper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75BA28-A59F-438E-AD56-C72E8583E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Metrics</a:t>
            </a:r>
          </a:p>
          <a:p>
            <a:r>
              <a:rPr lang="en-US" altLang="zh-CN" dirty="0" err="1"/>
              <a:t>DataFrame</a:t>
            </a:r>
            <a:r>
              <a:rPr lang="en-US" altLang="zh-CN" dirty="0"/>
              <a:t> performance rather than other language API (left):</a:t>
            </a:r>
          </a:p>
          <a:p>
            <a:r>
              <a:rPr lang="en-US" altLang="zh-CN" dirty="0"/>
              <a:t>Pipeline performance of 2-stage (right):</a:t>
            </a:r>
          </a:p>
          <a:p>
            <a:pPr marL="0" indent="0">
              <a:buNone/>
            </a:pPr>
            <a:r>
              <a:rPr lang="en-US" altLang="zh-CN" b="1" dirty="0"/>
              <a:t>Dataset</a:t>
            </a:r>
          </a:p>
          <a:p>
            <a:r>
              <a:rPr lang="en-US" altLang="zh-CN" dirty="0" err="1"/>
              <a:t>AMPLab</a:t>
            </a:r>
            <a:r>
              <a:rPr lang="en-US" altLang="zh-CN" dirty="0"/>
              <a:t> big data benchmark.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2F72C1-50D0-47E0-A350-539D9006C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42" y="4511629"/>
            <a:ext cx="4875850" cy="19027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2A2D147-D4AE-4ECF-96D8-05F76C9C1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267" y="4511629"/>
            <a:ext cx="4732533" cy="190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36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121A8-AF5F-4553-BF99-E135E3E4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 of paper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2A0C0E-21FD-42B9-A00F-ACCF31F30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Future work</a:t>
            </a:r>
          </a:p>
          <a:p>
            <a:pPr fontAlgn="ctr"/>
            <a:r>
              <a:rPr lang="en-US" altLang="zh-CN" dirty="0"/>
              <a:t>Generalized online aggregation.</a:t>
            </a:r>
          </a:p>
          <a:p>
            <a:pPr fontAlgn="ctr"/>
            <a:r>
              <a:rPr lang="en-US" altLang="zh-CN" dirty="0"/>
              <a:t>Computational genomics for large where condition.</a:t>
            </a:r>
          </a:p>
        </p:txBody>
      </p:sp>
    </p:spTree>
    <p:extLst>
      <p:ext uri="{BB962C8B-B14F-4D97-AF65-F5344CB8AC3E}">
        <p14:creationId xmlns:p14="http://schemas.microsoft.com/office/powerpoint/2010/main" val="3662975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784</Words>
  <Application>Microsoft Office PowerPoint</Application>
  <PresentationFormat>宽屏</PresentationFormat>
  <Paragraphs>93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Spark SQL</vt:lpstr>
      <vt:lpstr>Overview</vt:lpstr>
      <vt:lpstr>Spark &amp; SparkSQL</vt:lpstr>
      <vt:lpstr>Overview of paper</vt:lpstr>
      <vt:lpstr>Overview of paper</vt:lpstr>
      <vt:lpstr>Overview of paper</vt:lpstr>
      <vt:lpstr>Overview of paper</vt:lpstr>
      <vt:lpstr>Overview of paper</vt:lpstr>
      <vt:lpstr>Overview of paper</vt:lpstr>
      <vt:lpstr>RDD model</vt:lpstr>
      <vt:lpstr>DataFrame: RDD with structure</vt:lpstr>
      <vt:lpstr>PowerPoint 演示文稿</vt:lpstr>
      <vt:lpstr>From Spark SQL to RDD</vt:lpstr>
      <vt:lpstr>Catalyst: platform independent framework</vt:lpstr>
      <vt:lpstr>Spark’s Disadvantages</vt:lpstr>
      <vt:lpstr>Alternatives: Apache Flink</vt:lpstr>
      <vt:lpstr>Alternatives: Blazing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SQL</dc:title>
  <dc:creator>绕鹅 安德</dc:creator>
  <cp:lastModifiedBy>绕鹅 安德</cp:lastModifiedBy>
  <cp:revision>11</cp:revision>
  <dcterms:created xsi:type="dcterms:W3CDTF">2020-05-19T17:36:18Z</dcterms:created>
  <dcterms:modified xsi:type="dcterms:W3CDTF">2020-05-19T19:23:41Z</dcterms:modified>
</cp:coreProperties>
</file>