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3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64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=""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=""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=""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=""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839967" y="2621400"/>
            <a:ext cx="455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Adobe Heiti Std R" charset="-122"/>
                <a:ea typeface="Adobe Heiti Std R" charset="-122"/>
                <a:cs typeface="Adobe Heiti Std R" charset="-122"/>
              </a:rPr>
              <a:t>Tensorflow</a:t>
            </a:r>
            <a:r>
              <a:rPr kumimoji="1" lang="en-US" altLang="zh-CN" sz="2800" dirty="0" smtClean="0">
                <a:latin typeface="Adobe Heiti Std R" charset="-122"/>
                <a:ea typeface="Adobe Heiti Std R" charset="-122"/>
                <a:cs typeface="Adobe Heiti Std R" charset="-122"/>
              </a:rPr>
              <a:t> Introduction </a:t>
            </a: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9689" y="43859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郑瑞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麒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11712501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朱俊达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11712504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 smtClean="0"/>
              <a:t>1. Introduction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370" y="3934048"/>
            <a:ext cx="599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applications: Google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RankBrain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, 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S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mart Reply</a:t>
            </a:r>
            <a:endParaRPr lang="zh-CN" altLang="en-US" dirty="0">
              <a:solidFill>
                <a:srgbClr val="1F0909"/>
              </a:solidFill>
              <a:latin typeface="PT Serif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" y="3799165"/>
            <a:ext cx="623636" cy="6390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l="55112" t="14917" r="5877" b="18680"/>
          <a:stretch/>
        </p:blipFill>
        <p:spPr>
          <a:xfrm>
            <a:off x="8334317" y="706304"/>
            <a:ext cx="3397113" cy="54300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49370" y="21574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The core purpose of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is to unify various forms of machine learning on top of the single flexible platform.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 Motivation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7849" y="3156601"/>
            <a:ext cx="447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What we need: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altLang="zh-CN" sz="2400" dirty="0"/>
              <a:t>large-scale </a:t>
            </a:r>
            <a:r>
              <a:rPr lang="en-US" altLang="zh-CN" sz="2400" dirty="0" smtClean="0"/>
              <a:t>training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Taking models into production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Machine learning research</a:t>
            </a:r>
            <a:endParaRPr kumimoji="1"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058478" y="3698684"/>
            <a:ext cx="2237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11" name="右箭头 10"/>
          <p:cNvSpPr/>
          <p:nvPr/>
        </p:nvSpPr>
        <p:spPr>
          <a:xfrm rot="10800000">
            <a:off x="5799920" y="3975391"/>
            <a:ext cx="1066796" cy="36991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6918219" y="3566349"/>
            <a:ext cx="2281875" cy="12965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6918219" y="3501112"/>
            <a:ext cx="2281875" cy="13617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47436" y="5524437"/>
            <a:ext cx="126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Disbelief</a:t>
            </a:r>
            <a:endParaRPr kumimoji="1"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00" y="5483630"/>
            <a:ext cx="623636" cy="63909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22113" y="1564789"/>
            <a:ext cx="5437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What we have: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Well designed machine learning models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595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3. Limitation of Disbelief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376" y="2113124"/>
            <a:ext cx="9779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Layers: </a:t>
            </a:r>
          </a:p>
          <a:p>
            <a:r>
              <a:rPr kumimoji="1" lang="en-US" altLang="zh-CN" dirty="0" smtClean="0"/>
              <a:t>Layers in Disbelief are written as C++ classes, which is not friendly when user want to create new layer.</a:t>
            </a:r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Optimization Techniques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optimization methods outside of stochastic gradient </a:t>
            </a:r>
            <a:r>
              <a:rPr lang="en-US" altLang="zh-CN" dirty="0" smtClean="0"/>
              <a:t>descent(SGD)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not easy and might not work </a:t>
            </a:r>
            <a:r>
              <a:rPr lang="en-US" altLang="zh-CN" dirty="0" smtClean="0"/>
              <a:t>well</a:t>
            </a:r>
          </a:p>
          <a:p>
            <a:r>
              <a:rPr lang="en-US" altLang="zh-CN" b="1" dirty="0"/>
              <a:t>Batch gradient </a:t>
            </a:r>
            <a:r>
              <a:rPr lang="en-US" altLang="zh-CN" b="1" dirty="0" smtClean="0"/>
              <a:t>descent      Adaptive </a:t>
            </a:r>
            <a:r>
              <a:rPr lang="en-US" altLang="zh-CN" b="1" dirty="0"/>
              <a:t>Moment Estimation (Adam)</a:t>
            </a:r>
          </a:p>
          <a:p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NN structures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Fixed execution </a:t>
            </a:r>
            <a:r>
              <a:rPr lang="en-US" altLang="zh-CN" dirty="0" smtClean="0"/>
              <a:t>pattern</a:t>
            </a:r>
          </a:p>
          <a:p>
            <a:r>
              <a:rPr lang="en-US" altLang="zh-CN" b="1" dirty="0"/>
              <a:t>Generative Adversarial </a:t>
            </a:r>
            <a:r>
              <a:rPr lang="en-US" altLang="zh-CN" b="1" dirty="0"/>
              <a:t>Network(GAN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GraphGAN</a:t>
            </a:r>
            <a:r>
              <a:rPr lang="en-US" altLang="zh-CN" b="1" dirty="0" smtClean="0"/>
              <a:t> Dropout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19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092" y="1943340"/>
            <a:ext cx="62675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Dataflow graphs of primitive </a:t>
            </a:r>
            <a:r>
              <a:rPr lang="en-US" altLang="zh-CN" dirty="0" smtClean="0"/>
              <a:t>operators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 model represents</a:t>
            </a:r>
          </a:p>
          <a:p>
            <a:r>
              <a:rPr lang="en-US" altLang="zh-CN" dirty="0"/>
              <a:t>individual mathematical operators (such as matrix multiplication,</a:t>
            </a:r>
          </a:p>
          <a:p>
            <a:r>
              <a:rPr lang="en-US" altLang="zh-CN" dirty="0"/>
              <a:t>convolution, etc.) as nodes in the dataflow</a:t>
            </a:r>
          </a:p>
          <a:p>
            <a:r>
              <a:rPr lang="en-US" altLang="zh-CN" dirty="0"/>
              <a:t>graph.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29099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59814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184017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31130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06684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0460" y="4107267"/>
            <a:ext cx="227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computation</a:t>
            </a:r>
          </a:p>
          <a:p>
            <a:r>
              <a:rPr lang="en-US" altLang="zh-CN" dirty="0" smtClean="0"/>
              <a:t>Also called Operations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4776" y="1279389"/>
            <a:ext cx="212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 </a:t>
            </a:r>
            <a:r>
              <a:rPr lang="en-US" altLang="zh-CN" dirty="0"/>
              <a:t>(values of the </a:t>
            </a:r>
            <a:r>
              <a:rPr lang="en-US" altLang="zh-CN" dirty="0" smtClean="0"/>
              <a:t>node1 output and node2 input</a:t>
            </a:r>
            <a:r>
              <a:rPr lang="en-US" altLang="zh-CN" dirty="0" smtClean="0">
                <a:solidFill>
                  <a:srgbClr val="424242"/>
                </a:solidFill>
                <a:latin typeface="桤™" charset="0"/>
              </a:rPr>
              <a:t>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9050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41653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794603" y="3662139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/>
          <a:lstStyle/>
          <a:p>
            <a:r>
              <a:rPr lang="en-US" altLang="zh-CN" b="1" dirty="0"/>
              <a:t>6. </a:t>
            </a:r>
            <a:r>
              <a:rPr lang="en-US" altLang="zh-CN" b="1" dirty="0" smtClean="0"/>
              <a:t>Reference</a:t>
            </a:r>
            <a:endParaRPr lang="en-HK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9868" y="2034782"/>
            <a:ext cx="8683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[1] H. He and E. A. Garcia, “Learning from imbalanced data.” IEEE Transactions on Knowledge and Data Engineering, 21(9), 1263-1284, 2009.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[2] Wu, Jun, J. He, and Y. Liu. "</a:t>
            </a:r>
            <a:r>
              <a:rPr lang="en-US" altLang="zh-CN" dirty="0" err="1"/>
              <a:t>ImVerde</a:t>
            </a:r>
            <a:r>
              <a:rPr lang="en-US" altLang="zh-CN" dirty="0"/>
              <a:t>: Vertex-Diminished Random Walk for Learning Network Representation from Imbalanced Data." (2018).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[3] W. L. Hamilton, R. Ying and J. </a:t>
            </a:r>
            <a:r>
              <a:rPr lang="en-US" altLang="zh-CN" dirty="0" err="1"/>
              <a:t>Leskovec</a:t>
            </a:r>
            <a:r>
              <a:rPr lang="en-US" altLang="zh-CN" dirty="0"/>
              <a:t>, “Representation Learning on Graphs: Methods and Applications.” IEEE Data Engineering Bulletin, 2017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[4] A. G. Duran, M. </a:t>
            </a:r>
            <a:r>
              <a:rPr lang="en-US" altLang="zh-CN" dirty="0" err="1"/>
              <a:t>Niepert</a:t>
            </a:r>
            <a:r>
              <a:rPr lang="en-US" altLang="zh-CN" dirty="0"/>
              <a:t>, “Learning Graph Representations with Embedding Propagation.” In NIPS, 5119-5130, 2017.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[5] J. Liang, P. Jacobs, J. Sun and S. </a:t>
            </a:r>
            <a:r>
              <a:rPr lang="en-US" altLang="zh-CN" dirty="0" err="1"/>
              <a:t>Parthasarathy</a:t>
            </a:r>
            <a:r>
              <a:rPr lang="en-US" altLang="zh-CN" dirty="0"/>
              <a:t>, “Semi-supervised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embedding in attributed networks with outliers.” In SDM, 153-161,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2018.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[6] Z. Yang, W. W. Cohen, and R. </a:t>
            </a:r>
            <a:r>
              <a:rPr lang="en-US" altLang="zh-CN" dirty="0" err="1"/>
              <a:t>Salakhutdinov</a:t>
            </a:r>
            <a:r>
              <a:rPr lang="en-US" altLang="zh-CN" dirty="0"/>
              <a:t>, “Revisiting </a:t>
            </a:r>
            <a:r>
              <a:rPr lang="en-US" altLang="zh-CN" dirty="0" err="1"/>
              <a:t>semisupervised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learning with graph </a:t>
            </a:r>
            <a:r>
              <a:rPr lang="en-US" altLang="zh-CN" dirty="0" err="1"/>
              <a:t>embeddings</a:t>
            </a:r>
            <a:r>
              <a:rPr lang="en-US" altLang="zh-CN" dirty="0"/>
              <a:t>.” In ICML, 40-48, 2016.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0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673</TotalTime>
  <Words>390</Words>
  <Application>Microsoft Macintosh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Adobe Heiti Std R</vt:lpstr>
      <vt:lpstr>Calibri</vt:lpstr>
      <vt:lpstr>Calibri Light</vt:lpstr>
      <vt:lpstr>DengXian</vt:lpstr>
      <vt:lpstr>PT Serif</vt:lpstr>
      <vt:lpstr>SimHei</vt:lpstr>
      <vt:lpstr>等线</vt:lpstr>
      <vt:lpstr>等线 Light</vt:lpstr>
      <vt:lpstr>_x0010_桤™</vt:lpstr>
      <vt:lpstr>Arial</vt:lpstr>
      <vt:lpstr>Office 主题​​</vt:lpstr>
      <vt:lpstr>PowerPoint 演示文稿</vt:lpstr>
      <vt:lpstr>1. Introduction </vt:lpstr>
      <vt:lpstr>2. Motivation</vt:lpstr>
      <vt:lpstr>3. Limitation of Disbelief</vt:lpstr>
      <vt:lpstr>4. Core design principles</vt:lpstr>
      <vt:lpstr>6. Reference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2020-05-05T02:28:35Z</dcterms:created>
  <dcterms:modified xsi:type="dcterms:W3CDTF">2020-05-05T13:41:41Z</dcterms:modified>
</cp:coreProperties>
</file>