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jpg" ContentType="image/jpeg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1" r:id="rId3"/>
    <p:sldId id="282" r:id="rId4"/>
    <p:sldId id="283" r:id="rId5"/>
    <p:sldId id="284" r:id="rId6"/>
    <p:sldId id="286" r:id="rId7"/>
    <p:sldId id="28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2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3" autoAdjust="0"/>
    <p:restoredTop sz="94660"/>
  </p:normalViewPr>
  <p:slideViewPr>
    <p:cSldViewPr snapToGrid="0" showGuides="1">
      <p:cViewPr>
        <p:scale>
          <a:sx n="94" d="100"/>
          <a:sy n="94" d="100"/>
        </p:scale>
        <p:origin x="464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79D6-2289-0840-AD6B-47A692AC3DAD}" type="datetimeFigureOut">
              <a:rPr kumimoji="1" lang="zh-CN" altLang="en-US" smtClean="0"/>
              <a:t>2020/5/6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8C7E-7D5B-894B-9C03-61C98A5D7A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5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ABA578-C201-44E1-9CCF-CBFCBD81C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9D0484D-405E-4DBD-BA96-DFE5EC3B4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387873-9167-48CB-BC68-E89A623B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31F78E5-F4F6-49F9-AA6F-3E11691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B295491-755B-44C8-A182-63B66EF8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75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D7D339-D707-433A-B968-074FE318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BB12DB9-AC80-4A5C-B793-79B705E6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B1741DD-D5F5-4CBE-A2BF-88C83DE7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B94EC6-71AB-4F3F-A721-CCCD9B1A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F05A9BA-FAAA-49BA-90A9-E224683B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356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D700267-B605-4157-B20B-40BBB7B74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CC78DF51-DB4C-4372-8FDE-03E9CB8CF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0A55B68-32B1-47D6-9504-39D7BAA9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E98774-A846-4775-9492-34882F2A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577D9AD-0D4D-412F-8E91-B6723ED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244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DE86E6-24B9-42C0-A724-6C0F47F6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2C670AB-6FAF-4D48-BBA7-E09EF676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2AD0F8C-0BAF-4F6D-BF74-D61D7A52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740D7B1-76CD-4A59-AADE-7D1AC8F8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8E2BDD7-B7C8-46C3-BE21-494E9707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667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630EB9-240A-468D-82D0-1DD6B136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7225E28-68D6-4F8E-B9FC-3BBE22C0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F640468-40A7-4808-8CA9-B298F03B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2319A1F-D48D-4433-880F-65EE123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56A12AF-D448-4A9A-8CAD-8396CA27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364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15DC4D6-AF79-4CC5-818E-233E07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F89AAD-8911-43B4-88EB-A3ED27F04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DDED95B-9D7D-41BB-8267-4560C664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B302EFD-77A2-48D2-82EC-F0C84352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4972DB4-6292-42C8-AF5E-4B0766E6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F6BF759-0BC0-4680-A75E-C9B89904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884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37F786-8235-4C23-8AA5-8A373C59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58D6110-38BD-46ED-A13F-18BA26C9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8965AA4-5D4A-4070-85D0-0675BF4CB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CA713767-1A81-4611-A956-3FCEE64B0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9E718FC-344C-4CC7-9C8B-02ABD6B45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5A4B984F-7B00-4417-B6AB-3AEC84B4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43A7609-754C-4D13-86FC-D90FA492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D3E7907-9201-4055-98E7-D83E4E72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782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F2BF22C-BF6A-4712-9FA6-6D394A34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B0AEA36-5DE6-45B7-8297-10BADF3E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F4880B7-27C4-43AC-8ED4-B106EF2F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8E2732FF-00BC-4316-8E76-94F48AE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924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19E699B1-7FF0-4C6C-A56F-9C25C73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11579AD8-4AA9-43EE-AE9D-7E393458C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B433511-75E1-4490-99BB-998C0E5C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1576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F9D324F-8DB9-46BA-BC33-99BCBD2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889D60-CCDE-4B53-BB02-CE859A53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123F21-C1C7-4646-9D8A-B946ECD8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FE02C645-B04A-4B8F-99D2-7C141988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57EDFEF-A175-46DC-8551-41ADECEF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4EBF448-10BF-471D-8701-6C0D40E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748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49D34A-D8A8-41D6-9E49-C19985C3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BD6AF32-E484-4945-A0C5-0FB42E326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14EE127-D055-4FD5-A3C0-B580AC00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E58A864-E669-4281-8003-877718F4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0BCAF0C-99C4-4CC8-A38F-E546A9B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8ECC5B-C067-4E5B-BD29-963A07BF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9615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0B3F8FE-B562-40D6-A7EB-E930DC81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105D7F9-32FB-4FE4-81FC-7821BF2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C1BF6C2-4CCF-47A7-BC5A-3AFE65D9A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A2EF7-7F0C-4E84-B18C-B3F19A6758E7}" type="datetimeFigureOut">
              <a:rPr lang="en-HK" smtClean="0"/>
              <a:t>6/5/2020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BEF03B7-BF15-4069-AE64-17A82B94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B921DD-8807-4D1C-959A-2CB0177F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F022-E06A-483A-8B5D-D9E4F98B710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169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3.png"/><Relationship Id="rId7" Type="http://schemas.openxmlformats.org/officeDocument/2006/relationships/image" Target="../media/image6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9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9.svg"/><Relationship Id="rId8" Type="http://schemas.openxmlformats.org/officeDocument/2006/relationships/image" Target="../media/image8.tiff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>
            <a:extLst>
              <a:ext uri="{FF2B5EF4-FFF2-40B4-BE49-F238E27FC236}">
                <a16:creationId xmlns:a16="http://schemas.microsoft.com/office/drawing/2014/main" xmlns="" id="{2409ED88-2CA5-41A4-8701-762ACFEE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95210" y="5852160"/>
            <a:ext cx="3943350" cy="52578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xmlns="" id="{A70AE1BF-E01E-40B3-82FE-EBDAE98EF0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22860" y="5021580"/>
            <a:ext cx="12242800" cy="183642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xmlns="" id="{9786F39B-3422-4B47-882D-76178895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794500" y="5797549"/>
            <a:ext cx="4217198" cy="562293"/>
          </a:xfrm>
          <a:prstGeom prst="rect">
            <a:avLst/>
          </a:prstGeom>
        </p:spPr>
      </p:pic>
      <p:pic>
        <p:nvPicPr>
          <p:cNvPr id="27" name="图形 26">
            <a:extLst>
              <a:ext uri="{FF2B5EF4-FFF2-40B4-BE49-F238E27FC236}">
                <a16:creationId xmlns:a16="http://schemas.microsoft.com/office/drawing/2014/main" xmlns="" id="{26D176A5-483B-42B4-B7CB-15332828A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rot="204601">
            <a:off x="-237084" y="-1104128"/>
            <a:ext cx="13275768" cy="3057106"/>
          </a:xfrm>
          <a:prstGeom prst="rect">
            <a:avLst/>
          </a:prstGeom>
        </p:spPr>
      </p:pic>
      <p:sp>
        <p:nvSpPr>
          <p:cNvPr id="28" name="标题 1">
            <a:extLst>
              <a:ext uri="{FF2B5EF4-FFF2-40B4-BE49-F238E27FC236}">
                <a16:creationId xmlns:a16="http://schemas.microsoft.com/office/drawing/2014/main" xmlns="" id="{D8C0095A-FB59-40F4-9812-D28C3424933B}"/>
              </a:ext>
            </a:extLst>
          </p:cNvPr>
          <p:cNvSpPr txBox="1">
            <a:spLocks/>
          </p:cNvSpPr>
          <p:nvPr/>
        </p:nvSpPr>
        <p:spPr>
          <a:xfrm>
            <a:off x="895936" y="35918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HK" dirty="0"/>
          </a:p>
        </p:txBody>
      </p:sp>
      <p:sp>
        <p:nvSpPr>
          <p:cNvPr id="3" name="文本框 2"/>
          <p:cNvSpPr txBox="1"/>
          <p:nvPr/>
        </p:nvSpPr>
        <p:spPr>
          <a:xfrm>
            <a:off x="2839967" y="2621400"/>
            <a:ext cx="455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 err="1" smtClean="0">
                <a:latin typeface="Adobe Heiti Std R" charset="-122"/>
                <a:ea typeface="Adobe Heiti Std R" charset="-122"/>
                <a:cs typeface="Adobe Heiti Std R" charset="-122"/>
              </a:rPr>
              <a:t>Tensorflow</a:t>
            </a:r>
            <a:r>
              <a:rPr kumimoji="1" lang="en-US" altLang="zh-CN" sz="2800" dirty="0" smtClean="0">
                <a:latin typeface="Adobe Heiti Std R" charset="-122"/>
                <a:ea typeface="Adobe Heiti Std R" charset="-122"/>
                <a:cs typeface="Adobe Heiti Std R" charset="-122"/>
              </a:rPr>
              <a:t> Introduction </a:t>
            </a:r>
            <a:endParaRPr kumimoji="1" lang="zh-CN" altLang="en-US" sz="2800" dirty="0">
              <a:latin typeface="Adobe Heiti Std R" charset="-122"/>
              <a:ea typeface="Adobe Heiti Std R" charset="-122"/>
              <a:cs typeface="Adobe Heiti Std R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39689" y="43859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郑瑞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麒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11712501</a:t>
            </a:r>
          </a:p>
          <a:p>
            <a:r>
              <a:rPr kumimoji="1" lang="zh-CN" altLang="en-US" dirty="0" smtClean="0">
                <a:latin typeface="SimHei" charset="-122"/>
                <a:ea typeface="SimHei" charset="-122"/>
                <a:cs typeface="SimHei" charset="-122"/>
              </a:rPr>
              <a:t>朱俊达</a:t>
            </a:r>
            <a:r>
              <a:rPr kumimoji="1" lang="en-US" altLang="zh-CN" dirty="0" smtClean="0">
                <a:latin typeface="SimHei" charset="-122"/>
                <a:ea typeface="SimHei" charset="-122"/>
                <a:cs typeface="SimHei" charset="-122"/>
              </a:rPr>
              <a:t>11712504</a:t>
            </a:r>
            <a:endParaRPr kumimoji="1" lang="zh-CN" altLang="en-US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HK" b="1" dirty="0" smtClean="0"/>
              <a:t>1. Introduction 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9370" y="3934048"/>
            <a:ext cx="599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applications: Google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RankBrain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, Smart Reply</a:t>
            </a:r>
            <a:endParaRPr lang="zh-CN" altLang="en-US" dirty="0">
              <a:solidFill>
                <a:srgbClr val="1F0909"/>
              </a:solidFill>
              <a:latin typeface="PT Serif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34" y="3799165"/>
            <a:ext cx="623636" cy="63909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9"/>
          <a:srcRect l="55112" t="14917" r="5877" b="18680"/>
          <a:stretch/>
        </p:blipFill>
        <p:spPr>
          <a:xfrm>
            <a:off x="8334317" y="706304"/>
            <a:ext cx="3397113" cy="543003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49370" y="21574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The core purpose of </a:t>
            </a:r>
            <a:r>
              <a:rPr lang="en-US" altLang="zh-CN" dirty="0" err="1">
                <a:solidFill>
                  <a:srgbClr val="1F0909"/>
                </a:solidFill>
                <a:latin typeface="PT Serif" charset="0"/>
              </a:rPr>
              <a:t>tensorflow</a:t>
            </a:r>
            <a:r>
              <a:rPr lang="en-US" altLang="zh-CN" dirty="0">
                <a:solidFill>
                  <a:srgbClr val="1F0909"/>
                </a:solidFill>
                <a:latin typeface="PT Serif" charset="0"/>
              </a:rPr>
              <a:t> is to unify various forms of machine learning on top of the single flexible platform.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4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 Motivation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77849" y="3156601"/>
            <a:ext cx="4479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dirty="0" smtClean="0"/>
              <a:t>What we need: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altLang="zh-CN" sz="2400" dirty="0"/>
              <a:t>large-scale </a:t>
            </a:r>
            <a:r>
              <a:rPr lang="en-US" altLang="zh-CN" sz="2400" dirty="0" smtClean="0"/>
              <a:t>training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Taking models into production</a:t>
            </a:r>
          </a:p>
          <a:p>
            <a:pPr marL="457200" lvl="0" indent="-457200">
              <a:buFont typeface="Arial" charset="0"/>
              <a:buChar char="•"/>
            </a:pPr>
            <a:r>
              <a:rPr kumimoji="1" lang="en-US" altLang="zh-CN" sz="2400" dirty="0" smtClean="0"/>
              <a:t>Machine learning research</a:t>
            </a:r>
            <a:endParaRPr kumimoji="1" lang="en-US" altLang="zh-CN" sz="2400" dirty="0"/>
          </a:p>
        </p:txBody>
      </p:sp>
      <p:sp>
        <p:nvSpPr>
          <p:cNvPr id="7" name="矩形 6"/>
          <p:cNvSpPr/>
          <p:nvPr/>
        </p:nvSpPr>
        <p:spPr>
          <a:xfrm>
            <a:off x="7058478" y="3698684"/>
            <a:ext cx="2237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System</a:t>
            </a:r>
          </a:p>
        </p:txBody>
      </p:sp>
      <p:sp>
        <p:nvSpPr>
          <p:cNvPr id="11" name="右箭头 10"/>
          <p:cNvSpPr/>
          <p:nvPr/>
        </p:nvSpPr>
        <p:spPr>
          <a:xfrm rot="10800000">
            <a:off x="5799920" y="3975391"/>
            <a:ext cx="1066796" cy="36991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/>
          <p:cNvCxnSpPr/>
          <p:nvPr/>
        </p:nvCxnSpPr>
        <p:spPr>
          <a:xfrm>
            <a:off x="6918219" y="3566349"/>
            <a:ext cx="2281875" cy="12965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 flipV="1">
            <a:off x="6918219" y="3501112"/>
            <a:ext cx="2281875" cy="13617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47436" y="5524437"/>
            <a:ext cx="126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Disbelief</a:t>
            </a:r>
            <a:endParaRPr kumimoji="1" lang="zh-CN" altLang="en-US" sz="2400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00" y="5483630"/>
            <a:ext cx="623636" cy="63909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22113" y="1564789"/>
            <a:ext cx="54378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What we have: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Well designed machine learning models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2400" dirty="0"/>
              <a:t>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5959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3. Limitation of Disbelief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376" y="2113124"/>
            <a:ext cx="97797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dirty="0" smtClean="0"/>
              <a:t>Layers: </a:t>
            </a:r>
          </a:p>
          <a:p>
            <a:r>
              <a:rPr kumimoji="1" lang="en-US" altLang="zh-CN" dirty="0" smtClean="0"/>
              <a:t>Layers in Disbelief are written as C++ classes, which is not friendly when user want to create new layer.</a:t>
            </a:r>
          </a:p>
          <a:p>
            <a:endParaRPr kumimoji="1" lang="en-US" altLang="zh-CN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Optimization Techniques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optimization methods outside of stochastic gradient </a:t>
            </a:r>
            <a:r>
              <a:rPr lang="en-US" altLang="zh-CN" dirty="0" smtClean="0"/>
              <a:t>descent(SGD)</a:t>
            </a:r>
            <a:r>
              <a:rPr lang="en-US" altLang="zh-CN" dirty="0"/>
              <a:t> </a:t>
            </a:r>
            <a:r>
              <a:rPr lang="en-US" altLang="zh-CN" dirty="0" smtClean="0"/>
              <a:t>is </a:t>
            </a:r>
            <a:r>
              <a:rPr lang="en-US" altLang="zh-CN" dirty="0"/>
              <a:t>not easy and might not work </a:t>
            </a:r>
            <a:r>
              <a:rPr lang="en-US" altLang="zh-CN" dirty="0" smtClean="0"/>
              <a:t>well</a:t>
            </a:r>
          </a:p>
          <a:p>
            <a:r>
              <a:rPr lang="en-US" altLang="zh-CN" b="1" dirty="0"/>
              <a:t>Batch gradient </a:t>
            </a:r>
            <a:r>
              <a:rPr lang="en-US" altLang="zh-CN" b="1" dirty="0" smtClean="0"/>
              <a:t>descent      Adaptive </a:t>
            </a:r>
            <a:r>
              <a:rPr lang="en-US" altLang="zh-CN" b="1" dirty="0"/>
              <a:t>Moment Estimation (Adam)</a:t>
            </a:r>
          </a:p>
          <a:p>
            <a:endParaRPr lang="en-US" altLang="zh-CN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NN structures</a:t>
            </a:r>
            <a:r>
              <a:rPr lang="en-US" altLang="zh-CN" dirty="0" smtClean="0"/>
              <a:t>:</a:t>
            </a:r>
          </a:p>
          <a:p>
            <a:r>
              <a:rPr lang="en-US" altLang="zh-CN" dirty="0"/>
              <a:t>Fixed execution </a:t>
            </a:r>
            <a:r>
              <a:rPr lang="en-US" altLang="zh-CN" dirty="0" smtClean="0"/>
              <a:t>pattern</a:t>
            </a:r>
          </a:p>
          <a:p>
            <a:r>
              <a:rPr lang="en-US" altLang="zh-CN" b="1" dirty="0"/>
              <a:t>Generative Adversarial Network(GAN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 </a:t>
            </a:r>
            <a:r>
              <a:rPr lang="en-US" altLang="zh-CN" b="1" dirty="0" err="1" smtClean="0"/>
              <a:t>GraphGAN</a:t>
            </a:r>
            <a:r>
              <a:rPr lang="en-US" altLang="zh-CN" b="1" dirty="0" smtClean="0"/>
              <a:t> Dropout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19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5439" y="1929572"/>
            <a:ext cx="59334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Dataflow </a:t>
            </a:r>
            <a:r>
              <a:rPr lang="en-US" altLang="zh-CN" sz="2800" dirty="0"/>
              <a:t>graphs of primitive </a:t>
            </a:r>
            <a:r>
              <a:rPr lang="en-US" altLang="zh-CN" sz="2800" dirty="0" smtClean="0"/>
              <a:t>operators</a:t>
            </a:r>
          </a:p>
          <a:p>
            <a:r>
              <a:rPr lang="en-US" altLang="zh-CN" dirty="0" err="1"/>
              <a:t>TensorFlow</a:t>
            </a:r>
            <a:r>
              <a:rPr lang="en-US" altLang="zh-CN" dirty="0"/>
              <a:t> model </a:t>
            </a:r>
            <a:r>
              <a:rPr lang="en-US" altLang="zh-CN" dirty="0" smtClean="0"/>
              <a:t>represents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individual </a:t>
            </a:r>
            <a:r>
              <a:rPr lang="en-US" altLang="zh-CN" dirty="0"/>
              <a:t>mathematical operators </a:t>
            </a:r>
            <a:r>
              <a:rPr lang="en-US" altLang="zh-CN" dirty="0" smtClean="0"/>
              <a:t>as </a:t>
            </a:r>
            <a:r>
              <a:rPr lang="en-US" altLang="zh-CN" dirty="0"/>
              <a:t>nodes in the </a:t>
            </a:r>
            <a:r>
              <a:rPr lang="en-US" altLang="zh-CN" dirty="0" smtClean="0"/>
              <a:t>dataflow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en-US" altLang="zh-CN" dirty="0"/>
              <a:t>.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629099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59814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184017" y="2836401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31130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06684" y="2269127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50460" y="4107267"/>
            <a:ext cx="2274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local </a:t>
            </a:r>
            <a:r>
              <a:rPr lang="en-US" altLang="zh-CN" dirty="0" smtClean="0"/>
              <a:t>computation</a:t>
            </a:r>
          </a:p>
          <a:p>
            <a:r>
              <a:rPr lang="en-US" altLang="zh-CN" dirty="0" smtClean="0"/>
              <a:t>Also called Operations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44776" y="1279389"/>
            <a:ext cx="21244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Tensors</a:t>
            </a:r>
            <a:r>
              <a:rPr lang="zh-CN" altLang="en-US" dirty="0"/>
              <a:t> </a:t>
            </a:r>
            <a:r>
              <a:rPr lang="en-US" altLang="zh-CN" dirty="0"/>
              <a:t>(values of the </a:t>
            </a:r>
            <a:r>
              <a:rPr lang="en-US" altLang="zh-CN" dirty="0" smtClean="0"/>
              <a:t>node1 output and node2 input</a:t>
            </a:r>
            <a:r>
              <a:rPr lang="en-US" altLang="zh-CN" dirty="0" smtClean="0">
                <a:solidFill>
                  <a:srgbClr val="424242"/>
                </a:solidFill>
                <a:latin typeface="桤™" charset="0"/>
              </a:rPr>
              <a:t>)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29050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41653" y="327503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794603" y="3662139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75438" y="3509814"/>
            <a:ext cx="62334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4.2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Deferred execution</a:t>
            </a:r>
          </a:p>
          <a:p>
            <a:r>
              <a:rPr lang="en-US" altLang="zh-CN" dirty="0"/>
              <a:t>Two phases: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defines the </a:t>
            </a:r>
            <a:r>
              <a:rPr lang="en-US" altLang="zh-CN" dirty="0" smtClean="0"/>
              <a:t>program as </a:t>
            </a:r>
            <a:r>
              <a:rPr lang="en-US" altLang="zh-CN" dirty="0"/>
              <a:t>a symbolic dataflow </a:t>
            </a:r>
            <a:r>
              <a:rPr lang="en-US" altLang="zh-CN" dirty="0" smtClean="0"/>
              <a:t>graph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executes an optimized version of </a:t>
            </a:r>
            <a:r>
              <a:rPr lang="en-US" altLang="zh-CN" dirty="0" smtClean="0"/>
              <a:t>the program </a:t>
            </a:r>
            <a:r>
              <a:rPr lang="en-US" altLang="zh-CN" dirty="0"/>
              <a:t>on the set of available devices.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077849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1487164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896480" y="5306886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2527393" y="5719117"/>
            <a:ext cx="1583140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925154" y="5306886"/>
            <a:ext cx="368814" cy="1080266"/>
          </a:xfrm>
          <a:prstGeom prst="round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502336" y="5306886"/>
            <a:ext cx="368814" cy="1080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347972" y="5307591"/>
            <a:ext cx="368814" cy="108026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487766" y="6488668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"/>
              </a:rPr>
              <a:t>without waiting for intermediate results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24794" y="5121865"/>
            <a:ext cx="1008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 = B + C</a:t>
            </a:r>
          </a:p>
          <a:p>
            <a:r>
              <a:rPr kumimoji="1" lang="en-US" altLang="zh-CN" dirty="0" smtClean="0"/>
              <a:t>X = X + A</a:t>
            </a:r>
          </a:p>
          <a:p>
            <a:r>
              <a:rPr kumimoji="1" lang="en-US" altLang="zh-CN" dirty="0" smtClean="0"/>
              <a:t>Y = Y + 1</a:t>
            </a:r>
            <a:endParaRPr kumimoji="1"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8199306" y="5490726"/>
            <a:ext cx="942347" cy="20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151812" y="5200688"/>
            <a:ext cx="2727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 = Y + </a:t>
            </a:r>
            <a:r>
              <a:rPr kumimoji="1" lang="en-US" altLang="zh-CN" dirty="0" smtClean="0"/>
              <a:t>1    A </a:t>
            </a:r>
            <a:r>
              <a:rPr kumimoji="1" lang="en-US" altLang="zh-CN" dirty="0"/>
              <a:t>= B + C</a:t>
            </a:r>
          </a:p>
          <a:p>
            <a:r>
              <a:rPr kumimoji="1" lang="en-US" altLang="zh-CN" dirty="0" smtClean="0"/>
              <a:t>           </a:t>
            </a:r>
            <a:r>
              <a:rPr kumimoji="1" lang="en-US" altLang="zh-CN" dirty="0"/>
              <a:t>X = X + </a:t>
            </a:r>
            <a:r>
              <a:rPr kumimoji="1" lang="en-US" altLang="zh-CN" dirty="0" smtClean="0"/>
              <a:t>A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7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Core</a:t>
            </a:r>
            <a:r>
              <a:rPr lang="zh-CN" altLang="en-US" b="1" dirty="0"/>
              <a:t> </a:t>
            </a:r>
            <a:r>
              <a:rPr lang="en-US" altLang="zh-CN" b="1" dirty="0"/>
              <a:t>design principles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7656396" y="1872959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387111" y="1872959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1211314" y="1872959"/>
            <a:ext cx="409432" cy="436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弧 12"/>
          <p:cNvSpPr/>
          <p:nvPr/>
        </p:nvSpPr>
        <p:spPr>
          <a:xfrm rot="18700668">
            <a:off x="7658427" y="1305685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弧 13"/>
          <p:cNvSpPr/>
          <p:nvPr/>
        </p:nvSpPr>
        <p:spPr>
          <a:xfrm rot="18700668">
            <a:off x="9533981" y="1305685"/>
            <a:ext cx="2334133" cy="26019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83393" y="3127432"/>
            <a:ext cx="3209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vertices may have mutable state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56347" y="231159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Node 1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68950" y="231159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Node 2</a:t>
            </a:r>
            <a:endParaRPr kumimoji="1" lang="zh-CN" altLang="en-US" dirty="0"/>
          </a:p>
        </p:txBody>
      </p:sp>
      <p:cxnSp>
        <p:nvCxnSpPr>
          <p:cNvPr id="20" name="曲线连接符 19"/>
          <p:cNvCxnSpPr/>
          <p:nvPr/>
        </p:nvCxnSpPr>
        <p:spPr>
          <a:xfrm rot="16200000" flipH="1">
            <a:off x="7821900" y="2698697"/>
            <a:ext cx="487855" cy="39375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78452" y="3903737"/>
            <a:ext cx="558704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4.4 </a:t>
            </a:r>
            <a:r>
              <a:rPr lang="en-US" altLang="zh-CN" sz="2800" dirty="0" smtClean="0"/>
              <a:t>parallelization</a:t>
            </a:r>
          </a:p>
          <a:p>
            <a:r>
              <a:rPr lang="en-US" altLang="zh-CN" dirty="0"/>
              <a:t>vertices may have mutable state that can be shared between </a:t>
            </a:r>
            <a:r>
              <a:rPr lang="en-US" altLang="zh-CN" dirty="0" smtClean="0"/>
              <a:t>different executions </a:t>
            </a:r>
            <a:r>
              <a:rPr lang="en-US" altLang="zh-CN" dirty="0"/>
              <a:t>of the </a:t>
            </a:r>
            <a:r>
              <a:rPr lang="en-US" altLang="zh-CN" dirty="0" smtClean="0"/>
              <a:t>graph</a:t>
            </a:r>
          </a:p>
          <a:p>
            <a:endParaRPr lang="en-US" altLang="zh-CN" dirty="0"/>
          </a:p>
          <a:p>
            <a:r>
              <a:rPr lang="en-US" altLang="zh-CN" dirty="0"/>
              <a:t>Model supports multiple concurrent executions on overlapping subgraphs of the overall graph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78904" y="2047163"/>
            <a:ext cx="5933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4.3</a:t>
            </a:r>
            <a:r>
              <a:rPr lang="zh-CN" altLang="en-US" sz="2800" dirty="0"/>
              <a:t> </a:t>
            </a:r>
            <a:r>
              <a:rPr lang="en-US" altLang="zh-CN" sz="2800" dirty="0"/>
              <a:t>heterogeneous</a:t>
            </a:r>
            <a:r>
              <a:rPr lang="zh-CN" altLang="en-US" sz="2800" dirty="0"/>
              <a:t> </a:t>
            </a:r>
            <a:r>
              <a:rPr lang="en-US" altLang="zh-CN" sz="2800" dirty="0"/>
              <a:t>divides</a:t>
            </a:r>
            <a:r>
              <a:rPr lang="zh-CN" altLang="en-US" sz="2800" dirty="0"/>
              <a:t> 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5353" y="2570383"/>
            <a:ext cx="57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same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program </a:t>
            </a:r>
            <a:r>
              <a:rPr lang="en-US" altLang="zh-CN" dirty="0"/>
              <a:t>can easily target GPUs, mobile </a:t>
            </a:r>
            <a:r>
              <a:rPr lang="en-US" altLang="zh-CN" dirty="0" smtClean="0"/>
              <a:t>CPUs, or</a:t>
            </a:r>
            <a:endParaRPr kumimoji="1" lang="zh-CN" altLang="en-US" dirty="0"/>
          </a:p>
          <a:p>
            <a:r>
              <a:rPr lang="en-US" altLang="zh-CN" dirty="0" smtClean="0"/>
              <a:t>Tensor </a:t>
            </a:r>
            <a:r>
              <a:rPr lang="en-US" altLang="zh-CN" dirty="0"/>
              <a:t>Processing </a:t>
            </a:r>
            <a:r>
              <a:rPr lang="en-US" altLang="zh-CN" dirty="0" smtClean="0"/>
              <a:t>Unit (TPUs)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652681" y="4940490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780219" y="4935651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573233" y="4948638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945496" y="49898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X * X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225176" y="49917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0991917" y="50197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B</a:t>
            </a:r>
            <a:endParaRPr kumimoji="1" lang="zh-CN" altLang="en-US" dirty="0"/>
          </a:p>
        </p:txBody>
      </p:sp>
      <p:cxnSp>
        <p:nvCxnSpPr>
          <p:cNvPr id="29" name="直线连接符 28"/>
          <p:cNvCxnSpPr>
            <a:stCxn id="22" idx="0"/>
            <a:endCxn id="30" idx="3"/>
          </p:cNvCxnSpPr>
          <p:nvPr/>
        </p:nvCxnSpPr>
        <p:spPr>
          <a:xfrm flipV="1">
            <a:off x="7352150" y="4421423"/>
            <a:ext cx="397282" cy="51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7581917" y="4013705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2" name="直线连接符 31"/>
          <p:cNvCxnSpPr>
            <a:stCxn id="7" idx="0"/>
            <a:endCxn id="30" idx="5"/>
          </p:cNvCxnSpPr>
          <p:nvPr/>
        </p:nvCxnSpPr>
        <p:spPr>
          <a:xfrm flipH="1" flipV="1">
            <a:off x="8558264" y="4421423"/>
            <a:ext cx="666348" cy="51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/>
          <p:cNvCxnSpPr/>
          <p:nvPr/>
        </p:nvCxnSpPr>
        <p:spPr>
          <a:xfrm flipV="1">
            <a:off x="9239720" y="4424673"/>
            <a:ext cx="397282" cy="51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9457471" y="4003787"/>
            <a:ext cx="1143862" cy="477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/>
          <p:cNvCxnSpPr/>
          <p:nvPr/>
        </p:nvCxnSpPr>
        <p:spPr>
          <a:xfrm flipH="1" flipV="1">
            <a:off x="10445834" y="4424673"/>
            <a:ext cx="666348" cy="519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85479" y="4067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A + X * X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9529104" y="401602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 + X * 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6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9251" y="-1118025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5. Application of </a:t>
            </a:r>
            <a:r>
              <a:rPr lang="en-US" altLang="zh-CN" b="1" dirty="0" err="1" smtClean="0"/>
              <a:t>tensorflow</a:t>
            </a:r>
            <a:endParaRPr lang="en-HK" b="1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01887" y="1943340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01887" y="2343699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1887" y="2785122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590572" y="1634799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590572" y="2143867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590572" y="2652240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590572" y="3152323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241276" y="1630417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241276" y="2145317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241276" y="2652240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241276" y="3155001"/>
            <a:ext cx="275962" cy="30854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51731" y="2371425"/>
            <a:ext cx="275962" cy="3085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" name="直线箭头连接符 22"/>
          <p:cNvCxnSpPr>
            <a:endCxn id="12" idx="2"/>
          </p:cNvCxnSpPr>
          <p:nvPr/>
        </p:nvCxnSpPr>
        <p:spPr>
          <a:xfrm flipV="1">
            <a:off x="939868" y="1789070"/>
            <a:ext cx="650704" cy="30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7" idx="6"/>
          </p:cNvCxnSpPr>
          <p:nvPr/>
        </p:nvCxnSpPr>
        <p:spPr>
          <a:xfrm>
            <a:off x="1077849" y="2097611"/>
            <a:ext cx="576250" cy="21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>
            <a:endCxn id="15" idx="2"/>
          </p:cNvCxnSpPr>
          <p:nvPr/>
        </p:nvCxnSpPr>
        <p:spPr>
          <a:xfrm>
            <a:off x="939868" y="2133080"/>
            <a:ext cx="650704" cy="67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/>
          <p:cNvCxnSpPr>
            <a:endCxn id="16" idx="2"/>
          </p:cNvCxnSpPr>
          <p:nvPr/>
        </p:nvCxnSpPr>
        <p:spPr>
          <a:xfrm>
            <a:off x="939868" y="2097610"/>
            <a:ext cx="650704" cy="120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endCxn id="12" idx="2"/>
          </p:cNvCxnSpPr>
          <p:nvPr/>
        </p:nvCxnSpPr>
        <p:spPr>
          <a:xfrm flipV="1">
            <a:off x="939868" y="1789070"/>
            <a:ext cx="650704" cy="708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10" idx="6"/>
            <a:endCxn id="14" idx="2"/>
          </p:cNvCxnSpPr>
          <p:nvPr/>
        </p:nvCxnSpPr>
        <p:spPr>
          <a:xfrm flipV="1">
            <a:off x="1077849" y="2298138"/>
            <a:ext cx="512723" cy="19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10" idx="6"/>
            <a:endCxn id="15" idx="2"/>
          </p:cNvCxnSpPr>
          <p:nvPr/>
        </p:nvCxnSpPr>
        <p:spPr>
          <a:xfrm>
            <a:off x="1077849" y="2497970"/>
            <a:ext cx="512723" cy="30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10" idx="6"/>
            <a:endCxn id="16" idx="2"/>
          </p:cNvCxnSpPr>
          <p:nvPr/>
        </p:nvCxnSpPr>
        <p:spPr>
          <a:xfrm>
            <a:off x="1077849" y="2497970"/>
            <a:ext cx="512723" cy="80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/>
          <p:cNvCxnSpPr>
            <a:stCxn id="11" idx="6"/>
            <a:endCxn id="12" idx="2"/>
          </p:cNvCxnSpPr>
          <p:nvPr/>
        </p:nvCxnSpPr>
        <p:spPr>
          <a:xfrm flipV="1">
            <a:off x="1077849" y="1789070"/>
            <a:ext cx="512723" cy="115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11" idx="6"/>
            <a:endCxn id="14" idx="2"/>
          </p:cNvCxnSpPr>
          <p:nvPr/>
        </p:nvCxnSpPr>
        <p:spPr>
          <a:xfrm flipV="1">
            <a:off x="1077849" y="2298138"/>
            <a:ext cx="512723" cy="64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11" idx="6"/>
            <a:endCxn id="15" idx="2"/>
          </p:cNvCxnSpPr>
          <p:nvPr/>
        </p:nvCxnSpPr>
        <p:spPr>
          <a:xfrm flipV="1">
            <a:off x="1077849" y="2806511"/>
            <a:ext cx="512723" cy="13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11" idx="6"/>
            <a:endCxn id="16" idx="2"/>
          </p:cNvCxnSpPr>
          <p:nvPr/>
        </p:nvCxnSpPr>
        <p:spPr>
          <a:xfrm>
            <a:off x="1077849" y="2939393"/>
            <a:ext cx="512723" cy="36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endCxn id="17" idx="2"/>
          </p:cNvCxnSpPr>
          <p:nvPr/>
        </p:nvCxnSpPr>
        <p:spPr>
          <a:xfrm>
            <a:off x="1866534" y="1774596"/>
            <a:ext cx="374742" cy="1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12" idx="6"/>
            <a:endCxn id="18" idx="2"/>
          </p:cNvCxnSpPr>
          <p:nvPr/>
        </p:nvCxnSpPr>
        <p:spPr>
          <a:xfrm>
            <a:off x="1866534" y="1789070"/>
            <a:ext cx="374742" cy="510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12" idx="6"/>
            <a:endCxn id="19" idx="2"/>
          </p:cNvCxnSpPr>
          <p:nvPr/>
        </p:nvCxnSpPr>
        <p:spPr>
          <a:xfrm>
            <a:off x="1866534" y="1789070"/>
            <a:ext cx="374742" cy="1017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/>
          <p:cNvCxnSpPr>
            <a:stCxn id="12" idx="6"/>
            <a:endCxn id="20" idx="2"/>
          </p:cNvCxnSpPr>
          <p:nvPr/>
        </p:nvCxnSpPr>
        <p:spPr>
          <a:xfrm>
            <a:off x="1866534" y="1789070"/>
            <a:ext cx="374742" cy="152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14" idx="6"/>
            <a:endCxn id="17" idx="2"/>
          </p:cNvCxnSpPr>
          <p:nvPr/>
        </p:nvCxnSpPr>
        <p:spPr>
          <a:xfrm flipV="1">
            <a:off x="1866534" y="1784688"/>
            <a:ext cx="374742" cy="51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/>
          <p:cNvCxnSpPr>
            <a:stCxn id="14" idx="6"/>
            <a:endCxn id="18" idx="2"/>
          </p:cNvCxnSpPr>
          <p:nvPr/>
        </p:nvCxnSpPr>
        <p:spPr>
          <a:xfrm>
            <a:off x="1866534" y="2298138"/>
            <a:ext cx="374742" cy="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14" idx="6"/>
            <a:endCxn id="19" idx="2"/>
          </p:cNvCxnSpPr>
          <p:nvPr/>
        </p:nvCxnSpPr>
        <p:spPr>
          <a:xfrm>
            <a:off x="1866534" y="2298138"/>
            <a:ext cx="374742" cy="50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14" idx="6"/>
            <a:endCxn id="20" idx="2"/>
          </p:cNvCxnSpPr>
          <p:nvPr/>
        </p:nvCxnSpPr>
        <p:spPr>
          <a:xfrm>
            <a:off x="1866534" y="2298138"/>
            <a:ext cx="374742" cy="101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>
            <a:stCxn id="15" idx="6"/>
            <a:endCxn id="17" idx="2"/>
          </p:cNvCxnSpPr>
          <p:nvPr/>
        </p:nvCxnSpPr>
        <p:spPr>
          <a:xfrm flipV="1">
            <a:off x="1866534" y="1784688"/>
            <a:ext cx="374742" cy="102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/>
          <p:cNvCxnSpPr>
            <a:stCxn id="15" idx="6"/>
            <a:endCxn id="18" idx="2"/>
          </p:cNvCxnSpPr>
          <p:nvPr/>
        </p:nvCxnSpPr>
        <p:spPr>
          <a:xfrm flipV="1">
            <a:off x="1866534" y="2299588"/>
            <a:ext cx="374742" cy="50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/>
          <p:cNvCxnSpPr>
            <a:stCxn id="15" idx="6"/>
            <a:endCxn id="19" idx="2"/>
          </p:cNvCxnSpPr>
          <p:nvPr/>
        </p:nvCxnSpPr>
        <p:spPr>
          <a:xfrm>
            <a:off x="1866534" y="2806511"/>
            <a:ext cx="374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/>
          <p:cNvCxnSpPr>
            <a:stCxn id="16" idx="6"/>
            <a:endCxn id="19" idx="2"/>
          </p:cNvCxnSpPr>
          <p:nvPr/>
        </p:nvCxnSpPr>
        <p:spPr>
          <a:xfrm flipV="1">
            <a:off x="1866534" y="2806511"/>
            <a:ext cx="374742" cy="50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16" idx="6"/>
            <a:endCxn id="20" idx="2"/>
          </p:cNvCxnSpPr>
          <p:nvPr/>
        </p:nvCxnSpPr>
        <p:spPr>
          <a:xfrm>
            <a:off x="1866534" y="3306594"/>
            <a:ext cx="374742" cy="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16" idx="6"/>
            <a:endCxn id="18" idx="2"/>
          </p:cNvCxnSpPr>
          <p:nvPr/>
        </p:nvCxnSpPr>
        <p:spPr>
          <a:xfrm flipV="1">
            <a:off x="1866534" y="2299588"/>
            <a:ext cx="374742" cy="1007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/>
          <p:cNvCxnSpPr>
            <a:stCxn id="16" idx="6"/>
            <a:endCxn id="17" idx="2"/>
          </p:cNvCxnSpPr>
          <p:nvPr/>
        </p:nvCxnSpPr>
        <p:spPr>
          <a:xfrm flipV="1">
            <a:off x="1866534" y="1784688"/>
            <a:ext cx="374742" cy="152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stCxn id="15" idx="6"/>
            <a:endCxn id="20" idx="2"/>
          </p:cNvCxnSpPr>
          <p:nvPr/>
        </p:nvCxnSpPr>
        <p:spPr>
          <a:xfrm>
            <a:off x="1866534" y="2806511"/>
            <a:ext cx="374742" cy="502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>
            <a:stCxn id="17" idx="6"/>
            <a:endCxn id="21" idx="2"/>
          </p:cNvCxnSpPr>
          <p:nvPr/>
        </p:nvCxnSpPr>
        <p:spPr>
          <a:xfrm>
            <a:off x="2517238" y="1784688"/>
            <a:ext cx="534493" cy="741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18" idx="6"/>
            <a:endCxn id="21" idx="2"/>
          </p:cNvCxnSpPr>
          <p:nvPr/>
        </p:nvCxnSpPr>
        <p:spPr>
          <a:xfrm>
            <a:off x="2517238" y="2299588"/>
            <a:ext cx="534493" cy="22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>
            <a:stCxn id="19" idx="6"/>
            <a:endCxn id="21" idx="2"/>
          </p:cNvCxnSpPr>
          <p:nvPr/>
        </p:nvCxnSpPr>
        <p:spPr>
          <a:xfrm flipV="1">
            <a:off x="2517238" y="2525696"/>
            <a:ext cx="534493" cy="28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20" idx="6"/>
            <a:endCxn id="21" idx="2"/>
          </p:cNvCxnSpPr>
          <p:nvPr/>
        </p:nvCxnSpPr>
        <p:spPr>
          <a:xfrm flipV="1">
            <a:off x="2517238" y="2525696"/>
            <a:ext cx="534493" cy="783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610449" y="3207043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input</a:t>
            </a:r>
            <a:endParaRPr kumimoji="1"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377537" y="3874302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Hidden layer1</a:t>
            </a:r>
            <a:endParaRPr kumimoji="1" lang="zh-CN" altLang="en-US" dirty="0"/>
          </a:p>
        </p:txBody>
      </p:sp>
      <p:cxnSp>
        <p:nvCxnSpPr>
          <p:cNvPr id="121" name="曲线连接符 120"/>
          <p:cNvCxnSpPr>
            <a:stCxn id="16" idx="4"/>
            <a:endCxn id="119" idx="0"/>
          </p:cNvCxnSpPr>
          <p:nvPr/>
        </p:nvCxnSpPr>
        <p:spPr>
          <a:xfrm rot="5400000">
            <a:off x="1218576" y="3364325"/>
            <a:ext cx="413438" cy="60651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1994601" y="3874302"/>
            <a:ext cx="148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Hidden layer2</a:t>
            </a:r>
            <a:endParaRPr kumimoji="1" lang="zh-CN" altLang="en-US" dirty="0"/>
          </a:p>
        </p:txBody>
      </p:sp>
      <p:cxnSp>
        <p:nvCxnSpPr>
          <p:cNvPr id="125" name="曲线连接符 124"/>
          <p:cNvCxnSpPr>
            <a:stCxn id="20" idx="4"/>
            <a:endCxn id="123" idx="0"/>
          </p:cNvCxnSpPr>
          <p:nvPr/>
        </p:nvCxnSpPr>
        <p:spPr>
          <a:xfrm rot="16200000" flipH="1">
            <a:off x="2353798" y="3489000"/>
            <a:ext cx="410760" cy="35984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2827160" y="29477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mtClean="0"/>
              <a:t>output</a:t>
            </a:r>
            <a:endParaRPr kumimoji="1" lang="zh-CN" altLang="en-US" dirty="0"/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520" y="945589"/>
            <a:ext cx="3238500" cy="2590800"/>
          </a:xfrm>
          <a:prstGeom prst="rect">
            <a:avLst/>
          </a:prstGeom>
        </p:spPr>
      </p:pic>
      <p:sp>
        <p:nvSpPr>
          <p:cNvPr id="128" name="文本框 127"/>
          <p:cNvSpPr txBox="1"/>
          <p:nvPr/>
        </p:nvSpPr>
        <p:spPr>
          <a:xfrm>
            <a:off x="6718717" y="6417550"/>
            <a:ext cx="487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Picture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lang="en-US" altLang="zh-CN" dirty="0" smtClean="0"/>
              <a:t>:</a:t>
            </a:r>
            <a:r>
              <a:rPr lang="en-US" altLang="zh-CN" dirty="0"/>
              <a:t> </a:t>
            </a:r>
            <a:r>
              <a:rPr lang="en-US" altLang="zh-CN" u="sng" dirty="0"/>
              <a:t>http://yann.lecun.com/exdb/mnist/</a:t>
            </a:r>
            <a:endParaRPr kumimoji="1" lang="zh-CN" altLang="en-US" dirty="0"/>
          </a:p>
        </p:txBody>
      </p:sp>
      <p:pic>
        <p:nvPicPr>
          <p:cNvPr id="129" name="图片 1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7520" y="3620922"/>
            <a:ext cx="7143160" cy="312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3851" y="-708903"/>
            <a:ext cx="13039702" cy="2652243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9E7753-D934-41AF-979C-BE301338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49" y="-45562"/>
            <a:ext cx="10515600" cy="1325563"/>
          </a:xfrm>
        </p:spPr>
        <p:txBody>
          <a:bodyPr/>
          <a:lstStyle/>
          <a:p>
            <a:r>
              <a:rPr lang="en-US" altLang="zh-CN" b="1" dirty="0"/>
              <a:t>6. </a:t>
            </a:r>
            <a:r>
              <a:rPr lang="en-US" altLang="zh-CN" b="1" dirty="0" smtClean="0"/>
              <a:t>Reference</a:t>
            </a:r>
            <a:endParaRPr lang="en-HK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xmlns="" id="{3EF556CA-30DB-46CA-B010-E7BC06705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50800" y="6122728"/>
            <a:ext cx="12242800" cy="1278197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xmlns="" id="{61E862C7-DDED-46B2-88A9-92A4D3F40475}"/>
              </a:ext>
            </a:extLst>
          </p:cNvPr>
          <p:cNvSpPr/>
          <p:nvPr/>
        </p:nvSpPr>
        <p:spPr>
          <a:xfrm rot="5400000">
            <a:off x="-60257" y="234315"/>
            <a:ext cx="1234440" cy="765810"/>
          </a:xfrm>
          <a:prstGeom prst="homePlate">
            <a:avLst/>
          </a:prstGeom>
          <a:solidFill>
            <a:srgbClr val="0342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xmlns="" id="{217E1EC4-7E0E-4611-9AC8-528215714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039" y="103823"/>
            <a:ext cx="489848" cy="71752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39868" y="2034782"/>
            <a:ext cx="86834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/>
              <a:t>[1] H. He and E. A. Garcia, “Learning from imbalanced data.” IEEE Transactions on Knowledge and Data Engineering, 21(9), 1263-1284, 2009.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[2] Wu, Jun, J. He, and Y. Liu. "</a:t>
            </a:r>
            <a:r>
              <a:rPr lang="en-US" altLang="zh-CN" dirty="0" err="1"/>
              <a:t>ImVerde</a:t>
            </a:r>
            <a:r>
              <a:rPr lang="en-US" altLang="zh-CN" dirty="0"/>
              <a:t>: Vertex-Diminished Random Walk for Learning Network Representation from Imbalanced Data." (2018).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[3] W. L. Hamilton, R. Ying and J. </a:t>
            </a:r>
            <a:r>
              <a:rPr lang="en-US" altLang="zh-CN" dirty="0" err="1"/>
              <a:t>Leskovec</a:t>
            </a:r>
            <a:r>
              <a:rPr lang="en-US" altLang="zh-CN" dirty="0"/>
              <a:t>, “Representation Learning on Graphs: Methods and Applications.” IEEE Data Engineering Bulletin, 2017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[4] A. G. Duran, M. </a:t>
            </a:r>
            <a:r>
              <a:rPr lang="en-US" altLang="zh-CN" dirty="0" err="1"/>
              <a:t>Niepert</a:t>
            </a:r>
            <a:r>
              <a:rPr lang="en-US" altLang="zh-CN" dirty="0"/>
              <a:t>, “Learning Graph Representations with Embedding Propagation.” In NIPS, 5119-5130, 2017.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[5] J. Liang, P. Jacobs, J. Sun and S. </a:t>
            </a:r>
            <a:r>
              <a:rPr lang="en-US" altLang="zh-CN" dirty="0" err="1"/>
              <a:t>Parthasarathy</a:t>
            </a:r>
            <a:r>
              <a:rPr lang="en-US" altLang="zh-CN" dirty="0"/>
              <a:t>, “Semi-supervised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embedding in attributed networks with outliers.” In SDM, 153-161,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2018.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[6] Z. Yang, W. W. Cohen, and R. </a:t>
            </a:r>
            <a:r>
              <a:rPr lang="en-US" altLang="zh-CN" dirty="0" err="1"/>
              <a:t>Salakhutdinov</a:t>
            </a:r>
            <a:r>
              <a:rPr lang="en-US" altLang="zh-CN" dirty="0"/>
              <a:t>, “Revisiting </a:t>
            </a:r>
            <a:r>
              <a:rPr lang="en-US" altLang="zh-CN" dirty="0" err="1"/>
              <a:t>semisupervised</a:t>
            </a:r>
            <a:endParaRPr lang="zh-CN" altLang="zh-CN" dirty="0"/>
          </a:p>
          <a:p>
            <a:pPr>
              <a:spcAft>
                <a:spcPts val="0"/>
              </a:spcAft>
            </a:pPr>
            <a:r>
              <a:rPr lang="en-US" altLang="zh-CN" dirty="0"/>
              <a:t>learning with graph </a:t>
            </a:r>
            <a:r>
              <a:rPr lang="en-US" altLang="zh-CN" dirty="0" err="1"/>
              <a:t>embeddings</a:t>
            </a:r>
            <a:r>
              <a:rPr lang="en-US" altLang="zh-CN" dirty="0"/>
              <a:t>.” In ICML, 40-48, 2016.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0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_21郑瑞麒" id="{E942D8BD-380D-F043-B19D-E9BA14EBC221}" vid="{4762E404-7F7E-884F-9B8A-FAEA0DEA377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newsutech</Template>
  <TotalTime>834</TotalTime>
  <Words>538</Words>
  <Application>Microsoft Macintosh PowerPoint</Application>
  <PresentationFormat>宽屏</PresentationFormat>
  <Paragraphs>77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Adobe Heiti Std R</vt:lpstr>
      <vt:lpstr>Calibri</vt:lpstr>
      <vt:lpstr>Calibri Light</vt:lpstr>
      <vt:lpstr>DengXian</vt:lpstr>
      <vt:lpstr>PT Serif</vt:lpstr>
      <vt:lpstr>SimHei</vt:lpstr>
      <vt:lpstr>等线</vt:lpstr>
      <vt:lpstr>等线 Light</vt:lpstr>
      <vt:lpstr>桤™</vt:lpstr>
      <vt:lpstr>Arial</vt:lpstr>
      <vt:lpstr>Office 主题​​</vt:lpstr>
      <vt:lpstr>PowerPoint 演示文稿</vt:lpstr>
      <vt:lpstr>1. Introduction </vt:lpstr>
      <vt:lpstr>2. Motivation</vt:lpstr>
      <vt:lpstr>3. Limitation of Disbelief</vt:lpstr>
      <vt:lpstr>4. Core design principles</vt:lpstr>
      <vt:lpstr>4. Core design principles</vt:lpstr>
      <vt:lpstr>5. Application of tensorflow</vt:lpstr>
      <vt:lpstr>6. Reference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27</cp:revision>
  <dcterms:created xsi:type="dcterms:W3CDTF">2020-05-05T02:28:35Z</dcterms:created>
  <dcterms:modified xsi:type="dcterms:W3CDTF">2020-05-06T09:08:52Z</dcterms:modified>
</cp:coreProperties>
</file>