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3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46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79D6-2289-0840-AD6B-47A692AC3DAD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8C7E-7D5B-894B-9C03-61C98A5D7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9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="" xmlns:a16="http://schemas.microsoft.com/office/drawing/2014/main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="" xmlns:a16="http://schemas.microsoft.com/office/drawing/2014/main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="" xmlns:a16="http://schemas.microsoft.com/office/drawing/2014/main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="" xmlns:a16="http://schemas.microsoft.com/office/drawing/2014/main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="" xmlns:a16="http://schemas.microsoft.com/office/drawing/2014/main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895936" y="35918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3" name="文本框 2"/>
          <p:cNvSpPr txBox="1"/>
          <p:nvPr/>
        </p:nvSpPr>
        <p:spPr>
          <a:xfrm>
            <a:off x="2839967" y="2621400"/>
            <a:ext cx="455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err="1" smtClean="0">
                <a:latin typeface="Adobe Heiti Std R" charset="-122"/>
                <a:ea typeface="Adobe Heiti Std R" charset="-122"/>
                <a:cs typeface="Adobe Heiti Std R" charset="-122"/>
              </a:rPr>
              <a:t>Tensorflow</a:t>
            </a:r>
            <a:r>
              <a:rPr kumimoji="1" lang="en-US" altLang="zh-CN" sz="2800" dirty="0" smtClean="0">
                <a:latin typeface="Adobe Heiti Std R" charset="-122"/>
                <a:ea typeface="Adobe Heiti Std R" charset="-122"/>
                <a:cs typeface="Adobe Heiti Std R" charset="-122"/>
              </a:rPr>
              <a:t> Introduction </a:t>
            </a:r>
            <a:endParaRPr kumimoji="1" lang="zh-CN" altLang="en-US" sz="2800" dirty="0"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9689" y="43859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郑瑞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麒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11712501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朱俊达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11712504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 smtClean="0"/>
              <a:t>1. Introduction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9370" y="3934048"/>
            <a:ext cx="599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applications: Google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RankBrain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, 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S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mart Reply</a:t>
            </a:r>
            <a:endParaRPr lang="zh-CN" altLang="en-US" dirty="0">
              <a:solidFill>
                <a:srgbClr val="1F0909"/>
              </a:solidFill>
              <a:latin typeface="PT Serif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" y="3799165"/>
            <a:ext cx="623636" cy="6390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9"/>
          <a:srcRect l="55112" t="14917" r="5877" b="18680"/>
          <a:stretch/>
        </p:blipFill>
        <p:spPr>
          <a:xfrm>
            <a:off x="8334317" y="706304"/>
            <a:ext cx="3397113" cy="543003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49370" y="21574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The core purpose of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is to unify various forms of machine learning on top of the single flexible platform.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2. Motivation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77849" y="3156601"/>
            <a:ext cx="4479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/>
              <a:t>What we need: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altLang="zh-CN" sz="2400" dirty="0"/>
              <a:t>large-scale </a:t>
            </a:r>
            <a:r>
              <a:rPr lang="en-US" altLang="zh-CN" sz="2400" dirty="0" smtClean="0"/>
              <a:t>training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Taking models into production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Machine learning research</a:t>
            </a:r>
            <a:endParaRPr kumimoji="1"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7058478" y="3698684"/>
            <a:ext cx="2237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11" name="右箭头 10"/>
          <p:cNvSpPr/>
          <p:nvPr/>
        </p:nvSpPr>
        <p:spPr>
          <a:xfrm rot="10800000">
            <a:off x="5799920" y="3975391"/>
            <a:ext cx="1066796" cy="36991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/>
        </p:nvCxnSpPr>
        <p:spPr>
          <a:xfrm>
            <a:off x="6918219" y="3566349"/>
            <a:ext cx="2281875" cy="12965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6918219" y="3501112"/>
            <a:ext cx="2281875" cy="13617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47436" y="5524437"/>
            <a:ext cx="126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Disbelief</a:t>
            </a:r>
            <a:endParaRPr kumimoji="1" lang="zh-CN" altLang="en-US" sz="24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00" y="5483630"/>
            <a:ext cx="623636" cy="63909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22113" y="1564789"/>
            <a:ext cx="5437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What we have: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Well designed machine learning models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Large datasets</a:t>
            </a:r>
          </a:p>
        </p:txBody>
      </p:sp>
    </p:spTree>
    <p:extLst>
      <p:ext uri="{BB962C8B-B14F-4D97-AF65-F5344CB8AC3E}">
        <p14:creationId xmlns:p14="http://schemas.microsoft.com/office/powerpoint/2010/main" val="25959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3. Limitation of Disbelief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376" y="2113124"/>
            <a:ext cx="97797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Layers: </a:t>
            </a:r>
          </a:p>
          <a:p>
            <a:r>
              <a:rPr kumimoji="1" lang="en-US" altLang="zh-CN" dirty="0" smtClean="0"/>
              <a:t>Layers in Disbelief are written as C++ classes, which is not friendly when user want to create new layer.</a:t>
            </a:r>
          </a:p>
          <a:p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Optimization Techniques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optimization methods outside of stochastic gradient </a:t>
            </a:r>
            <a:r>
              <a:rPr lang="en-US" altLang="zh-CN" dirty="0" smtClean="0"/>
              <a:t>descent(SGD)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not easy and might not work </a:t>
            </a:r>
            <a:r>
              <a:rPr lang="en-US" altLang="zh-CN" dirty="0" smtClean="0"/>
              <a:t>well</a:t>
            </a:r>
          </a:p>
          <a:p>
            <a:r>
              <a:rPr lang="en-US" altLang="zh-CN" b="1" dirty="0"/>
              <a:t>Batch gradient </a:t>
            </a:r>
            <a:r>
              <a:rPr lang="en-US" altLang="zh-CN" b="1" dirty="0" smtClean="0"/>
              <a:t>descent      Adaptive </a:t>
            </a:r>
            <a:r>
              <a:rPr lang="en-US" altLang="zh-CN" b="1" dirty="0"/>
              <a:t>Moment Estimation (Adam)</a:t>
            </a:r>
          </a:p>
          <a:p>
            <a:endParaRPr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NN structures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Fixed execution </a:t>
            </a:r>
            <a:r>
              <a:rPr lang="en-US" altLang="zh-CN" dirty="0" smtClean="0"/>
              <a:t>pattern</a:t>
            </a:r>
          </a:p>
          <a:p>
            <a:r>
              <a:rPr lang="en-US" altLang="zh-CN" b="1" dirty="0"/>
              <a:t>Generative Adversarial </a:t>
            </a:r>
            <a:r>
              <a:rPr lang="en-US" altLang="zh-CN" b="1" dirty="0"/>
              <a:t>Network(GAN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 </a:t>
            </a:r>
            <a:r>
              <a:rPr lang="en-US" altLang="zh-CN" b="1" dirty="0" err="1" smtClean="0"/>
              <a:t>GraphGAN</a:t>
            </a:r>
            <a:r>
              <a:rPr lang="en-US" altLang="zh-CN" b="1" dirty="0" smtClean="0"/>
              <a:t> Dropout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19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design principles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439" y="1929572"/>
            <a:ext cx="5933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Dataflow graphs of primitive </a:t>
            </a:r>
            <a:r>
              <a:rPr lang="en-US" altLang="zh-CN" sz="2800" dirty="0" smtClean="0"/>
              <a:t>operators</a:t>
            </a:r>
          </a:p>
          <a:p>
            <a:r>
              <a:rPr lang="en-US" altLang="zh-CN" dirty="0" err="1"/>
              <a:t>TensorFlow</a:t>
            </a:r>
            <a:r>
              <a:rPr lang="en-US" altLang="zh-CN" dirty="0"/>
              <a:t> model </a:t>
            </a:r>
            <a:r>
              <a:rPr lang="en-US" altLang="zh-CN" dirty="0" smtClean="0"/>
              <a:t>represents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 </a:t>
            </a:r>
            <a:r>
              <a:rPr lang="en-US" altLang="zh-CN" dirty="0"/>
              <a:t>mathematical operators </a:t>
            </a:r>
            <a:r>
              <a:rPr lang="en-US" altLang="zh-CN" dirty="0" smtClean="0"/>
              <a:t>as </a:t>
            </a:r>
            <a:r>
              <a:rPr lang="en-US" altLang="zh-CN" dirty="0"/>
              <a:t>nodes in the </a:t>
            </a:r>
            <a:r>
              <a:rPr lang="en-US" altLang="zh-CN" dirty="0" smtClean="0"/>
              <a:t>dataflow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629099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59814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184017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/>
          <p:cNvSpPr/>
          <p:nvPr/>
        </p:nvSpPr>
        <p:spPr>
          <a:xfrm rot="18700668">
            <a:off x="7631130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弧 13"/>
          <p:cNvSpPr/>
          <p:nvPr/>
        </p:nvSpPr>
        <p:spPr>
          <a:xfrm rot="18700668">
            <a:off x="9506684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50460" y="4107267"/>
            <a:ext cx="2274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local </a:t>
            </a:r>
            <a:r>
              <a:rPr lang="en-US" altLang="zh-CN" dirty="0" smtClean="0"/>
              <a:t>computation</a:t>
            </a:r>
          </a:p>
          <a:p>
            <a:r>
              <a:rPr lang="en-US" altLang="zh-CN" dirty="0" smtClean="0"/>
              <a:t>Also called Operations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44776" y="1279389"/>
            <a:ext cx="212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Tensors</a:t>
            </a:r>
            <a:r>
              <a:rPr lang="zh-CN" altLang="en-US" dirty="0"/>
              <a:t> </a:t>
            </a:r>
            <a:r>
              <a:rPr lang="en-US" altLang="zh-CN" dirty="0"/>
              <a:t>(values of the </a:t>
            </a:r>
            <a:r>
              <a:rPr lang="en-US" altLang="zh-CN" dirty="0" smtClean="0"/>
              <a:t>node1 output and node2 input</a:t>
            </a:r>
            <a:r>
              <a:rPr lang="en-US" altLang="zh-CN" dirty="0" smtClean="0">
                <a:solidFill>
                  <a:srgbClr val="424242"/>
                </a:solidFill>
                <a:latin typeface="桤™" charset="0"/>
              </a:rPr>
              <a:t>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29050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141653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Node 2</a:t>
            </a:r>
            <a:endParaRPr kumimoji="1"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7794603" y="3662139"/>
            <a:ext cx="487855" cy="3937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5438" y="3509814"/>
            <a:ext cx="62334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Deferred </a:t>
            </a:r>
            <a:r>
              <a:rPr lang="en-US" altLang="zh-CN" sz="2800" dirty="0" smtClean="0"/>
              <a:t>execution</a:t>
            </a:r>
          </a:p>
          <a:p>
            <a:r>
              <a:rPr lang="en-US" altLang="zh-CN" dirty="0"/>
              <a:t>Two </a:t>
            </a:r>
            <a:r>
              <a:rPr lang="en-US" altLang="zh-CN" dirty="0"/>
              <a:t>phases: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defines the </a:t>
            </a:r>
            <a:r>
              <a:rPr lang="en-US" altLang="zh-CN" dirty="0" smtClean="0"/>
              <a:t>program as </a:t>
            </a:r>
            <a:r>
              <a:rPr lang="en-US" altLang="zh-CN" dirty="0"/>
              <a:t>a symbolic dataflow </a:t>
            </a:r>
            <a:r>
              <a:rPr lang="en-US" altLang="zh-CN" dirty="0" smtClean="0"/>
              <a:t>graph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executes an optimized version of </a:t>
            </a:r>
            <a:r>
              <a:rPr lang="en-US" altLang="zh-CN" dirty="0" smtClean="0"/>
              <a:t>the program </a:t>
            </a:r>
            <a:r>
              <a:rPr lang="en-US" altLang="zh-CN" dirty="0"/>
              <a:t>on the set of available devices.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077849" y="5306886"/>
            <a:ext cx="368814" cy="1080266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487164" y="5306886"/>
            <a:ext cx="368814" cy="1080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896480" y="5306886"/>
            <a:ext cx="368814" cy="1080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2527393" y="5719117"/>
            <a:ext cx="1583140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925154" y="5306886"/>
            <a:ext cx="368814" cy="1080266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502336" y="5306886"/>
            <a:ext cx="368814" cy="1080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347972" y="5307591"/>
            <a:ext cx="368814" cy="1080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7766" y="648866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"/>
              </a:rPr>
              <a:t>without waiting for intermediate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7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/>
          <a:lstStyle/>
          <a:p>
            <a:r>
              <a:rPr lang="en-US" altLang="zh-CN" b="1" dirty="0"/>
              <a:t>6. </a:t>
            </a:r>
            <a:r>
              <a:rPr lang="en-US" altLang="zh-CN" b="1" dirty="0" smtClean="0"/>
              <a:t>Reference</a:t>
            </a:r>
            <a:endParaRPr lang="en-HK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9868" y="2034782"/>
            <a:ext cx="86834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[1] H. He and E. A. Garcia, “Learning from imbalanced data.” IEEE Transactions on Knowledge and Data Engineering, 21(9), 1263-1284, 2009.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[2] Wu, Jun, J. He, and Y. Liu. "</a:t>
            </a:r>
            <a:r>
              <a:rPr lang="en-US" altLang="zh-CN" dirty="0" err="1"/>
              <a:t>ImVerde</a:t>
            </a:r>
            <a:r>
              <a:rPr lang="en-US" altLang="zh-CN" dirty="0"/>
              <a:t>: Vertex-Diminished Random Walk for Learning Network Representation from Imbalanced Data." (2018).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[3] W. L. Hamilton, R. Ying and J. </a:t>
            </a:r>
            <a:r>
              <a:rPr lang="en-US" altLang="zh-CN" dirty="0" err="1"/>
              <a:t>Leskovec</a:t>
            </a:r>
            <a:r>
              <a:rPr lang="en-US" altLang="zh-CN" dirty="0"/>
              <a:t>, “Representation Learning on Graphs: Methods and Applications.” IEEE Data Engineering Bulletin, 2017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[4] A. G. Duran, M. </a:t>
            </a:r>
            <a:r>
              <a:rPr lang="en-US" altLang="zh-CN" dirty="0" err="1"/>
              <a:t>Niepert</a:t>
            </a:r>
            <a:r>
              <a:rPr lang="en-US" altLang="zh-CN" dirty="0"/>
              <a:t>, “Learning Graph Representations with Embedding Propagation.” In NIPS, 5119-5130, 2017.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[5] J. Liang, P. Jacobs, J. Sun and S. </a:t>
            </a:r>
            <a:r>
              <a:rPr lang="en-US" altLang="zh-CN" dirty="0" err="1"/>
              <a:t>Parthasarathy</a:t>
            </a:r>
            <a:r>
              <a:rPr lang="en-US" altLang="zh-CN" dirty="0"/>
              <a:t>, “Semi-supervised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embedding in attributed networks with outliers.” In SDM, 153-161,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2018.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[6] Z. Yang, W. W. Cohen, and R. </a:t>
            </a:r>
            <a:r>
              <a:rPr lang="en-US" altLang="zh-CN" dirty="0" err="1"/>
              <a:t>Salakhutdinov</a:t>
            </a:r>
            <a:r>
              <a:rPr lang="en-US" altLang="zh-CN" dirty="0"/>
              <a:t>, “Revisiting </a:t>
            </a:r>
            <a:r>
              <a:rPr lang="en-US" altLang="zh-CN" dirty="0" err="1"/>
              <a:t>semisupervised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learning with graph </a:t>
            </a:r>
            <a:r>
              <a:rPr lang="en-US" altLang="zh-CN" dirty="0" err="1"/>
              <a:t>embeddings</a:t>
            </a:r>
            <a:r>
              <a:rPr lang="en-US" altLang="zh-CN" dirty="0"/>
              <a:t>.” In ICML, 40-48, 2016.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0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_21郑瑞麒" id="{E942D8BD-380D-F043-B19D-E9BA14EBC221}" vid="{4762E404-7F7E-884F-9B8A-FAEA0DEA377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newsutech</Template>
  <TotalTime>706</TotalTime>
  <Words>412</Words>
  <Application>Microsoft Macintosh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Adobe Heiti Std R</vt:lpstr>
      <vt:lpstr>Calibri</vt:lpstr>
      <vt:lpstr>Calibri Light</vt:lpstr>
      <vt:lpstr>DengXian</vt:lpstr>
      <vt:lpstr>PT Serif</vt:lpstr>
      <vt:lpstr>SimHei</vt:lpstr>
      <vt:lpstr>等线</vt:lpstr>
      <vt:lpstr>等线 Light</vt:lpstr>
      <vt:lpstr>_x0010_桤™</vt:lpstr>
      <vt:lpstr>Arial</vt:lpstr>
      <vt:lpstr>Office 主题​​</vt:lpstr>
      <vt:lpstr>PowerPoint 演示文稿</vt:lpstr>
      <vt:lpstr>1. Introduction </vt:lpstr>
      <vt:lpstr>2. Motivation</vt:lpstr>
      <vt:lpstr>3. Limitation of Disbelief</vt:lpstr>
      <vt:lpstr>4. Core design principles</vt:lpstr>
      <vt:lpstr>6. Reference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16</cp:revision>
  <dcterms:created xsi:type="dcterms:W3CDTF">2020-05-05T02:28:35Z</dcterms:created>
  <dcterms:modified xsi:type="dcterms:W3CDTF">2020-05-05T14:15:27Z</dcterms:modified>
</cp:coreProperties>
</file>