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2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3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608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79D6-2289-0840-AD6B-47A692AC3DAD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8C7E-7D5B-894B-9C03-61C98A5D7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xmlns="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xmlns="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xmlns="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xmlns="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xmlns="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895936" y="35918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3" name="文本框 2"/>
          <p:cNvSpPr txBox="1"/>
          <p:nvPr/>
        </p:nvSpPr>
        <p:spPr>
          <a:xfrm>
            <a:off x="2839967" y="2621400"/>
            <a:ext cx="455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latin typeface="Adobe Heiti Std R" charset="-122"/>
                <a:ea typeface="Adobe Heiti Std R" charset="-122"/>
                <a:cs typeface="Adobe Heiti Std R" charset="-122"/>
              </a:rPr>
              <a:t>Tensorflow</a:t>
            </a:r>
            <a:r>
              <a:rPr kumimoji="1" lang="en-US" altLang="zh-CN" sz="2800" dirty="0" smtClean="0">
                <a:latin typeface="Adobe Heiti Std R" charset="-122"/>
                <a:ea typeface="Adobe Heiti Std R" charset="-122"/>
                <a:cs typeface="Adobe Heiti Std R" charset="-122"/>
              </a:rPr>
              <a:t> Introduction </a:t>
            </a:r>
            <a:endParaRPr kumimoji="1" lang="zh-CN" altLang="en-US" sz="28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9689" y="43859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郑瑞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麒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11712501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朱俊达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11712504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51" y="-1118025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 cons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801887" y="1943340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887" y="2343699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1887" y="2785122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90572" y="1634799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590572" y="2143867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90572" y="2652240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90572" y="3152323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241276" y="1630417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241276" y="2145317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241276" y="2652240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241276" y="3155001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051731" y="2371425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>
            <a:endCxn id="23" idx="2"/>
          </p:cNvCxnSpPr>
          <p:nvPr/>
        </p:nvCxnSpPr>
        <p:spPr>
          <a:xfrm flipV="1">
            <a:off x="939868" y="1789070"/>
            <a:ext cx="650704" cy="30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8" idx="6"/>
          </p:cNvCxnSpPr>
          <p:nvPr/>
        </p:nvCxnSpPr>
        <p:spPr>
          <a:xfrm>
            <a:off x="1077849" y="2097611"/>
            <a:ext cx="576250" cy="21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endCxn id="26" idx="2"/>
          </p:cNvCxnSpPr>
          <p:nvPr/>
        </p:nvCxnSpPr>
        <p:spPr>
          <a:xfrm>
            <a:off x="939868" y="2133080"/>
            <a:ext cx="650704" cy="67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27" idx="2"/>
          </p:cNvCxnSpPr>
          <p:nvPr/>
        </p:nvCxnSpPr>
        <p:spPr>
          <a:xfrm>
            <a:off x="939868" y="2097610"/>
            <a:ext cx="650704" cy="120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23" idx="2"/>
          </p:cNvCxnSpPr>
          <p:nvPr/>
        </p:nvCxnSpPr>
        <p:spPr>
          <a:xfrm flipV="1">
            <a:off x="939868" y="1789070"/>
            <a:ext cx="650704" cy="70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1" idx="6"/>
            <a:endCxn id="25" idx="2"/>
          </p:cNvCxnSpPr>
          <p:nvPr/>
        </p:nvCxnSpPr>
        <p:spPr>
          <a:xfrm flipV="1">
            <a:off x="1077849" y="2298138"/>
            <a:ext cx="512723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1" idx="6"/>
            <a:endCxn id="26" idx="2"/>
          </p:cNvCxnSpPr>
          <p:nvPr/>
        </p:nvCxnSpPr>
        <p:spPr>
          <a:xfrm>
            <a:off x="1077849" y="2497970"/>
            <a:ext cx="512723" cy="30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6"/>
            <a:endCxn id="27" idx="2"/>
          </p:cNvCxnSpPr>
          <p:nvPr/>
        </p:nvCxnSpPr>
        <p:spPr>
          <a:xfrm>
            <a:off x="1077849" y="2497970"/>
            <a:ext cx="512723" cy="80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2" idx="6"/>
            <a:endCxn id="23" idx="2"/>
          </p:cNvCxnSpPr>
          <p:nvPr/>
        </p:nvCxnSpPr>
        <p:spPr>
          <a:xfrm flipV="1">
            <a:off x="1077849" y="1789070"/>
            <a:ext cx="512723" cy="115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  <a:endCxn id="25" idx="2"/>
          </p:cNvCxnSpPr>
          <p:nvPr/>
        </p:nvCxnSpPr>
        <p:spPr>
          <a:xfrm flipV="1">
            <a:off x="1077849" y="2298138"/>
            <a:ext cx="512723" cy="64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2" idx="6"/>
            <a:endCxn id="26" idx="2"/>
          </p:cNvCxnSpPr>
          <p:nvPr/>
        </p:nvCxnSpPr>
        <p:spPr>
          <a:xfrm flipV="1">
            <a:off x="1077849" y="2806511"/>
            <a:ext cx="512723" cy="1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2" idx="6"/>
            <a:endCxn id="27" idx="2"/>
          </p:cNvCxnSpPr>
          <p:nvPr/>
        </p:nvCxnSpPr>
        <p:spPr>
          <a:xfrm>
            <a:off x="1077849" y="2939393"/>
            <a:ext cx="512723" cy="36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endCxn id="28" idx="2"/>
          </p:cNvCxnSpPr>
          <p:nvPr/>
        </p:nvCxnSpPr>
        <p:spPr>
          <a:xfrm>
            <a:off x="1866534" y="1774596"/>
            <a:ext cx="374742" cy="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23" idx="6"/>
            <a:endCxn id="29" idx="2"/>
          </p:cNvCxnSpPr>
          <p:nvPr/>
        </p:nvCxnSpPr>
        <p:spPr>
          <a:xfrm>
            <a:off x="1866534" y="1789070"/>
            <a:ext cx="374742" cy="51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3" idx="6"/>
            <a:endCxn id="30" idx="2"/>
          </p:cNvCxnSpPr>
          <p:nvPr/>
        </p:nvCxnSpPr>
        <p:spPr>
          <a:xfrm>
            <a:off x="1866534" y="1789070"/>
            <a:ext cx="374742" cy="10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3" idx="6"/>
            <a:endCxn id="31" idx="2"/>
          </p:cNvCxnSpPr>
          <p:nvPr/>
        </p:nvCxnSpPr>
        <p:spPr>
          <a:xfrm>
            <a:off x="1866534" y="1789070"/>
            <a:ext cx="374742" cy="152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5" idx="6"/>
            <a:endCxn id="28" idx="2"/>
          </p:cNvCxnSpPr>
          <p:nvPr/>
        </p:nvCxnSpPr>
        <p:spPr>
          <a:xfrm flipV="1">
            <a:off x="1866534" y="1784688"/>
            <a:ext cx="374742" cy="5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5" idx="6"/>
            <a:endCxn id="29" idx="2"/>
          </p:cNvCxnSpPr>
          <p:nvPr/>
        </p:nvCxnSpPr>
        <p:spPr>
          <a:xfrm>
            <a:off x="1866534" y="2298138"/>
            <a:ext cx="374742" cy="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5" idx="6"/>
            <a:endCxn id="30" idx="2"/>
          </p:cNvCxnSpPr>
          <p:nvPr/>
        </p:nvCxnSpPr>
        <p:spPr>
          <a:xfrm>
            <a:off x="1866534" y="2298138"/>
            <a:ext cx="374742" cy="5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5" idx="6"/>
            <a:endCxn id="31" idx="2"/>
          </p:cNvCxnSpPr>
          <p:nvPr/>
        </p:nvCxnSpPr>
        <p:spPr>
          <a:xfrm>
            <a:off x="1866534" y="2298138"/>
            <a:ext cx="374742" cy="10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6" idx="6"/>
            <a:endCxn id="28" idx="2"/>
          </p:cNvCxnSpPr>
          <p:nvPr/>
        </p:nvCxnSpPr>
        <p:spPr>
          <a:xfrm flipV="1">
            <a:off x="1866534" y="1784688"/>
            <a:ext cx="374742" cy="102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26" idx="6"/>
            <a:endCxn id="29" idx="2"/>
          </p:cNvCxnSpPr>
          <p:nvPr/>
        </p:nvCxnSpPr>
        <p:spPr>
          <a:xfrm flipV="1">
            <a:off x="1866534" y="2299588"/>
            <a:ext cx="374742" cy="50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6" idx="6"/>
            <a:endCxn id="30" idx="2"/>
          </p:cNvCxnSpPr>
          <p:nvPr/>
        </p:nvCxnSpPr>
        <p:spPr>
          <a:xfrm>
            <a:off x="1866534" y="2806511"/>
            <a:ext cx="37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7" idx="6"/>
            <a:endCxn id="30" idx="2"/>
          </p:cNvCxnSpPr>
          <p:nvPr/>
        </p:nvCxnSpPr>
        <p:spPr>
          <a:xfrm flipV="1">
            <a:off x="1866534" y="2806511"/>
            <a:ext cx="374742" cy="50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27" idx="6"/>
            <a:endCxn id="31" idx="2"/>
          </p:cNvCxnSpPr>
          <p:nvPr/>
        </p:nvCxnSpPr>
        <p:spPr>
          <a:xfrm>
            <a:off x="1866534" y="3306594"/>
            <a:ext cx="374742" cy="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27" idx="6"/>
            <a:endCxn id="29" idx="2"/>
          </p:cNvCxnSpPr>
          <p:nvPr/>
        </p:nvCxnSpPr>
        <p:spPr>
          <a:xfrm flipV="1">
            <a:off x="1866534" y="2299588"/>
            <a:ext cx="374742" cy="10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27" idx="6"/>
            <a:endCxn id="28" idx="2"/>
          </p:cNvCxnSpPr>
          <p:nvPr/>
        </p:nvCxnSpPr>
        <p:spPr>
          <a:xfrm flipV="1">
            <a:off x="1866534" y="1784688"/>
            <a:ext cx="374742" cy="152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26" idx="6"/>
            <a:endCxn id="31" idx="2"/>
          </p:cNvCxnSpPr>
          <p:nvPr/>
        </p:nvCxnSpPr>
        <p:spPr>
          <a:xfrm>
            <a:off x="1866534" y="2806511"/>
            <a:ext cx="37474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8" idx="6"/>
            <a:endCxn id="32" idx="2"/>
          </p:cNvCxnSpPr>
          <p:nvPr/>
        </p:nvCxnSpPr>
        <p:spPr>
          <a:xfrm>
            <a:off x="2517238" y="1784688"/>
            <a:ext cx="534493" cy="7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29" idx="6"/>
            <a:endCxn id="32" idx="2"/>
          </p:cNvCxnSpPr>
          <p:nvPr/>
        </p:nvCxnSpPr>
        <p:spPr>
          <a:xfrm>
            <a:off x="2517238" y="2299588"/>
            <a:ext cx="534493" cy="22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30" idx="6"/>
            <a:endCxn id="32" idx="2"/>
          </p:cNvCxnSpPr>
          <p:nvPr/>
        </p:nvCxnSpPr>
        <p:spPr>
          <a:xfrm flipV="1">
            <a:off x="2517238" y="2525696"/>
            <a:ext cx="534493" cy="28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1" idx="6"/>
            <a:endCxn id="32" idx="2"/>
          </p:cNvCxnSpPr>
          <p:nvPr/>
        </p:nvCxnSpPr>
        <p:spPr>
          <a:xfrm flipV="1">
            <a:off x="2517238" y="2525696"/>
            <a:ext cx="534493" cy="7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10449" y="320704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input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377537" y="3874302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Hidden layer1</a:t>
            </a:r>
            <a:endParaRPr kumimoji="1" lang="zh-CN" altLang="en-US" dirty="0"/>
          </a:p>
        </p:txBody>
      </p:sp>
      <p:cxnSp>
        <p:nvCxnSpPr>
          <p:cNvPr id="61" name="曲线连接符 60"/>
          <p:cNvCxnSpPr>
            <a:stCxn id="27" idx="4"/>
          </p:cNvCxnSpPr>
          <p:nvPr/>
        </p:nvCxnSpPr>
        <p:spPr>
          <a:xfrm rot="5400000">
            <a:off x="1218576" y="3364325"/>
            <a:ext cx="413438" cy="60651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994601" y="3874302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Hidden layer2</a:t>
            </a:r>
            <a:endParaRPr kumimoji="1" lang="zh-CN" altLang="en-US" dirty="0"/>
          </a:p>
        </p:txBody>
      </p:sp>
      <p:cxnSp>
        <p:nvCxnSpPr>
          <p:cNvPr id="63" name="曲线连接符 62"/>
          <p:cNvCxnSpPr>
            <a:stCxn id="31" idx="4"/>
          </p:cNvCxnSpPr>
          <p:nvPr/>
        </p:nvCxnSpPr>
        <p:spPr>
          <a:xfrm rot="16200000" flipH="1">
            <a:off x="2353798" y="3489000"/>
            <a:ext cx="410760" cy="35984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827160" y="29477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949" y="1089981"/>
            <a:ext cx="7143160" cy="31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2624" y="2970538"/>
            <a:ext cx="4226490" cy="1325563"/>
          </a:xfrm>
        </p:spPr>
        <p:txBody>
          <a:bodyPr/>
          <a:lstStyle/>
          <a:p>
            <a:r>
              <a:rPr kumimoji="1" lang="en-US" altLang="zh-CN" smtClean="0"/>
              <a:t>Q &amp;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 smtClean="0"/>
              <a:t>1. Introduction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370" y="3934048"/>
            <a:ext cx="599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applications: Google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RankBrain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, Smart Reply</a:t>
            </a:r>
            <a:endParaRPr lang="zh-CN" altLang="en-US" dirty="0">
              <a:solidFill>
                <a:srgbClr val="1F0909"/>
              </a:solidFill>
              <a:latin typeface="PT Serif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" y="3799165"/>
            <a:ext cx="623636" cy="6390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l="55112" t="14917" r="5877" b="18680"/>
          <a:stretch/>
        </p:blipFill>
        <p:spPr>
          <a:xfrm>
            <a:off x="8334317" y="706304"/>
            <a:ext cx="3397113" cy="54300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49370" y="21574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The core purpose of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is to unify various forms of machine learning on top of the single flexible platform.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2. Motivation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77849" y="3156601"/>
            <a:ext cx="4479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What we need: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altLang="zh-CN" sz="2400" dirty="0"/>
              <a:t>large-scale </a:t>
            </a:r>
            <a:r>
              <a:rPr lang="en-US" altLang="zh-CN" sz="2400" dirty="0" smtClean="0"/>
              <a:t>training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Taking models into production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Machine learning research</a:t>
            </a:r>
            <a:endParaRPr kumimoji="1"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058478" y="3698684"/>
            <a:ext cx="2237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11" name="右箭头 10"/>
          <p:cNvSpPr/>
          <p:nvPr/>
        </p:nvSpPr>
        <p:spPr>
          <a:xfrm rot="10800000">
            <a:off x="5799920" y="3975391"/>
            <a:ext cx="1066796" cy="36991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>
            <a:off x="6918219" y="3566349"/>
            <a:ext cx="2281875" cy="12965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6918219" y="3501112"/>
            <a:ext cx="2281875" cy="13617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47436" y="5524437"/>
            <a:ext cx="126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Disbelief</a:t>
            </a:r>
            <a:endParaRPr kumimoji="1" lang="zh-CN" altLang="en-US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00" y="5483630"/>
            <a:ext cx="623636" cy="63909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22113" y="1564789"/>
            <a:ext cx="5437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What we have: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Well designed machine learning models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595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3. Limitation of Disbelief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376" y="2113124"/>
            <a:ext cx="9779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Layers: </a:t>
            </a:r>
          </a:p>
          <a:p>
            <a:r>
              <a:rPr kumimoji="1" lang="en-US" altLang="zh-CN" dirty="0" smtClean="0"/>
              <a:t>Layers in Disbelief are written as C++ classes, which is not friendly when user want to create new layer.</a:t>
            </a:r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Optimization Techniques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optimization methods outside of stochastic gradient </a:t>
            </a:r>
            <a:r>
              <a:rPr lang="en-US" altLang="zh-CN" dirty="0" smtClean="0"/>
              <a:t>descent(SGD)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not easy and might not work </a:t>
            </a:r>
            <a:r>
              <a:rPr lang="en-US" altLang="zh-CN" dirty="0" smtClean="0"/>
              <a:t>well</a:t>
            </a:r>
          </a:p>
          <a:p>
            <a:r>
              <a:rPr lang="en-US" altLang="zh-CN" b="1" dirty="0"/>
              <a:t>Batch gradient </a:t>
            </a:r>
            <a:r>
              <a:rPr lang="en-US" altLang="zh-CN" b="1" dirty="0" smtClean="0"/>
              <a:t>descent      Adaptive </a:t>
            </a:r>
            <a:r>
              <a:rPr lang="en-US" altLang="zh-CN" b="1" dirty="0"/>
              <a:t>Moment Estimation (Adam)</a:t>
            </a:r>
          </a:p>
          <a:p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NN structures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Fixed execution </a:t>
            </a:r>
            <a:r>
              <a:rPr lang="en-US" altLang="zh-CN" dirty="0" smtClean="0"/>
              <a:t>pattern</a:t>
            </a:r>
          </a:p>
          <a:p>
            <a:r>
              <a:rPr lang="en-US" altLang="zh-CN" b="1" dirty="0"/>
              <a:t>Generative Adversarial Network(GAN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 </a:t>
            </a:r>
            <a:r>
              <a:rPr lang="en-US" altLang="zh-CN" b="1" dirty="0" err="1" smtClean="0"/>
              <a:t>GraphGAN</a:t>
            </a:r>
            <a:r>
              <a:rPr lang="en-US" altLang="zh-CN" b="1" dirty="0" smtClean="0"/>
              <a:t> Dropout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19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439" y="1929572"/>
            <a:ext cx="5933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Dataflow </a:t>
            </a:r>
            <a:r>
              <a:rPr lang="en-US" altLang="zh-CN" sz="2800" dirty="0"/>
              <a:t>graphs of primitive </a:t>
            </a:r>
            <a:r>
              <a:rPr lang="en-US" altLang="zh-CN" sz="2800" dirty="0" smtClean="0"/>
              <a:t>operators</a:t>
            </a:r>
          </a:p>
          <a:p>
            <a:r>
              <a:rPr lang="en-US" altLang="zh-CN" dirty="0" err="1"/>
              <a:t>TensorFlow</a:t>
            </a:r>
            <a:r>
              <a:rPr lang="en-US" altLang="zh-CN" dirty="0"/>
              <a:t> model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 </a:t>
            </a:r>
            <a:r>
              <a:rPr lang="en-US" altLang="zh-CN" dirty="0"/>
              <a:t>mathematical operators </a:t>
            </a:r>
            <a:r>
              <a:rPr lang="en-US" altLang="zh-CN" dirty="0" smtClean="0"/>
              <a:t>as </a:t>
            </a:r>
            <a:r>
              <a:rPr lang="en-US" altLang="zh-CN" dirty="0"/>
              <a:t>nodes in the </a:t>
            </a:r>
            <a:r>
              <a:rPr lang="en-US" altLang="zh-CN" dirty="0" smtClean="0"/>
              <a:t>dataflow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629099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59814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184017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31130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06684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50460" y="4107267"/>
            <a:ext cx="2274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 </a:t>
            </a:r>
            <a:r>
              <a:rPr lang="en-US" altLang="zh-CN" dirty="0" smtClean="0"/>
              <a:t>computation</a:t>
            </a:r>
          </a:p>
          <a:p>
            <a:r>
              <a:rPr lang="en-US" altLang="zh-CN" dirty="0" smtClean="0"/>
              <a:t>Also called Operations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44776" y="1279389"/>
            <a:ext cx="212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Tensors</a:t>
            </a:r>
            <a:r>
              <a:rPr lang="zh-CN" altLang="en-US" dirty="0"/>
              <a:t> </a:t>
            </a:r>
            <a:r>
              <a:rPr lang="en-US" altLang="zh-CN" dirty="0"/>
              <a:t>(values of the </a:t>
            </a:r>
            <a:r>
              <a:rPr lang="en-US" altLang="zh-CN" dirty="0" smtClean="0"/>
              <a:t>node1 output and node2 input</a:t>
            </a:r>
            <a:r>
              <a:rPr lang="en-US" altLang="zh-CN" dirty="0" smtClean="0">
                <a:solidFill>
                  <a:srgbClr val="424242"/>
                </a:solidFill>
                <a:latin typeface="桤™" charset="0"/>
              </a:rPr>
              <a:t>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29050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41653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794603" y="3662139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5438" y="3509814"/>
            <a:ext cx="6233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Deferred execution</a:t>
            </a:r>
          </a:p>
          <a:p>
            <a:r>
              <a:rPr lang="en-US" altLang="zh-CN" dirty="0"/>
              <a:t>Two phases: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defines the </a:t>
            </a:r>
            <a:r>
              <a:rPr lang="en-US" altLang="zh-CN" dirty="0" smtClean="0"/>
              <a:t>program as </a:t>
            </a:r>
            <a:r>
              <a:rPr lang="en-US" altLang="zh-CN" dirty="0"/>
              <a:t>a symbolic dataflow </a:t>
            </a:r>
            <a:r>
              <a:rPr lang="en-US" altLang="zh-CN" dirty="0" smtClean="0"/>
              <a:t>graph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executes an optimized version of </a:t>
            </a:r>
            <a:r>
              <a:rPr lang="en-US" altLang="zh-CN" dirty="0" smtClean="0"/>
              <a:t>the program </a:t>
            </a:r>
            <a:r>
              <a:rPr lang="en-US" altLang="zh-CN" dirty="0"/>
              <a:t>on the set of available devices.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77849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487164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896480" y="5306886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2527393" y="5719117"/>
            <a:ext cx="1583140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925154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02336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347972" y="5307591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7766" y="648866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"/>
              </a:rPr>
              <a:t>without waiting for intermediate results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24794" y="5121865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 = B + C</a:t>
            </a:r>
          </a:p>
          <a:p>
            <a:r>
              <a:rPr kumimoji="1" lang="en-US" altLang="zh-CN" dirty="0" smtClean="0"/>
              <a:t>X = X + A</a:t>
            </a:r>
          </a:p>
          <a:p>
            <a:r>
              <a:rPr kumimoji="1" lang="en-US" altLang="zh-CN" dirty="0" smtClean="0"/>
              <a:t>Y = Y + 1</a:t>
            </a:r>
            <a:endParaRPr kumimoji="1"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8199306" y="5490726"/>
            <a:ext cx="942347" cy="206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51812" y="5200688"/>
            <a:ext cx="272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 = Y + </a:t>
            </a:r>
            <a:r>
              <a:rPr kumimoji="1" lang="en-US" altLang="zh-CN" dirty="0" smtClean="0"/>
              <a:t>1    A </a:t>
            </a:r>
            <a:r>
              <a:rPr kumimoji="1" lang="en-US" altLang="zh-CN" dirty="0"/>
              <a:t>= B + C</a:t>
            </a:r>
          </a:p>
          <a:p>
            <a:r>
              <a:rPr kumimoji="1" lang="en-US" altLang="zh-CN" dirty="0" smtClean="0"/>
              <a:t>           </a:t>
            </a:r>
            <a:r>
              <a:rPr kumimoji="1" lang="en-US" altLang="zh-CN" dirty="0"/>
              <a:t>X = X + 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7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7656396" y="1872959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7111" y="1872959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211314" y="1872959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58427" y="1305685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33981" y="1305685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83393" y="3127432"/>
            <a:ext cx="320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vertices may have mutable state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56347" y="231159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68950" y="231159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821900" y="2698697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8452" y="3903737"/>
            <a:ext cx="55870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4.4 </a:t>
            </a:r>
            <a:r>
              <a:rPr lang="en-US" altLang="zh-CN" sz="2800" dirty="0" smtClean="0"/>
              <a:t>parallelization</a:t>
            </a:r>
          </a:p>
          <a:p>
            <a:r>
              <a:rPr lang="en-US" altLang="zh-CN" dirty="0"/>
              <a:t>vertices may have mutable state that can be shared between </a:t>
            </a:r>
            <a:r>
              <a:rPr lang="en-US" altLang="zh-CN" dirty="0" smtClean="0"/>
              <a:t>different executions </a:t>
            </a:r>
            <a:r>
              <a:rPr lang="en-US" altLang="zh-CN" dirty="0"/>
              <a:t>of the </a:t>
            </a:r>
            <a:r>
              <a:rPr lang="en-US" altLang="zh-CN" dirty="0" smtClean="0"/>
              <a:t>graph</a:t>
            </a:r>
          </a:p>
          <a:p>
            <a:endParaRPr lang="en-US" altLang="zh-CN" dirty="0"/>
          </a:p>
          <a:p>
            <a:r>
              <a:rPr lang="en-US" altLang="zh-CN" dirty="0"/>
              <a:t>Model supports multiple concurrent executions on overlapping subgraphs of the overall graph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904" y="2047163"/>
            <a:ext cx="593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4.3</a:t>
            </a:r>
            <a:r>
              <a:rPr lang="zh-CN" altLang="en-US" sz="2800" dirty="0"/>
              <a:t> </a:t>
            </a:r>
            <a:r>
              <a:rPr lang="en-US" altLang="zh-CN" sz="2800" dirty="0"/>
              <a:t>heterogeneous</a:t>
            </a:r>
            <a:r>
              <a:rPr lang="zh-CN" altLang="en-US" sz="2800" dirty="0"/>
              <a:t> </a:t>
            </a:r>
            <a:r>
              <a:rPr lang="en-US" altLang="zh-CN" sz="2800" dirty="0" err="1" smtClean="0"/>
              <a:t>diides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05353" y="2570383"/>
            <a:ext cx="57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 </a:t>
            </a:r>
            <a:r>
              <a:rPr lang="en-US" altLang="zh-CN" dirty="0"/>
              <a:t>can easily target GPUs, mobile </a:t>
            </a:r>
            <a:r>
              <a:rPr lang="en-US" altLang="zh-CN" dirty="0" smtClean="0"/>
              <a:t>CPUs, or</a:t>
            </a:r>
            <a:endParaRPr kumimoji="1" lang="zh-CN" altLang="en-US" dirty="0"/>
          </a:p>
          <a:p>
            <a:r>
              <a:rPr lang="en-US" altLang="zh-CN" dirty="0" smtClean="0"/>
              <a:t>Tensor </a:t>
            </a:r>
            <a:r>
              <a:rPr lang="en-US" altLang="zh-CN" dirty="0"/>
              <a:t>Processing </a:t>
            </a:r>
            <a:r>
              <a:rPr lang="en-US" altLang="zh-CN" dirty="0" smtClean="0"/>
              <a:t>Unit (TPUs)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652681" y="4940490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80219" y="4935651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573233" y="4948638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45496" y="4989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X * X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225176" y="49917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991917" y="50197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29" name="直线连接符 28"/>
          <p:cNvCxnSpPr>
            <a:stCxn id="22" idx="0"/>
            <a:endCxn id="30" idx="3"/>
          </p:cNvCxnSpPr>
          <p:nvPr/>
        </p:nvCxnSpPr>
        <p:spPr>
          <a:xfrm flipV="1">
            <a:off x="7352150" y="4421423"/>
            <a:ext cx="397282" cy="51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581917" y="4013705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/>
          <p:cNvCxnSpPr>
            <a:stCxn id="7" idx="0"/>
            <a:endCxn id="30" idx="5"/>
          </p:cNvCxnSpPr>
          <p:nvPr/>
        </p:nvCxnSpPr>
        <p:spPr>
          <a:xfrm flipH="1" flipV="1">
            <a:off x="8558264" y="4421423"/>
            <a:ext cx="666348" cy="51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9239720" y="4424673"/>
            <a:ext cx="397282" cy="51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457471" y="4003787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连接符 36"/>
          <p:cNvCxnSpPr/>
          <p:nvPr/>
        </p:nvCxnSpPr>
        <p:spPr>
          <a:xfrm flipH="1" flipV="1">
            <a:off x="10445834" y="4424673"/>
            <a:ext cx="666348" cy="51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85479" y="4067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 + X * X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529104" y="401602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 + X * 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51" y="-1118025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5. Application of </a:t>
            </a:r>
            <a:r>
              <a:rPr lang="en-US" altLang="zh-CN" b="1" dirty="0" err="1" smtClean="0"/>
              <a:t>tensorflow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51" y="-1118025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 cons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038" y="2115054"/>
            <a:ext cx="1206144" cy="337499"/>
          </a:xfrm>
          <a:prstGeom prst="rect">
            <a:avLst/>
          </a:prstGeom>
        </p:spPr>
      </p:pic>
      <p:cxnSp>
        <p:nvCxnSpPr>
          <p:cNvPr id="22" name="曲线连接符 21"/>
          <p:cNvCxnSpPr/>
          <p:nvPr/>
        </p:nvCxnSpPr>
        <p:spPr>
          <a:xfrm rot="5400000" flipH="1" flipV="1">
            <a:off x="5339136" y="1742383"/>
            <a:ext cx="563763" cy="399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52690" y="1333697"/>
            <a:ext cx="18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36978" y="1806222"/>
            <a:ext cx="1173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Caffe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sz="1400" dirty="0" smtClean="0"/>
              <a:t>(UC Berkeley)</a:t>
            </a:r>
            <a:endParaRPr kumimoji="1" lang="zh-CN" altLang="en-US" sz="1400" dirty="0"/>
          </a:p>
        </p:txBody>
      </p:sp>
      <p:cxnSp>
        <p:nvCxnSpPr>
          <p:cNvPr id="29" name="直线箭头连接符 28"/>
          <p:cNvCxnSpPr>
            <a:stCxn id="26" idx="3"/>
          </p:cNvCxnSpPr>
          <p:nvPr/>
        </p:nvCxnSpPr>
        <p:spPr>
          <a:xfrm>
            <a:off x="2110248" y="2098610"/>
            <a:ext cx="1886019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996267" y="1796011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  Caffe2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507464" y="1445332"/>
            <a:ext cx="820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Paddle</a:t>
            </a:r>
          </a:p>
          <a:p>
            <a:r>
              <a:rPr kumimoji="1" lang="en-US" altLang="zh-CN" sz="1400" dirty="0" smtClean="0"/>
              <a:t> (Baidu)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418305" y="2352464"/>
            <a:ext cx="99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CNTK</a:t>
            </a:r>
          </a:p>
          <a:p>
            <a:r>
              <a:rPr kumimoji="1" lang="en-US" altLang="zh-CN" sz="1400" dirty="0" smtClean="0"/>
              <a:t>(Microsoft)</a:t>
            </a:r>
            <a:endParaRPr kumimoji="1"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470340" y="3330464"/>
            <a:ext cx="89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 </a:t>
            </a:r>
            <a:r>
              <a:rPr kumimoji="1" lang="en-US" altLang="zh-CN" dirty="0" err="1" smtClean="0"/>
              <a:t>MXNet</a:t>
            </a:r>
            <a:endParaRPr kumimoji="1" lang="en-US" altLang="zh-CN" dirty="0" smtClean="0"/>
          </a:p>
          <a:p>
            <a:r>
              <a:rPr kumimoji="1" lang="en-US" altLang="zh-CN" sz="1400" dirty="0" smtClean="0"/>
              <a:t>(Amazon)</a:t>
            </a:r>
            <a:endParaRPr kumimoji="1"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77849" y="3107696"/>
            <a:ext cx="1415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      Torch</a:t>
            </a:r>
            <a:endParaRPr kumimoji="1" lang="en-US" altLang="zh-CN" dirty="0" smtClean="0"/>
          </a:p>
          <a:p>
            <a:r>
              <a:rPr kumimoji="1" lang="en-US" altLang="zh-CN" sz="1400" dirty="0" smtClean="0"/>
              <a:t>(NYU/ Facebook)</a:t>
            </a:r>
            <a:endParaRPr kumimoji="1" lang="zh-CN" altLang="en-US" sz="1400" dirty="0"/>
          </a:p>
        </p:txBody>
      </p:sp>
      <p:cxnSp>
        <p:nvCxnSpPr>
          <p:cNvPr id="50" name="直线箭头连接符 49"/>
          <p:cNvCxnSpPr>
            <a:stCxn id="48" idx="3"/>
          </p:cNvCxnSpPr>
          <p:nvPr/>
        </p:nvCxnSpPr>
        <p:spPr>
          <a:xfrm flipV="1">
            <a:off x="2493749" y="3400083"/>
            <a:ext cx="1502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324160" y="3096272"/>
            <a:ext cx="987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 </a:t>
            </a:r>
            <a:r>
              <a:rPr kumimoji="1" lang="en-US" altLang="zh-CN" dirty="0" err="1" smtClean="0"/>
              <a:t>PyTorch</a:t>
            </a:r>
            <a:endParaRPr kumimoji="1" lang="en-US" altLang="zh-CN" dirty="0" smtClean="0"/>
          </a:p>
          <a:p>
            <a:r>
              <a:rPr kumimoji="1" lang="en-US" altLang="zh-CN" sz="1400" dirty="0" smtClean="0"/>
              <a:t>(Facebook)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371600" y="43688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Theano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2" idx="3"/>
          </p:cNvCxnSpPr>
          <p:nvPr/>
        </p:nvCxnSpPr>
        <p:spPr>
          <a:xfrm>
            <a:off x="2259985" y="4553466"/>
            <a:ext cx="1736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215038" y="4261078"/>
            <a:ext cx="125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TensorFlow</a:t>
            </a:r>
            <a:endParaRPr kumimoji="1" lang="en-US" altLang="zh-CN" dirty="0" smtClean="0"/>
          </a:p>
          <a:p>
            <a:r>
              <a:rPr kumimoji="1" lang="en-US" altLang="zh-CN" sz="1400" dirty="0" smtClean="0"/>
              <a:t>     (Google)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50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51" y="-1118025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 cons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583899" y="1534218"/>
            <a:ext cx="987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PyTorch</a:t>
            </a:r>
            <a:endParaRPr kumimoji="1" lang="en-US" altLang="zh-CN" dirty="0" smtClean="0"/>
          </a:p>
          <a:p>
            <a:r>
              <a:rPr kumimoji="1" lang="en-US" altLang="zh-CN" sz="1400" dirty="0" smtClean="0"/>
              <a:t>(Facebook)</a:t>
            </a:r>
            <a:endParaRPr kumimoji="1"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74777" y="2699024"/>
            <a:ext cx="125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TensorFlow</a:t>
            </a:r>
            <a:endParaRPr kumimoji="1" lang="en-US" altLang="zh-CN" dirty="0" smtClean="0"/>
          </a:p>
          <a:p>
            <a:r>
              <a:rPr kumimoji="1" lang="en-US" altLang="zh-CN" sz="1400" dirty="0" smtClean="0"/>
              <a:t>     (Google)</a:t>
            </a:r>
            <a:endParaRPr kumimoji="1"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78" y="1190957"/>
            <a:ext cx="5431612" cy="2235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5649" y="3412974"/>
            <a:ext cx="486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1200" dirty="0"/>
              <a:t>NAACL </a:t>
            </a:r>
            <a:r>
              <a:rPr kumimoji="1" lang="is-IS" altLang="zh-CN" sz="1200" dirty="0" smtClean="0"/>
              <a:t>and ACL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are the top conferences for natural language processing</a:t>
            </a:r>
            <a:r>
              <a:rPr kumimoji="1" lang="is-IS" altLang="zh-CN" sz="1200" dirty="0"/>
              <a:t> 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20647" y="4041141"/>
            <a:ext cx="7128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Industry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world:</a:t>
            </a:r>
            <a:br>
              <a:rPr kumimoji="1" lang="en-US" altLang="zh-CN" dirty="0" smtClean="0"/>
            </a:br>
            <a:r>
              <a:rPr kumimoji="1" lang="en-US" altLang="zh-CN" dirty="0" smtClean="0"/>
              <a:t>1. </a:t>
            </a:r>
            <a:r>
              <a:rPr kumimoji="1" lang="en-US" altLang="zh-CN" dirty="0"/>
              <a:t>python </a:t>
            </a:r>
            <a:r>
              <a:rPr kumimoji="1" lang="en-US" altLang="zh-CN" dirty="0" smtClean="0"/>
              <a:t>environment leads to huge consumption on servers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2. Mobility: python interpreter cannot be embedded in mobile binary files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3. Service: update without shutting down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4. deployment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3" y="4267877"/>
            <a:ext cx="4176760" cy="23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_21郑瑞麒" id="{E942D8BD-380D-F043-B19D-E9BA14EBC221}" vid="{4762E404-7F7E-884F-9B8A-FAEA0DEA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newsutech</Template>
  <TotalTime>1028</TotalTime>
  <Words>412</Words>
  <Application>Microsoft Macintosh PowerPoint</Application>
  <PresentationFormat>宽屏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Adobe Heiti Std R</vt:lpstr>
      <vt:lpstr>Calibri</vt:lpstr>
      <vt:lpstr>Calibri Light</vt:lpstr>
      <vt:lpstr>DengXian</vt:lpstr>
      <vt:lpstr>PT Serif</vt:lpstr>
      <vt:lpstr>SimHei</vt:lpstr>
      <vt:lpstr>等线</vt:lpstr>
      <vt:lpstr>等线 Light</vt:lpstr>
      <vt:lpstr>桤™</vt:lpstr>
      <vt:lpstr>Arial</vt:lpstr>
      <vt:lpstr>Office 主题​​</vt:lpstr>
      <vt:lpstr>PowerPoint 演示文稿</vt:lpstr>
      <vt:lpstr>1. Introduction </vt:lpstr>
      <vt:lpstr>2. Motivation</vt:lpstr>
      <vt:lpstr>3. Limitation of Disbelief</vt:lpstr>
      <vt:lpstr>4. Core design principles</vt:lpstr>
      <vt:lpstr>4. Core design principles</vt:lpstr>
      <vt:lpstr>5. Application of tensorflow</vt:lpstr>
      <vt:lpstr>6. Pros and cons</vt:lpstr>
      <vt:lpstr>6. Pros and cons</vt:lpstr>
      <vt:lpstr>6. Pros and cons</vt:lpstr>
      <vt:lpstr>Q &amp; 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33</cp:revision>
  <dcterms:created xsi:type="dcterms:W3CDTF">2020-05-05T02:28:35Z</dcterms:created>
  <dcterms:modified xsi:type="dcterms:W3CDTF">2020-05-06T14:14:41Z</dcterms:modified>
</cp:coreProperties>
</file>