
<file path=[Content_Types].xml><?xml version="1.0" encoding="utf-8"?>
<Types xmlns="http://schemas.openxmlformats.org/package/2006/content-types">
  <Default Extension="xml" ContentType="application/xml"/>
  <Default Extension="svg" ContentType="image/svg+xml"/>
  <Default Extension="jpeg" ContentType="image/jpeg"/>
  <Default Extension="jpg" ContentType="image/jpeg"/>
  <Default Extension="tiff" ContentType="image/tiff"/>
  <Default Extension="rels" ContentType="application/vnd.openxmlformats-package.relationships+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81" r:id="rId3"/>
    <p:sldId id="282" r:id="rId4"/>
    <p:sldId id="283" r:id="rId5"/>
    <p:sldId id="284" r:id="rId6"/>
    <p:sldId id="286" r:id="rId7"/>
    <p:sldId id="290" r:id="rId8"/>
    <p:sldId id="291" r:id="rId9"/>
    <p:sldId id="292" r:id="rId10"/>
    <p:sldId id="287" r:id="rId11"/>
    <p:sldId id="288" r:id="rId12"/>
    <p:sldId id="289" r:id="rId13"/>
    <p:sldId id="2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424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33" autoAdjust="0"/>
    <p:restoredTop sz="94660"/>
  </p:normalViewPr>
  <p:slideViewPr>
    <p:cSldViewPr snapToGrid="0" showGuides="1">
      <p:cViewPr>
        <p:scale>
          <a:sx n="102" d="100"/>
          <a:sy n="102" d="100"/>
        </p:scale>
        <p:origin x="608" y="13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FE79D6-2289-0840-AD6B-47A692AC3DAD}" type="datetimeFigureOut">
              <a:rPr kumimoji="1" lang="zh-CN" altLang="en-US" smtClean="0"/>
              <a:t>2020/5/6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58C7E-7D5B-894B-9C03-61C98A5D7A43}" type="slidenum">
              <a:rPr kumimoji="1" lang="zh-CN" altLang="en-US" smtClean="0"/>
              <a:t>‹#›</a:t>
            </a:fld>
            <a:endParaRPr kumimoji="1" lang="zh-CN" altLang="en-US"/>
          </a:p>
        </p:txBody>
      </p:sp>
    </p:spTree>
    <p:extLst>
      <p:ext uri="{BB962C8B-B14F-4D97-AF65-F5344CB8AC3E}">
        <p14:creationId xmlns:p14="http://schemas.microsoft.com/office/powerpoint/2010/main" val="160952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1ABA578-C201-44E1-9CCF-CBFCBD81C26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HK"/>
          </a:p>
        </p:txBody>
      </p:sp>
      <p:sp>
        <p:nvSpPr>
          <p:cNvPr id="3" name="副标题 2">
            <a:extLst>
              <a:ext uri="{FF2B5EF4-FFF2-40B4-BE49-F238E27FC236}">
                <a16:creationId xmlns:a16="http://schemas.microsoft.com/office/drawing/2014/main" xmlns="" id="{09D0484D-405E-4DBD-BA96-DFE5EC3B4D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HK"/>
          </a:p>
        </p:txBody>
      </p:sp>
      <p:sp>
        <p:nvSpPr>
          <p:cNvPr id="4" name="日期占位符 3">
            <a:extLst>
              <a:ext uri="{FF2B5EF4-FFF2-40B4-BE49-F238E27FC236}">
                <a16:creationId xmlns:a16="http://schemas.microsoft.com/office/drawing/2014/main" xmlns="" id="{5B387873-9167-48CB-BC68-E89A623BC415}"/>
              </a:ext>
            </a:extLst>
          </p:cNvPr>
          <p:cNvSpPr>
            <a:spLocks noGrp="1"/>
          </p:cNvSpPr>
          <p:nvPr>
            <p:ph type="dt" sz="half" idx="10"/>
          </p:nvPr>
        </p:nvSpPr>
        <p:spPr/>
        <p:txBody>
          <a:bodyPr/>
          <a:lstStyle/>
          <a:p>
            <a:fld id="{407A2EF7-7F0C-4E84-B18C-B3F19A6758E7}" type="datetimeFigureOut">
              <a:rPr lang="en-HK" smtClean="0"/>
              <a:t>6/5/2020</a:t>
            </a:fld>
            <a:endParaRPr lang="en-HK"/>
          </a:p>
        </p:txBody>
      </p:sp>
      <p:sp>
        <p:nvSpPr>
          <p:cNvPr id="5" name="页脚占位符 4">
            <a:extLst>
              <a:ext uri="{FF2B5EF4-FFF2-40B4-BE49-F238E27FC236}">
                <a16:creationId xmlns:a16="http://schemas.microsoft.com/office/drawing/2014/main" xmlns="" id="{F31F78E5-F4F6-49F9-AA6F-3E11691323A5}"/>
              </a:ext>
            </a:extLst>
          </p:cNvPr>
          <p:cNvSpPr>
            <a:spLocks noGrp="1"/>
          </p:cNvSpPr>
          <p:nvPr>
            <p:ph type="ftr" sz="quarter" idx="11"/>
          </p:nvPr>
        </p:nvSpPr>
        <p:spPr/>
        <p:txBody>
          <a:bodyPr/>
          <a:lstStyle/>
          <a:p>
            <a:endParaRPr lang="en-HK"/>
          </a:p>
        </p:txBody>
      </p:sp>
      <p:sp>
        <p:nvSpPr>
          <p:cNvPr id="6" name="灯片编号占位符 5">
            <a:extLst>
              <a:ext uri="{FF2B5EF4-FFF2-40B4-BE49-F238E27FC236}">
                <a16:creationId xmlns:a16="http://schemas.microsoft.com/office/drawing/2014/main" xmlns="" id="{6B295491-755B-44C8-A182-63B66EF82147}"/>
              </a:ext>
            </a:extLst>
          </p:cNvPr>
          <p:cNvSpPr>
            <a:spLocks noGrp="1"/>
          </p:cNvSpPr>
          <p:nvPr>
            <p:ph type="sldNum" sz="quarter" idx="12"/>
          </p:nvPr>
        </p:nvSpPr>
        <p:spPr/>
        <p:txBody>
          <a:bodyPr/>
          <a:lstStyle/>
          <a:p>
            <a:fld id="{CA3FF022-E06A-483A-8B5D-D9E4F98B7101}" type="slidenum">
              <a:rPr lang="en-HK" smtClean="0"/>
              <a:t>‹#›</a:t>
            </a:fld>
            <a:endParaRPr lang="en-HK"/>
          </a:p>
        </p:txBody>
      </p:sp>
    </p:spTree>
    <p:extLst>
      <p:ext uri="{BB962C8B-B14F-4D97-AF65-F5344CB8AC3E}">
        <p14:creationId xmlns:p14="http://schemas.microsoft.com/office/powerpoint/2010/main" val="1657569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6D7D339-D707-433A-B968-074FE318802E}"/>
              </a:ext>
            </a:extLst>
          </p:cNvPr>
          <p:cNvSpPr>
            <a:spLocks noGrp="1"/>
          </p:cNvSpPr>
          <p:nvPr>
            <p:ph type="title"/>
          </p:nvPr>
        </p:nvSpPr>
        <p:spPr/>
        <p:txBody>
          <a:bodyPr/>
          <a:lstStyle/>
          <a:p>
            <a:r>
              <a:rPr lang="zh-CN" altLang="en-US" smtClean="0"/>
              <a:t>单击此处编辑母版标题样式</a:t>
            </a:r>
            <a:endParaRPr lang="en-HK"/>
          </a:p>
        </p:txBody>
      </p:sp>
      <p:sp>
        <p:nvSpPr>
          <p:cNvPr id="3" name="竖排文字占位符 2">
            <a:extLst>
              <a:ext uri="{FF2B5EF4-FFF2-40B4-BE49-F238E27FC236}">
                <a16:creationId xmlns:a16="http://schemas.microsoft.com/office/drawing/2014/main" xmlns="" id="{4BB12DB9-AC80-4A5C-B793-79B705E61005}"/>
              </a:ext>
            </a:extLst>
          </p:cNvPr>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HK"/>
          </a:p>
        </p:txBody>
      </p:sp>
      <p:sp>
        <p:nvSpPr>
          <p:cNvPr id="4" name="日期占位符 3">
            <a:extLst>
              <a:ext uri="{FF2B5EF4-FFF2-40B4-BE49-F238E27FC236}">
                <a16:creationId xmlns:a16="http://schemas.microsoft.com/office/drawing/2014/main" xmlns="" id="{0B1741DD-D5F5-4CBE-A2BF-88C83DE7B024}"/>
              </a:ext>
            </a:extLst>
          </p:cNvPr>
          <p:cNvSpPr>
            <a:spLocks noGrp="1"/>
          </p:cNvSpPr>
          <p:nvPr>
            <p:ph type="dt" sz="half" idx="10"/>
          </p:nvPr>
        </p:nvSpPr>
        <p:spPr/>
        <p:txBody>
          <a:bodyPr/>
          <a:lstStyle/>
          <a:p>
            <a:fld id="{407A2EF7-7F0C-4E84-B18C-B3F19A6758E7}" type="datetimeFigureOut">
              <a:rPr lang="en-HK" smtClean="0"/>
              <a:t>6/5/2020</a:t>
            </a:fld>
            <a:endParaRPr lang="en-HK"/>
          </a:p>
        </p:txBody>
      </p:sp>
      <p:sp>
        <p:nvSpPr>
          <p:cNvPr id="5" name="页脚占位符 4">
            <a:extLst>
              <a:ext uri="{FF2B5EF4-FFF2-40B4-BE49-F238E27FC236}">
                <a16:creationId xmlns:a16="http://schemas.microsoft.com/office/drawing/2014/main" xmlns="" id="{AEB94EC6-71AB-4F3F-A721-CCCD9B1A95CE}"/>
              </a:ext>
            </a:extLst>
          </p:cNvPr>
          <p:cNvSpPr>
            <a:spLocks noGrp="1"/>
          </p:cNvSpPr>
          <p:nvPr>
            <p:ph type="ftr" sz="quarter" idx="11"/>
          </p:nvPr>
        </p:nvSpPr>
        <p:spPr/>
        <p:txBody>
          <a:bodyPr/>
          <a:lstStyle/>
          <a:p>
            <a:endParaRPr lang="en-HK"/>
          </a:p>
        </p:txBody>
      </p:sp>
      <p:sp>
        <p:nvSpPr>
          <p:cNvPr id="6" name="灯片编号占位符 5">
            <a:extLst>
              <a:ext uri="{FF2B5EF4-FFF2-40B4-BE49-F238E27FC236}">
                <a16:creationId xmlns:a16="http://schemas.microsoft.com/office/drawing/2014/main" xmlns="" id="{2F05A9BA-FAAA-49BA-90A9-E224683B400B}"/>
              </a:ext>
            </a:extLst>
          </p:cNvPr>
          <p:cNvSpPr>
            <a:spLocks noGrp="1"/>
          </p:cNvSpPr>
          <p:nvPr>
            <p:ph type="sldNum" sz="quarter" idx="12"/>
          </p:nvPr>
        </p:nvSpPr>
        <p:spPr/>
        <p:txBody>
          <a:bodyPr/>
          <a:lstStyle/>
          <a:p>
            <a:fld id="{CA3FF022-E06A-483A-8B5D-D9E4F98B7101}" type="slidenum">
              <a:rPr lang="en-HK" smtClean="0"/>
              <a:t>‹#›</a:t>
            </a:fld>
            <a:endParaRPr lang="en-HK"/>
          </a:p>
        </p:txBody>
      </p:sp>
    </p:spTree>
    <p:extLst>
      <p:ext uri="{BB962C8B-B14F-4D97-AF65-F5344CB8AC3E}">
        <p14:creationId xmlns:p14="http://schemas.microsoft.com/office/powerpoint/2010/main" val="2735608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7D700267-B605-4157-B20B-40BBB7B74C7A}"/>
              </a:ext>
            </a:extLst>
          </p:cNvPr>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HK"/>
          </a:p>
        </p:txBody>
      </p:sp>
      <p:sp>
        <p:nvSpPr>
          <p:cNvPr id="3" name="竖排文字占位符 2">
            <a:extLst>
              <a:ext uri="{FF2B5EF4-FFF2-40B4-BE49-F238E27FC236}">
                <a16:creationId xmlns:a16="http://schemas.microsoft.com/office/drawing/2014/main" xmlns="" id="{CC78DF51-DB4C-4372-8FDE-03E9CB8CF256}"/>
              </a:ext>
            </a:extLst>
          </p:cNvPr>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HK"/>
          </a:p>
        </p:txBody>
      </p:sp>
      <p:sp>
        <p:nvSpPr>
          <p:cNvPr id="4" name="日期占位符 3">
            <a:extLst>
              <a:ext uri="{FF2B5EF4-FFF2-40B4-BE49-F238E27FC236}">
                <a16:creationId xmlns:a16="http://schemas.microsoft.com/office/drawing/2014/main" xmlns="" id="{40A55B68-32B1-47D6-9504-39D7BAA94703}"/>
              </a:ext>
            </a:extLst>
          </p:cNvPr>
          <p:cNvSpPr>
            <a:spLocks noGrp="1"/>
          </p:cNvSpPr>
          <p:nvPr>
            <p:ph type="dt" sz="half" idx="10"/>
          </p:nvPr>
        </p:nvSpPr>
        <p:spPr/>
        <p:txBody>
          <a:bodyPr/>
          <a:lstStyle/>
          <a:p>
            <a:fld id="{407A2EF7-7F0C-4E84-B18C-B3F19A6758E7}" type="datetimeFigureOut">
              <a:rPr lang="en-HK" smtClean="0"/>
              <a:t>6/5/2020</a:t>
            </a:fld>
            <a:endParaRPr lang="en-HK"/>
          </a:p>
        </p:txBody>
      </p:sp>
      <p:sp>
        <p:nvSpPr>
          <p:cNvPr id="5" name="页脚占位符 4">
            <a:extLst>
              <a:ext uri="{FF2B5EF4-FFF2-40B4-BE49-F238E27FC236}">
                <a16:creationId xmlns:a16="http://schemas.microsoft.com/office/drawing/2014/main" xmlns="" id="{4EE98774-A846-4775-9492-34882F2AED50}"/>
              </a:ext>
            </a:extLst>
          </p:cNvPr>
          <p:cNvSpPr>
            <a:spLocks noGrp="1"/>
          </p:cNvSpPr>
          <p:nvPr>
            <p:ph type="ftr" sz="quarter" idx="11"/>
          </p:nvPr>
        </p:nvSpPr>
        <p:spPr/>
        <p:txBody>
          <a:bodyPr/>
          <a:lstStyle/>
          <a:p>
            <a:endParaRPr lang="en-HK"/>
          </a:p>
        </p:txBody>
      </p:sp>
      <p:sp>
        <p:nvSpPr>
          <p:cNvPr id="6" name="灯片编号占位符 5">
            <a:extLst>
              <a:ext uri="{FF2B5EF4-FFF2-40B4-BE49-F238E27FC236}">
                <a16:creationId xmlns:a16="http://schemas.microsoft.com/office/drawing/2014/main" xmlns="" id="{7577D9AD-0D4D-412F-8E91-B6723ED2A074}"/>
              </a:ext>
            </a:extLst>
          </p:cNvPr>
          <p:cNvSpPr>
            <a:spLocks noGrp="1"/>
          </p:cNvSpPr>
          <p:nvPr>
            <p:ph type="sldNum" sz="quarter" idx="12"/>
          </p:nvPr>
        </p:nvSpPr>
        <p:spPr/>
        <p:txBody>
          <a:bodyPr/>
          <a:lstStyle/>
          <a:p>
            <a:fld id="{CA3FF022-E06A-483A-8B5D-D9E4F98B7101}" type="slidenum">
              <a:rPr lang="en-HK" smtClean="0"/>
              <a:t>‹#›</a:t>
            </a:fld>
            <a:endParaRPr lang="en-HK"/>
          </a:p>
        </p:txBody>
      </p:sp>
    </p:spTree>
    <p:extLst>
      <p:ext uri="{BB962C8B-B14F-4D97-AF65-F5344CB8AC3E}">
        <p14:creationId xmlns:p14="http://schemas.microsoft.com/office/powerpoint/2010/main" val="3624436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3DE86E6-24B9-42C0-A724-6C0F47F6B303}"/>
              </a:ext>
            </a:extLst>
          </p:cNvPr>
          <p:cNvSpPr>
            <a:spLocks noGrp="1"/>
          </p:cNvSpPr>
          <p:nvPr>
            <p:ph type="title"/>
          </p:nvPr>
        </p:nvSpPr>
        <p:spPr/>
        <p:txBody>
          <a:bodyPr/>
          <a:lstStyle/>
          <a:p>
            <a:r>
              <a:rPr lang="zh-CN" altLang="en-US" smtClean="0"/>
              <a:t>单击此处编辑母版标题样式</a:t>
            </a:r>
            <a:endParaRPr lang="en-HK"/>
          </a:p>
        </p:txBody>
      </p:sp>
      <p:sp>
        <p:nvSpPr>
          <p:cNvPr id="3" name="内容占位符 2">
            <a:extLst>
              <a:ext uri="{FF2B5EF4-FFF2-40B4-BE49-F238E27FC236}">
                <a16:creationId xmlns:a16="http://schemas.microsoft.com/office/drawing/2014/main" xmlns="" id="{22C670AB-6FAF-4D48-BBA7-E09EF676E477}"/>
              </a:ext>
            </a:extLst>
          </p:cNvPr>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HK"/>
          </a:p>
        </p:txBody>
      </p:sp>
      <p:sp>
        <p:nvSpPr>
          <p:cNvPr id="4" name="日期占位符 3">
            <a:extLst>
              <a:ext uri="{FF2B5EF4-FFF2-40B4-BE49-F238E27FC236}">
                <a16:creationId xmlns:a16="http://schemas.microsoft.com/office/drawing/2014/main" xmlns="" id="{F2AD0F8C-0BAF-4F6D-BF74-D61D7A527CDC}"/>
              </a:ext>
            </a:extLst>
          </p:cNvPr>
          <p:cNvSpPr>
            <a:spLocks noGrp="1"/>
          </p:cNvSpPr>
          <p:nvPr>
            <p:ph type="dt" sz="half" idx="10"/>
          </p:nvPr>
        </p:nvSpPr>
        <p:spPr/>
        <p:txBody>
          <a:bodyPr/>
          <a:lstStyle/>
          <a:p>
            <a:fld id="{407A2EF7-7F0C-4E84-B18C-B3F19A6758E7}" type="datetimeFigureOut">
              <a:rPr lang="en-HK" smtClean="0"/>
              <a:t>6/5/2020</a:t>
            </a:fld>
            <a:endParaRPr lang="en-HK"/>
          </a:p>
        </p:txBody>
      </p:sp>
      <p:sp>
        <p:nvSpPr>
          <p:cNvPr id="5" name="页脚占位符 4">
            <a:extLst>
              <a:ext uri="{FF2B5EF4-FFF2-40B4-BE49-F238E27FC236}">
                <a16:creationId xmlns:a16="http://schemas.microsoft.com/office/drawing/2014/main" xmlns="" id="{3740D7B1-76CD-4A59-AADE-7D1AC8F89D96}"/>
              </a:ext>
            </a:extLst>
          </p:cNvPr>
          <p:cNvSpPr>
            <a:spLocks noGrp="1"/>
          </p:cNvSpPr>
          <p:nvPr>
            <p:ph type="ftr" sz="quarter" idx="11"/>
          </p:nvPr>
        </p:nvSpPr>
        <p:spPr/>
        <p:txBody>
          <a:bodyPr/>
          <a:lstStyle/>
          <a:p>
            <a:endParaRPr lang="en-HK"/>
          </a:p>
        </p:txBody>
      </p:sp>
      <p:sp>
        <p:nvSpPr>
          <p:cNvPr id="6" name="灯片编号占位符 5">
            <a:extLst>
              <a:ext uri="{FF2B5EF4-FFF2-40B4-BE49-F238E27FC236}">
                <a16:creationId xmlns:a16="http://schemas.microsoft.com/office/drawing/2014/main" xmlns="" id="{B8E2BDD7-B7C8-46C3-BE21-494E97077123}"/>
              </a:ext>
            </a:extLst>
          </p:cNvPr>
          <p:cNvSpPr>
            <a:spLocks noGrp="1"/>
          </p:cNvSpPr>
          <p:nvPr>
            <p:ph type="sldNum" sz="quarter" idx="12"/>
          </p:nvPr>
        </p:nvSpPr>
        <p:spPr/>
        <p:txBody>
          <a:bodyPr/>
          <a:lstStyle/>
          <a:p>
            <a:fld id="{CA3FF022-E06A-483A-8B5D-D9E4F98B7101}" type="slidenum">
              <a:rPr lang="en-HK" smtClean="0"/>
              <a:t>‹#›</a:t>
            </a:fld>
            <a:endParaRPr lang="en-HK"/>
          </a:p>
        </p:txBody>
      </p:sp>
    </p:spTree>
    <p:extLst>
      <p:ext uri="{BB962C8B-B14F-4D97-AF65-F5344CB8AC3E}">
        <p14:creationId xmlns:p14="http://schemas.microsoft.com/office/powerpoint/2010/main" val="3546677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F630EB9-240A-468D-82D0-1DD6B136C24E}"/>
              </a:ext>
            </a:extLst>
          </p:cNvPr>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HK"/>
          </a:p>
        </p:txBody>
      </p:sp>
      <p:sp>
        <p:nvSpPr>
          <p:cNvPr id="3" name="文本占位符 2">
            <a:extLst>
              <a:ext uri="{FF2B5EF4-FFF2-40B4-BE49-F238E27FC236}">
                <a16:creationId xmlns:a16="http://schemas.microsoft.com/office/drawing/2014/main" xmlns="" id="{07225E28-68D6-4F8E-B9FC-3BBE22C048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a:extLst>
              <a:ext uri="{FF2B5EF4-FFF2-40B4-BE49-F238E27FC236}">
                <a16:creationId xmlns:a16="http://schemas.microsoft.com/office/drawing/2014/main" xmlns="" id="{4F640468-40A7-4808-8CA9-B298F03BB54A}"/>
              </a:ext>
            </a:extLst>
          </p:cNvPr>
          <p:cNvSpPr>
            <a:spLocks noGrp="1"/>
          </p:cNvSpPr>
          <p:nvPr>
            <p:ph type="dt" sz="half" idx="10"/>
          </p:nvPr>
        </p:nvSpPr>
        <p:spPr/>
        <p:txBody>
          <a:bodyPr/>
          <a:lstStyle/>
          <a:p>
            <a:fld id="{407A2EF7-7F0C-4E84-B18C-B3F19A6758E7}" type="datetimeFigureOut">
              <a:rPr lang="en-HK" smtClean="0"/>
              <a:t>6/5/2020</a:t>
            </a:fld>
            <a:endParaRPr lang="en-HK"/>
          </a:p>
        </p:txBody>
      </p:sp>
      <p:sp>
        <p:nvSpPr>
          <p:cNvPr id="5" name="页脚占位符 4">
            <a:extLst>
              <a:ext uri="{FF2B5EF4-FFF2-40B4-BE49-F238E27FC236}">
                <a16:creationId xmlns:a16="http://schemas.microsoft.com/office/drawing/2014/main" xmlns="" id="{32319A1F-D48D-4433-880F-65EE12329F3C}"/>
              </a:ext>
            </a:extLst>
          </p:cNvPr>
          <p:cNvSpPr>
            <a:spLocks noGrp="1"/>
          </p:cNvSpPr>
          <p:nvPr>
            <p:ph type="ftr" sz="quarter" idx="11"/>
          </p:nvPr>
        </p:nvSpPr>
        <p:spPr/>
        <p:txBody>
          <a:bodyPr/>
          <a:lstStyle/>
          <a:p>
            <a:endParaRPr lang="en-HK"/>
          </a:p>
        </p:txBody>
      </p:sp>
      <p:sp>
        <p:nvSpPr>
          <p:cNvPr id="6" name="灯片编号占位符 5">
            <a:extLst>
              <a:ext uri="{FF2B5EF4-FFF2-40B4-BE49-F238E27FC236}">
                <a16:creationId xmlns:a16="http://schemas.microsoft.com/office/drawing/2014/main" xmlns="" id="{856A12AF-D448-4A9A-8CAD-8396CA2708B4}"/>
              </a:ext>
            </a:extLst>
          </p:cNvPr>
          <p:cNvSpPr>
            <a:spLocks noGrp="1"/>
          </p:cNvSpPr>
          <p:nvPr>
            <p:ph type="sldNum" sz="quarter" idx="12"/>
          </p:nvPr>
        </p:nvSpPr>
        <p:spPr/>
        <p:txBody>
          <a:bodyPr/>
          <a:lstStyle/>
          <a:p>
            <a:fld id="{CA3FF022-E06A-483A-8B5D-D9E4F98B7101}" type="slidenum">
              <a:rPr lang="en-HK" smtClean="0"/>
              <a:t>‹#›</a:t>
            </a:fld>
            <a:endParaRPr lang="en-HK"/>
          </a:p>
        </p:txBody>
      </p:sp>
    </p:spTree>
    <p:extLst>
      <p:ext uri="{BB962C8B-B14F-4D97-AF65-F5344CB8AC3E}">
        <p14:creationId xmlns:p14="http://schemas.microsoft.com/office/powerpoint/2010/main" val="1223643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15DC4D6-AF79-4CC5-818E-233E0780847C}"/>
              </a:ext>
            </a:extLst>
          </p:cNvPr>
          <p:cNvSpPr>
            <a:spLocks noGrp="1"/>
          </p:cNvSpPr>
          <p:nvPr>
            <p:ph type="title"/>
          </p:nvPr>
        </p:nvSpPr>
        <p:spPr/>
        <p:txBody>
          <a:bodyPr/>
          <a:lstStyle/>
          <a:p>
            <a:r>
              <a:rPr lang="zh-CN" altLang="en-US" smtClean="0"/>
              <a:t>单击此处编辑母版标题样式</a:t>
            </a:r>
            <a:endParaRPr lang="en-HK"/>
          </a:p>
        </p:txBody>
      </p:sp>
      <p:sp>
        <p:nvSpPr>
          <p:cNvPr id="3" name="内容占位符 2">
            <a:extLst>
              <a:ext uri="{FF2B5EF4-FFF2-40B4-BE49-F238E27FC236}">
                <a16:creationId xmlns:a16="http://schemas.microsoft.com/office/drawing/2014/main" xmlns="" id="{D9F89AAD-8911-43B4-88EB-A3ED27F046EC}"/>
              </a:ext>
            </a:extLst>
          </p:cNvPr>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HK"/>
          </a:p>
        </p:txBody>
      </p:sp>
      <p:sp>
        <p:nvSpPr>
          <p:cNvPr id="4" name="内容占位符 3">
            <a:extLst>
              <a:ext uri="{FF2B5EF4-FFF2-40B4-BE49-F238E27FC236}">
                <a16:creationId xmlns:a16="http://schemas.microsoft.com/office/drawing/2014/main" xmlns="" id="{7DDED95B-9D7D-41BB-8267-4560C66467CA}"/>
              </a:ext>
            </a:extLst>
          </p:cNvPr>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HK"/>
          </a:p>
        </p:txBody>
      </p:sp>
      <p:sp>
        <p:nvSpPr>
          <p:cNvPr id="5" name="日期占位符 4">
            <a:extLst>
              <a:ext uri="{FF2B5EF4-FFF2-40B4-BE49-F238E27FC236}">
                <a16:creationId xmlns:a16="http://schemas.microsoft.com/office/drawing/2014/main" xmlns="" id="{CB302EFD-77A2-48D2-82EC-F0C843524A55}"/>
              </a:ext>
            </a:extLst>
          </p:cNvPr>
          <p:cNvSpPr>
            <a:spLocks noGrp="1"/>
          </p:cNvSpPr>
          <p:nvPr>
            <p:ph type="dt" sz="half" idx="10"/>
          </p:nvPr>
        </p:nvSpPr>
        <p:spPr/>
        <p:txBody>
          <a:bodyPr/>
          <a:lstStyle/>
          <a:p>
            <a:fld id="{407A2EF7-7F0C-4E84-B18C-B3F19A6758E7}" type="datetimeFigureOut">
              <a:rPr lang="en-HK" smtClean="0"/>
              <a:t>6/5/2020</a:t>
            </a:fld>
            <a:endParaRPr lang="en-HK"/>
          </a:p>
        </p:txBody>
      </p:sp>
      <p:sp>
        <p:nvSpPr>
          <p:cNvPr id="6" name="页脚占位符 5">
            <a:extLst>
              <a:ext uri="{FF2B5EF4-FFF2-40B4-BE49-F238E27FC236}">
                <a16:creationId xmlns:a16="http://schemas.microsoft.com/office/drawing/2014/main" xmlns="" id="{94972DB4-6292-42C8-AF5E-4B0766E69570}"/>
              </a:ext>
            </a:extLst>
          </p:cNvPr>
          <p:cNvSpPr>
            <a:spLocks noGrp="1"/>
          </p:cNvSpPr>
          <p:nvPr>
            <p:ph type="ftr" sz="quarter" idx="11"/>
          </p:nvPr>
        </p:nvSpPr>
        <p:spPr/>
        <p:txBody>
          <a:bodyPr/>
          <a:lstStyle/>
          <a:p>
            <a:endParaRPr lang="en-HK"/>
          </a:p>
        </p:txBody>
      </p:sp>
      <p:sp>
        <p:nvSpPr>
          <p:cNvPr id="7" name="灯片编号占位符 6">
            <a:extLst>
              <a:ext uri="{FF2B5EF4-FFF2-40B4-BE49-F238E27FC236}">
                <a16:creationId xmlns:a16="http://schemas.microsoft.com/office/drawing/2014/main" xmlns="" id="{BF6BF759-0BC0-4680-A75E-C9B899043F1A}"/>
              </a:ext>
            </a:extLst>
          </p:cNvPr>
          <p:cNvSpPr>
            <a:spLocks noGrp="1"/>
          </p:cNvSpPr>
          <p:nvPr>
            <p:ph type="sldNum" sz="quarter" idx="12"/>
          </p:nvPr>
        </p:nvSpPr>
        <p:spPr/>
        <p:txBody>
          <a:bodyPr/>
          <a:lstStyle/>
          <a:p>
            <a:fld id="{CA3FF022-E06A-483A-8B5D-D9E4F98B7101}" type="slidenum">
              <a:rPr lang="en-HK" smtClean="0"/>
              <a:t>‹#›</a:t>
            </a:fld>
            <a:endParaRPr lang="en-HK"/>
          </a:p>
        </p:txBody>
      </p:sp>
    </p:spTree>
    <p:extLst>
      <p:ext uri="{BB962C8B-B14F-4D97-AF65-F5344CB8AC3E}">
        <p14:creationId xmlns:p14="http://schemas.microsoft.com/office/powerpoint/2010/main" val="173884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037F786-8235-4C23-8AA5-8A373C59BC0E}"/>
              </a:ext>
            </a:extLst>
          </p:cNvPr>
          <p:cNvSpPr>
            <a:spLocks noGrp="1"/>
          </p:cNvSpPr>
          <p:nvPr>
            <p:ph type="title"/>
          </p:nvPr>
        </p:nvSpPr>
        <p:spPr>
          <a:xfrm>
            <a:off x="839788" y="365125"/>
            <a:ext cx="10515600" cy="1325563"/>
          </a:xfrm>
        </p:spPr>
        <p:txBody>
          <a:bodyPr/>
          <a:lstStyle/>
          <a:p>
            <a:r>
              <a:rPr lang="zh-CN" altLang="en-US" smtClean="0"/>
              <a:t>单击此处编辑母版标题样式</a:t>
            </a:r>
            <a:endParaRPr lang="en-HK"/>
          </a:p>
        </p:txBody>
      </p:sp>
      <p:sp>
        <p:nvSpPr>
          <p:cNvPr id="3" name="文本占位符 2">
            <a:extLst>
              <a:ext uri="{FF2B5EF4-FFF2-40B4-BE49-F238E27FC236}">
                <a16:creationId xmlns:a16="http://schemas.microsoft.com/office/drawing/2014/main" xmlns="" id="{358D6110-38BD-46ED-A13F-18BA26C948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a:extLst>
              <a:ext uri="{FF2B5EF4-FFF2-40B4-BE49-F238E27FC236}">
                <a16:creationId xmlns:a16="http://schemas.microsoft.com/office/drawing/2014/main" xmlns="" id="{28965AA4-5D4A-4070-85D0-0675BF4CB7D3}"/>
              </a:ext>
            </a:extLst>
          </p:cNvPr>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HK"/>
          </a:p>
        </p:txBody>
      </p:sp>
      <p:sp>
        <p:nvSpPr>
          <p:cNvPr id="5" name="文本占位符 4">
            <a:extLst>
              <a:ext uri="{FF2B5EF4-FFF2-40B4-BE49-F238E27FC236}">
                <a16:creationId xmlns:a16="http://schemas.microsoft.com/office/drawing/2014/main" xmlns="" id="{CA713767-1A81-4611-A956-3FCEE64B09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a:extLst>
              <a:ext uri="{FF2B5EF4-FFF2-40B4-BE49-F238E27FC236}">
                <a16:creationId xmlns:a16="http://schemas.microsoft.com/office/drawing/2014/main" xmlns="" id="{C9E718FC-344C-4CC7-9C8B-02ABD6B4548B}"/>
              </a:ext>
            </a:extLst>
          </p:cNvPr>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HK"/>
          </a:p>
        </p:txBody>
      </p:sp>
      <p:sp>
        <p:nvSpPr>
          <p:cNvPr id="7" name="日期占位符 6">
            <a:extLst>
              <a:ext uri="{FF2B5EF4-FFF2-40B4-BE49-F238E27FC236}">
                <a16:creationId xmlns:a16="http://schemas.microsoft.com/office/drawing/2014/main" xmlns="" id="{5A4B984F-7B00-4417-B6AB-3AEC84B46576}"/>
              </a:ext>
            </a:extLst>
          </p:cNvPr>
          <p:cNvSpPr>
            <a:spLocks noGrp="1"/>
          </p:cNvSpPr>
          <p:nvPr>
            <p:ph type="dt" sz="half" idx="10"/>
          </p:nvPr>
        </p:nvSpPr>
        <p:spPr/>
        <p:txBody>
          <a:bodyPr/>
          <a:lstStyle/>
          <a:p>
            <a:fld id="{407A2EF7-7F0C-4E84-B18C-B3F19A6758E7}" type="datetimeFigureOut">
              <a:rPr lang="en-HK" smtClean="0"/>
              <a:t>6/5/2020</a:t>
            </a:fld>
            <a:endParaRPr lang="en-HK"/>
          </a:p>
        </p:txBody>
      </p:sp>
      <p:sp>
        <p:nvSpPr>
          <p:cNvPr id="8" name="页脚占位符 7">
            <a:extLst>
              <a:ext uri="{FF2B5EF4-FFF2-40B4-BE49-F238E27FC236}">
                <a16:creationId xmlns:a16="http://schemas.microsoft.com/office/drawing/2014/main" xmlns="" id="{C43A7609-754C-4D13-86FC-D90FA492F9F0}"/>
              </a:ext>
            </a:extLst>
          </p:cNvPr>
          <p:cNvSpPr>
            <a:spLocks noGrp="1"/>
          </p:cNvSpPr>
          <p:nvPr>
            <p:ph type="ftr" sz="quarter" idx="11"/>
          </p:nvPr>
        </p:nvSpPr>
        <p:spPr/>
        <p:txBody>
          <a:bodyPr/>
          <a:lstStyle/>
          <a:p>
            <a:endParaRPr lang="en-HK"/>
          </a:p>
        </p:txBody>
      </p:sp>
      <p:sp>
        <p:nvSpPr>
          <p:cNvPr id="9" name="灯片编号占位符 8">
            <a:extLst>
              <a:ext uri="{FF2B5EF4-FFF2-40B4-BE49-F238E27FC236}">
                <a16:creationId xmlns:a16="http://schemas.microsoft.com/office/drawing/2014/main" xmlns="" id="{AD3E7907-9201-4055-98E7-D83E4E72AB71}"/>
              </a:ext>
            </a:extLst>
          </p:cNvPr>
          <p:cNvSpPr>
            <a:spLocks noGrp="1"/>
          </p:cNvSpPr>
          <p:nvPr>
            <p:ph type="sldNum" sz="quarter" idx="12"/>
          </p:nvPr>
        </p:nvSpPr>
        <p:spPr/>
        <p:txBody>
          <a:bodyPr/>
          <a:lstStyle/>
          <a:p>
            <a:fld id="{CA3FF022-E06A-483A-8B5D-D9E4F98B7101}" type="slidenum">
              <a:rPr lang="en-HK" smtClean="0"/>
              <a:t>‹#›</a:t>
            </a:fld>
            <a:endParaRPr lang="en-HK"/>
          </a:p>
        </p:txBody>
      </p:sp>
    </p:spTree>
    <p:extLst>
      <p:ext uri="{BB962C8B-B14F-4D97-AF65-F5344CB8AC3E}">
        <p14:creationId xmlns:p14="http://schemas.microsoft.com/office/powerpoint/2010/main" val="2378252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F2BF22C-BF6A-4712-9FA6-6D394A343628}"/>
              </a:ext>
            </a:extLst>
          </p:cNvPr>
          <p:cNvSpPr>
            <a:spLocks noGrp="1"/>
          </p:cNvSpPr>
          <p:nvPr>
            <p:ph type="title"/>
          </p:nvPr>
        </p:nvSpPr>
        <p:spPr/>
        <p:txBody>
          <a:bodyPr/>
          <a:lstStyle/>
          <a:p>
            <a:r>
              <a:rPr lang="zh-CN" altLang="en-US" smtClean="0"/>
              <a:t>单击此处编辑母版标题样式</a:t>
            </a:r>
            <a:endParaRPr lang="en-HK"/>
          </a:p>
        </p:txBody>
      </p:sp>
      <p:sp>
        <p:nvSpPr>
          <p:cNvPr id="3" name="日期占位符 2">
            <a:extLst>
              <a:ext uri="{FF2B5EF4-FFF2-40B4-BE49-F238E27FC236}">
                <a16:creationId xmlns:a16="http://schemas.microsoft.com/office/drawing/2014/main" xmlns="" id="{DB0AEA36-5DE6-45B7-8297-10BADF3EB89A}"/>
              </a:ext>
            </a:extLst>
          </p:cNvPr>
          <p:cNvSpPr>
            <a:spLocks noGrp="1"/>
          </p:cNvSpPr>
          <p:nvPr>
            <p:ph type="dt" sz="half" idx="10"/>
          </p:nvPr>
        </p:nvSpPr>
        <p:spPr/>
        <p:txBody>
          <a:bodyPr/>
          <a:lstStyle/>
          <a:p>
            <a:fld id="{407A2EF7-7F0C-4E84-B18C-B3F19A6758E7}" type="datetimeFigureOut">
              <a:rPr lang="en-HK" smtClean="0"/>
              <a:t>6/5/2020</a:t>
            </a:fld>
            <a:endParaRPr lang="en-HK"/>
          </a:p>
        </p:txBody>
      </p:sp>
      <p:sp>
        <p:nvSpPr>
          <p:cNvPr id="4" name="页脚占位符 3">
            <a:extLst>
              <a:ext uri="{FF2B5EF4-FFF2-40B4-BE49-F238E27FC236}">
                <a16:creationId xmlns:a16="http://schemas.microsoft.com/office/drawing/2014/main" xmlns="" id="{5F4880B7-27C4-43AC-8ED4-B106EF2FBBAB}"/>
              </a:ext>
            </a:extLst>
          </p:cNvPr>
          <p:cNvSpPr>
            <a:spLocks noGrp="1"/>
          </p:cNvSpPr>
          <p:nvPr>
            <p:ph type="ftr" sz="quarter" idx="11"/>
          </p:nvPr>
        </p:nvSpPr>
        <p:spPr/>
        <p:txBody>
          <a:bodyPr/>
          <a:lstStyle/>
          <a:p>
            <a:endParaRPr lang="en-HK"/>
          </a:p>
        </p:txBody>
      </p:sp>
      <p:sp>
        <p:nvSpPr>
          <p:cNvPr id="5" name="灯片编号占位符 4">
            <a:extLst>
              <a:ext uri="{FF2B5EF4-FFF2-40B4-BE49-F238E27FC236}">
                <a16:creationId xmlns:a16="http://schemas.microsoft.com/office/drawing/2014/main" xmlns="" id="{8E2732FF-00BC-4316-8E76-94F48AE49FCC}"/>
              </a:ext>
            </a:extLst>
          </p:cNvPr>
          <p:cNvSpPr>
            <a:spLocks noGrp="1"/>
          </p:cNvSpPr>
          <p:nvPr>
            <p:ph type="sldNum" sz="quarter" idx="12"/>
          </p:nvPr>
        </p:nvSpPr>
        <p:spPr/>
        <p:txBody>
          <a:bodyPr/>
          <a:lstStyle/>
          <a:p>
            <a:fld id="{CA3FF022-E06A-483A-8B5D-D9E4F98B7101}" type="slidenum">
              <a:rPr lang="en-HK" smtClean="0"/>
              <a:t>‹#›</a:t>
            </a:fld>
            <a:endParaRPr lang="en-HK"/>
          </a:p>
        </p:txBody>
      </p:sp>
    </p:spTree>
    <p:extLst>
      <p:ext uri="{BB962C8B-B14F-4D97-AF65-F5344CB8AC3E}">
        <p14:creationId xmlns:p14="http://schemas.microsoft.com/office/powerpoint/2010/main" val="1192462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19E699B1-7FF0-4C6C-A56F-9C25C73907C4}"/>
              </a:ext>
            </a:extLst>
          </p:cNvPr>
          <p:cNvSpPr>
            <a:spLocks noGrp="1"/>
          </p:cNvSpPr>
          <p:nvPr>
            <p:ph type="dt" sz="half" idx="10"/>
          </p:nvPr>
        </p:nvSpPr>
        <p:spPr/>
        <p:txBody>
          <a:bodyPr/>
          <a:lstStyle/>
          <a:p>
            <a:fld id="{407A2EF7-7F0C-4E84-B18C-B3F19A6758E7}" type="datetimeFigureOut">
              <a:rPr lang="en-HK" smtClean="0"/>
              <a:t>6/5/2020</a:t>
            </a:fld>
            <a:endParaRPr lang="en-HK"/>
          </a:p>
        </p:txBody>
      </p:sp>
      <p:sp>
        <p:nvSpPr>
          <p:cNvPr id="3" name="页脚占位符 2">
            <a:extLst>
              <a:ext uri="{FF2B5EF4-FFF2-40B4-BE49-F238E27FC236}">
                <a16:creationId xmlns:a16="http://schemas.microsoft.com/office/drawing/2014/main" xmlns="" id="{11579AD8-4AA9-43EE-AE9D-7E393458C81C}"/>
              </a:ext>
            </a:extLst>
          </p:cNvPr>
          <p:cNvSpPr>
            <a:spLocks noGrp="1"/>
          </p:cNvSpPr>
          <p:nvPr>
            <p:ph type="ftr" sz="quarter" idx="11"/>
          </p:nvPr>
        </p:nvSpPr>
        <p:spPr/>
        <p:txBody>
          <a:bodyPr/>
          <a:lstStyle/>
          <a:p>
            <a:endParaRPr lang="en-HK"/>
          </a:p>
        </p:txBody>
      </p:sp>
      <p:sp>
        <p:nvSpPr>
          <p:cNvPr id="4" name="灯片编号占位符 3">
            <a:extLst>
              <a:ext uri="{FF2B5EF4-FFF2-40B4-BE49-F238E27FC236}">
                <a16:creationId xmlns:a16="http://schemas.microsoft.com/office/drawing/2014/main" xmlns="" id="{3B433511-75E1-4490-99BB-998C0E5C0067}"/>
              </a:ext>
            </a:extLst>
          </p:cNvPr>
          <p:cNvSpPr>
            <a:spLocks noGrp="1"/>
          </p:cNvSpPr>
          <p:nvPr>
            <p:ph type="sldNum" sz="quarter" idx="12"/>
          </p:nvPr>
        </p:nvSpPr>
        <p:spPr/>
        <p:txBody>
          <a:bodyPr/>
          <a:lstStyle/>
          <a:p>
            <a:fld id="{CA3FF022-E06A-483A-8B5D-D9E4F98B7101}" type="slidenum">
              <a:rPr lang="en-HK" smtClean="0"/>
              <a:t>‹#›</a:t>
            </a:fld>
            <a:endParaRPr lang="en-HK"/>
          </a:p>
        </p:txBody>
      </p:sp>
    </p:spTree>
    <p:extLst>
      <p:ext uri="{BB962C8B-B14F-4D97-AF65-F5344CB8AC3E}">
        <p14:creationId xmlns:p14="http://schemas.microsoft.com/office/powerpoint/2010/main" val="815762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F9D324F-8DB9-46BA-BC33-99BCBD290ACD}"/>
              </a:ext>
            </a:extLst>
          </p:cNvPr>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HK"/>
          </a:p>
        </p:txBody>
      </p:sp>
      <p:sp>
        <p:nvSpPr>
          <p:cNvPr id="3" name="内容占位符 2">
            <a:extLst>
              <a:ext uri="{FF2B5EF4-FFF2-40B4-BE49-F238E27FC236}">
                <a16:creationId xmlns:a16="http://schemas.microsoft.com/office/drawing/2014/main" xmlns="" id="{D4889D60-CCDE-4B53-BB02-CE859A53DC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HK"/>
          </a:p>
        </p:txBody>
      </p:sp>
      <p:sp>
        <p:nvSpPr>
          <p:cNvPr id="4" name="文本占位符 3">
            <a:extLst>
              <a:ext uri="{FF2B5EF4-FFF2-40B4-BE49-F238E27FC236}">
                <a16:creationId xmlns:a16="http://schemas.microsoft.com/office/drawing/2014/main" xmlns="" id="{57123F21-C1C7-4646-9D8A-B946ECD8F5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a:extLst>
              <a:ext uri="{FF2B5EF4-FFF2-40B4-BE49-F238E27FC236}">
                <a16:creationId xmlns:a16="http://schemas.microsoft.com/office/drawing/2014/main" xmlns="" id="{FE02C645-B04A-4B8F-99D2-7C141988F454}"/>
              </a:ext>
            </a:extLst>
          </p:cNvPr>
          <p:cNvSpPr>
            <a:spLocks noGrp="1"/>
          </p:cNvSpPr>
          <p:nvPr>
            <p:ph type="dt" sz="half" idx="10"/>
          </p:nvPr>
        </p:nvSpPr>
        <p:spPr/>
        <p:txBody>
          <a:bodyPr/>
          <a:lstStyle/>
          <a:p>
            <a:fld id="{407A2EF7-7F0C-4E84-B18C-B3F19A6758E7}" type="datetimeFigureOut">
              <a:rPr lang="en-HK" smtClean="0"/>
              <a:t>6/5/2020</a:t>
            </a:fld>
            <a:endParaRPr lang="en-HK"/>
          </a:p>
        </p:txBody>
      </p:sp>
      <p:sp>
        <p:nvSpPr>
          <p:cNvPr id="6" name="页脚占位符 5">
            <a:extLst>
              <a:ext uri="{FF2B5EF4-FFF2-40B4-BE49-F238E27FC236}">
                <a16:creationId xmlns:a16="http://schemas.microsoft.com/office/drawing/2014/main" xmlns="" id="{557EDFEF-A175-46DC-8551-41ADECEFF66B}"/>
              </a:ext>
            </a:extLst>
          </p:cNvPr>
          <p:cNvSpPr>
            <a:spLocks noGrp="1"/>
          </p:cNvSpPr>
          <p:nvPr>
            <p:ph type="ftr" sz="quarter" idx="11"/>
          </p:nvPr>
        </p:nvSpPr>
        <p:spPr/>
        <p:txBody>
          <a:bodyPr/>
          <a:lstStyle/>
          <a:p>
            <a:endParaRPr lang="en-HK"/>
          </a:p>
        </p:txBody>
      </p:sp>
      <p:sp>
        <p:nvSpPr>
          <p:cNvPr id="7" name="灯片编号占位符 6">
            <a:extLst>
              <a:ext uri="{FF2B5EF4-FFF2-40B4-BE49-F238E27FC236}">
                <a16:creationId xmlns:a16="http://schemas.microsoft.com/office/drawing/2014/main" xmlns="" id="{64EBF448-10BF-471D-8701-6C0D40E26A68}"/>
              </a:ext>
            </a:extLst>
          </p:cNvPr>
          <p:cNvSpPr>
            <a:spLocks noGrp="1"/>
          </p:cNvSpPr>
          <p:nvPr>
            <p:ph type="sldNum" sz="quarter" idx="12"/>
          </p:nvPr>
        </p:nvSpPr>
        <p:spPr/>
        <p:txBody>
          <a:bodyPr/>
          <a:lstStyle/>
          <a:p>
            <a:fld id="{CA3FF022-E06A-483A-8B5D-D9E4F98B7101}" type="slidenum">
              <a:rPr lang="en-HK" smtClean="0"/>
              <a:t>‹#›</a:t>
            </a:fld>
            <a:endParaRPr lang="en-HK"/>
          </a:p>
        </p:txBody>
      </p:sp>
    </p:spTree>
    <p:extLst>
      <p:ext uri="{BB962C8B-B14F-4D97-AF65-F5344CB8AC3E}">
        <p14:creationId xmlns:p14="http://schemas.microsoft.com/office/powerpoint/2010/main" val="2927488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249D34A-D8A8-41D6-9E49-C19985C37E62}"/>
              </a:ext>
            </a:extLst>
          </p:cNvPr>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HK"/>
          </a:p>
        </p:txBody>
      </p:sp>
      <p:sp>
        <p:nvSpPr>
          <p:cNvPr id="3" name="图片占位符 2">
            <a:extLst>
              <a:ext uri="{FF2B5EF4-FFF2-40B4-BE49-F238E27FC236}">
                <a16:creationId xmlns:a16="http://schemas.microsoft.com/office/drawing/2014/main" xmlns="" id="{EBD6AF32-E484-4945-A0C5-0FB42E3263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HK"/>
          </a:p>
        </p:txBody>
      </p:sp>
      <p:sp>
        <p:nvSpPr>
          <p:cNvPr id="4" name="文本占位符 3">
            <a:extLst>
              <a:ext uri="{FF2B5EF4-FFF2-40B4-BE49-F238E27FC236}">
                <a16:creationId xmlns:a16="http://schemas.microsoft.com/office/drawing/2014/main" xmlns="" id="{C14EE127-D055-4FD5-A3C0-B580AC001C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a:extLst>
              <a:ext uri="{FF2B5EF4-FFF2-40B4-BE49-F238E27FC236}">
                <a16:creationId xmlns:a16="http://schemas.microsoft.com/office/drawing/2014/main" xmlns="" id="{0E58A864-E669-4281-8003-877718F4E6C8}"/>
              </a:ext>
            </a:extLst>
          </p:cNvPr>
          <p:cNvSpPr>
            <a:spLocks noGrp="1"/>
          </p:cNvSpPr>
          <p:nvPr>
            <p:ph type="dt" sz="half" idx="10"/>
          </p:nvPr>
        </p:nvSpPr>
        <p:spPr/>
        <p:txBody>
          <a:bodyPr/>
          <a:lstStyle/>
          <a:p>
            <a:fld id="{407A2EF7-7F0C-4E84-B18C-B3F19A6758E7}" type="datetimeFigureOut">
              <a:rPr lang="en-HK" smtClean="0"/>
              <a:t>6/5/2020</a:t>
            </a:fld>
            <a:endParaRPr lang="en-HK"/>
          </a:p>
        </p:txBody>
      </p:sp>
      <p:sp>
        <p:nvSpPr>
          <p:cNvPr id="6" name="页脚占位符 5">
            <a:extLst>
              <a:ext uri="{FF2B5EF4-FFF2-40B4-BE49-F238E27FC236}">
                <a16:creationId xmlns:a16="http://schemas.microsoft.com/office/drawing/2014/main" xmlns="" id="{90BCAF0C-99C4-4CC8-A38F-E546A9B436C3}"/>
              </a:ext>
            </a:extLst>
          </p:cNvPr>
          <p:cNvSpPr>
            <a:spLocks noGrp="1"/>
          </p:cNvSpPr>
          <p:nvPr>
            <p:ph type="ftr" sz="quarter" idx="11"/>
          </p:nvPr>
        </p:nvSpPr>
        <p:spPr/>
        <p:txBody>
          <a:bodyPr/>
          <a:lstStyle/>
          <a:p>
            <a:endParaRPr lang="en-HK"/>
          </a:p>
        </p:txBody>
      </p:sp>
      <p:sp>
        <p:nvSpPr>
          <p:cNvPr id="7" name="灯片编号占位符 6">
            <a:extLst>
              <a:ext uri="{FF2B5EF4-FFF2-40B4-BE49-F238E27FC236}">
                <a16:creationId xmlns:a16="http://schemas.microsoft.com/office/drawing/2014/main" xmlns="" id="{6A8ECC5B-C067-4E5B-BD29-963A07BFC62A}"/>
              </a:ext>
            </a:extLst>
          </p:cNvPr>
          <p:cNvSpPr>
            <a:spLocks noGrp="1"/>
          </p:cNvSpPr>
          <p:nvPr>
            <p:ph type="sldNum" sz="quarter" idx="12"/>
          </p:nvPr>
        </p:nvSpPr>
        <p:spPr/>
        <p:txBody>
          <a:bodyPr/>
          <a:lstStyle/>
          <a:p>
            <a:fld id="{CA3FF022-E06A-483A-8B5D-D9E4F98B7101}" type="slidenum">
              <a:rPr lang="en-HK" smtClean="0"/>
              <a:t>‹#›</a:t>
            </a:fld>
            <a:endParaRPr lang="en-HK"/>
          </a:p>
        </p:txBody>
      </p:sp>
    </p:spTree>
    <p:extLst>
      <p:ext uri="{BB962C8B-B14F-4D97-AF65-F5344CB8AC3E}">
        <p14:creationId xmlns:p14="http://schemas.microsoft.com/office/powerpoint/2010/main" val="35961594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50B3F8FE-B562-40D6-A7EB-E930DC81A3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HK"/>
          </a:p>
        </p:txBody>
      </p:sp>
      <p:sp>
        <p:nvSpPr>
          <p:cNvPr id="3" name="文本占位符 2">
            <a:extLst>
              <a:ext uri="{FF2B5EF4-FFF2-40B4-BE49-F238E27FC236}">
                <a16:creationId xmlns:a16="http://schemas.microsoft.com/office/drawing/2014/main" xmlns="" id="{4105D7F9-32FB-4FE4-81FC-7821BF273E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4" name="日期占位符 3">
            <a:extLst>
              <a:ext uri="{FF2B5EF4-FFF2-40B4-BE49-F238E27FC236}">
                <a16:creationId xmlns:a16="http://schemas.microsoft.com/office/drawing/2014/main" xmlns="" id="{FC1BF6C2-4CCF-47A7-BC5A-3AFE65D9AB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A2EF7-7F0C-4E84-B18C-B3F19A6758E7}" type="datetimeFigureOut">
              <a:rPr lang="en-HK" smtClean="0"/>
              <a:t>6/5/2020</a:t>
            </a:fld>
            <a:endParaRPr lang="en-HK"/>
          </a:p>
        </p:txBody>
      </p:sp>
      <p:sp>
        <p:nvSpPr>
          <p:cNvPr id="5" name="页脚占位符 4">
            <a:extLst>
              <a:ext uri="{FF2B5EF4-FFF2-40B4-BE49-F238E27FC236}">
                <a16:creationId xmlns:a16="http://schemas.microsoft.com/office/drawing/2014/main" xmlns="" id="{5BEF03B7-BF15-4069-AE64-17A82B94E1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HK"/>
          </a:p>
        </p:txBody>
      </p:sp>
      <p:sp>
        <p:nvSpPr>
          <p:cNvPr id="6" name="灯片编号占位符 5">
            <a:extLst>
              <a:ext uri="{FF2B5EF4-FFF2-40B4-BE49-F238E27FC236}">
                <a16:creationId xmlns:a16="http://schemas.microsoft.com/office/drawing/2014/main" xmlns="" id="{7FB921DD-8807-4D1C-959A-2CB0177FE6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3FF022-E06A-483A-8B5D-D9E4F98B7101}" type="slidenum">
              <a:rPr lang="en-HK" smtClean="0"/>
              <a:t>‹#›</a:t>
            </a:fld>
            <a:endParaRPr lang="en-HK"/>
          </a:p>
        </p:txBody>
      </p:sp>
    </p:spTree>
    <p:extLst>
      <p:ext uri="{BB962C8B-B14F-4D97-AF65-F5344CB8AC3E}">
        <p14:creationId xmlns:p14="http://schemas.microsoft.com/office/powerpoint/2010/main" val="2401697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4" Type="http://schemas.openxmlformats.org/officeDocument/2006/relationships/image" Target="../media/image2.png"/><Relationship Id="rId5" Type="http://schemas.openxmlformats.org/officeDocument/2006/relationships/image" Target="../media/image4.svg"/><Relationship Id="rId6" Type="http://schemas.openxmlformats.org/officeDocument/2006/relationships/image" Target="../media/image3.png"/><Relationship Id="rId7" Type="http://schemas.openxmlformats.org/officeDocument/2006/relationships/image" Target="../media/image6.sv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5" Type="http://schemas.openxmlformats.org/officeDocument/2006/relationships/image" Target="../media/image4.svg"/><Relationship Id="rId6" Type="http://schemas.openxmlformats.org/officeDocument/2006/relationships/image" Target="../media/image5.png"/><Relationship Id="rId7" Type="http://schemas.openxmlformats.org/officeDocument/2006/relationships/image" Target="../media/image9.svg"/><Relationship Id="rId8"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5" Type="http://schemas.openxmlformats.org/officeDocument/2006/relationships/image" Target="../media/image4.svg"/><Relationship Id="rId6" Type="http://schemas.openxmlformats.org/officeDocument/2006/relationships/image" Target="../media/image5.png"/><Relationship Id="rId7" Type="http://schemas.openxmlformats.org/officeDocument/2006/relationships/image" Target="../media/image9.svg"/><Relationship Id="rId8" Type="http://schemas.openxmlformats.org/officeDocument/2006/relationships/image" Target="../media/image15.jpg"/><Relationship Id="rId9" Type="http://schemas.openxmlformats.org/officeDocument/2006/relationships/image" Target="../media/image16.jp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5" Type="http://schemas.openxmlformats.org/officeDocument/2006/relationships/image" Target="../media/image4.svg"/><Relationship Id="rId6" Type="http://schemas.openxmlformats.org/officeDocument/2006/relationships/image" Target="../media/image5.png"/><Relationship Id="rId7" Type="http://schemas.openxmlformats.org/officeDocument/2006/relationships/image" Target="../media/image9.svg"/><Relationship Id="rId8"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svg"/><Relationship Id="rId5" Type="http://schemas.openxmlformats.org/officeDocument/2006/relationships/image" Target="../media/image5.png"/><Relationship Id="rId6" Type="http://schemas.openxmlformats.org/officeDocument/2006/relationships/image" Target="../media/image9.sv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5" Type="http://schemas.openxmlformats.org/officeDocument/2006/relationships/image" Target="../media/image4.svg"/><Relationship Id="rId6" Type="http://schemas.openxmlformats.org/officeDocument/2006/relationships/image" Target="../media/image5.png"/><Relationship Id="rId7" Type="http://schemas.openxmlformats.org/officeDocument/2006/relationships/image" Target="../media/image9.svg"/><Relationship Id="rId8" Type="http://schemas.openxmlformats.org/officeDocument/2006/relationships/image" Target="../media/image6.jpg"/><Relationship Id="rId9" Type="http://schemas.openxmlformats.org/officeDocument/2006/relationships/image" Target="../media/image7.tiff"/><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5" Type="http://schemas.openxmlformats.org/officeDocument/2006/relationships/image" Target="../media/image4.svg"/><Relationship Id="rId6" Type="http://schemas.openxmlformats.org/officeDocument/2006/relationships/image" Target="../media/image5.png"/><Relationship Id="rId7" Type="http://schemas.openxmlformats.org/officeDocument/2006/relationships/image" Target="../media/image9.svg"/><Relationship Id="rId8" Type="http://schemas.openxmlformats.org/officeDocument/2006/relationships/image" Target="../media/image6.jp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5" Type="http://schemas.openxmlformats.org/officeDocument/2006/relationships/image" Target="../media/image4.svg"/><Relationship Id="rId6" Type="http://schemas.openxmlformats.org/officeDocument/2006/relationships/image" Target="../media/image5.png"/><Relationship Id="rId7" Type="http://schemas.openxmlformats.org/officeDocument/2006/relationships/image" Target="../media/image9.sv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5" Type="http://schemas.openxmlformats.org/officeDocument/2006/relationships/image" Target="../media/image4.svg"/><Relationship Id="rId6" Type="http://schemas.openxmlformats.org/officeDocument/2006/relationships/image" Target="../media/image5.png"/><Relationship Id="rId7" Type="http://schemas.openxmlformats.org/officeDocument/2006/relationships/image" Target="../media/image9.sv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5" Type="http://schemas.openxmlformats.org/officeDocument/2006/relationships/image" Target="../media/image4.svg"/><Relationship Id="rId6" Type="http://schemas.openxmlformats.org/officeDocument/2006/relationships/image" Target="../media/image5.png"/><Relationship Id="rId7" Type="http://schemas.openxmlformats.org/officeDocument/2006/relationships/image" Target="../media/image9.sv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svg"/><Relationship Id="rId5" Type="http://schemas.openxmlformats.org/officeDocument/2006/relationships/image" Target="../media/image5.png"/><Relationship Id="rId6" Type="http://schemas.openxmlformats.org/officeDocument/2006/relationships/image" Target="../media/image9.sv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svg"/><Relationship Id="rId5" Type="http://schemas.openxmlformats.org/officeDocument/2006/relationships/image" Target="../media/image5.png"/><Relationship Id="rId6" Type="http://schemas.openxmlformats.org/officeDocument/2006/relationships/image" Target="../media/image9.sv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svg"/><Relationship Id="rId5" Type="http://schemas.openxmlformats.org/officeDocument/2006/relationships/image" Target="../media/image5.png"/><Relationship Id="rId6" Type="http://schemas.openxmlformats.org/officeDocument/2006/relationships/image" Target="../media/image9.svg"/><Relationship Id="rId7" Type="http://schemas.openxmlformats.org/officeDocument/2006/relationships/hyperlink" Target="https://github.com/mgechev/movement.js" TargetMode="External"/><Relationship Id="rId8" Type="http://schemas.openxmlformats.org/officeDocument/2006/relationships/image" Target="../media/image11.jpg"/><Relationship Id="rId9" Type="http://schemas.openxmlformats.org/officeDocument/2006/relationships/image" Target="../media/image12.png"/><Relationship Id="rId10"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形 14">
            <a:extLst>
              <a:ext uri="{FF2B5EF4-FFF2-40B4-BE49-F238E27FC236}">
                <a16:creationId xmlns:a16="http://schemas.microsoft.com/office/drawing/2014/main" xmlns="" id="{2409ED88-2CA5-41A4-8701-762ACFEE5E2D}"/>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7395210" y="5852160"/>
            <a:ext cx="3943350" cy="525780"/>
          </a:xfrm>
          <a:prstGeom prst="rect">
            <a:avLst/>
          </a:prstGeom>
        </p:spPr>
      </p:pic>
      <p:pic>
        <p:nvPicPr>
          <p:cNvPr id="17" name="图形 16">
            <a:extLst>
              <a:ext uri="{FF2B5EF4-FFF2-40B4-BE49-F238E27FC236}">
                <a16:creationId xmlns:a16="http://schemas.microsoft.com/office/drawing/2014/main" xmlns="" id="{A70AE1BF-E01E-40B3-82FE-EBDAE98EF03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22860" y="5021580"/>
            <a:ext cx="12242800" cy="1836420"/>
          </a:xfrm>
          <a:prstGeom prst="rect">
            <a:avLst/>
          </a:prstGeom>
        </p:spPr>
      </p:pic>
      <p:pic>
        <p:nvPicPr>
          <p:cNvPr id="18" name="图形 17">
            <a:extLst>
              <a:ext uri="{FF2B5EF4-FFF2-40B4-BE49-F238E27FC236}">
                <a16:creationId xmlns:a16="http://schemas.microsoft.com/office/drawing/2014/main" xmlns="" id="{9786F39B-3422-4B47-882D-76178895E44F}"/>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6794500" y="5797549"/>
            <a:ext cx="4217198" cy="562293"/>
          </a:xfrm>
          <a:prstGeom prst="rect">
            <a:avLst/>
          </a:prstGeom>
        </p:spPr>
      </p:pic>
      <p:pic>
        <p:nvPicPr>
          <p:cNvPr id="27" name="图形 26">
            <a:extLst>
              <a:ext uri="{FF2B5EF4-FFF2-40B4-BE49-F238E27FC236}">
                <a16:creationId xmlns:a16="http://schemas.microsoft.com/office/drawing/2014/main" xmlns="" id="{26D176A5-483B-42B4-B7CB-15332828ABE9}"/>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rot="204601">
            <a:off x="-237084" y="-1104128"/>
            <a:ext cx="13275768" cy="3057106"/>
          </a:xfrm>
          <a:prstGeom prst="rect">
            <a:avLst/>
          </a:prstGeom>
        </p:spPr>
      </p:pic>
      <p:sp>
        <p:nvSpPr>
          <p:cNvPr id="28" name="标题 1">
            <a:extLst>
              <a:ext uri="{FF2B5EF4-FFF2-40B4-BE49-F238E27FC236}">
                <a16:creationId xmlns:a16="http://schemas.microsoft.com/office/drawing/2014/main" xmlns="" id="{D8C0095A-FB59-40F4-9812-D28C3424933B}"/>
              </a:ext>
            </a:extLst>
          </p:cNvPr>
          <p:cNvSpPr txBox="1">
            <a:spLocks/>
          </p:cNvSpPr>
          <p:nvPr/>
        </p:nvSpPr>
        <p:spPr>
          <a:xfrm>
            <a:off x="895936" y="3591848"/>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HK" dirty="0"/>
          </a:p>
        </p:txBody>
      </p:sp>
      <p:sp>
        <p:nvSpPr>
          <p:cNvPr id="3" name="文本框 2"/>
          <p:cNvSpPr txBox="1"/>
          <p:nvPr/>
        </p:nvSpPr>
        <p:spPr>
          <a:xfrm>
            <a:off x="2839967" y="2621400"/>
            <a:ext cx="4555244" cy="738664"/>
          </a:xfrm>
          <a:prstGeom prst="rect">
            <a:avLst/>
          </a:prstGeom>
          <a:noFill/>
        </p:spPr>
        <p:txBody>
          <a:bodyPr wrap="square" rtlCol="0">
            <a:spAutoFit/>
          </a:bodyPr>
          <a:lstStyle/>
          <a:p>
            <a:pPr>
              <a:lnSpc>
                <a:spcPct val="150000"/>
              </a:lnSpc>
            </a:pPr>
            <a:r>
              <a:rPr kumimoji="1" lang="en-US" altLang="zh-CN" sz="2800" dirty="0" err="1" smtClean="0">
                <a:latin typeface="Adobe Heiti Std R" charset="-122"/>
                <a:ea typeface="Adobe Heiti Std R" charset="-122"/>
                <a:cs typeface="Adobe Heiti Std R" charset="-122"/>
              </a:rPr>
              <a:t>Tensorflow</a:t>
            </a:r>
            <a:r>
              <a:rPr kumimoji="1" lang="en-US" altLang="zh-CN" sz="2800" dirty="0" smtClean="0">
                <a:latin typeface="Adobe Heiti Std R" charset="-122"/>
                <a:ea typeface="Adobe Heiti Std R" charset="-122"/>
                <a:cs typeface="Adobe Heiti Std R" charset="-122"/>
              </a:rPr>
              <a:t> Introduction </a:t>
            </a:r>
            <a:endParaRPr kumimoji="1" lang="zh-CN" altLang="en-US" sz="2800" dirty="0">
              <a:latin typeface="Adobe Heiti Std R" charset="-122"/>
              <a:ea typeface="Adobe Heiti Std R" charset="-122"/>
              <a:cs typeface="Adobe Heiti Std R" charset="-122"/>
            </a:endParaRPr>
          </a:p>
        </p:txBody>
      </p:sp>
      <p:sp>
        <p:nvSpPr>
          <p:cNvPr id="6" name="文本框 5"/>
          <p:cNvSpPr txBox="1"/>
          <p:nvPr/>
        </p:nvSpPr>
        <p:spPr>
          <a:xfrm>
            <a:off x="9139689" y="4385938"/>
            <a:ext cx="1800493" cy="646331"/>
          </a:xfrm>
          <a:prstGeom prst="rect">
            <a:avLst/>
          </a:prstGeom>
          <a:noFill/>
        </p:spPr>
        <p:txBody>
          <a:bodyPr wrap="none" rtlCol="0">
            <a:spAutoFit/>
          </a:bodyPr>
          <a:lstStyle/>
          <a:p>
            <a:r>
              <a:rPr lang="zh-CN" altLang="en-US" dirty="0">
                <a:latin typeface="SimHei" charset="-122"/>
                <a:ea typeface="SimHei" charset="-122"/>
                <a:cs typeface="SimHei" charset="-122"/>
              </a:rPr>
              <a:t>郑瑞</a:t>
            </a:r>
            <a:r>
              <a:rPr lang="zh-CN" altLang="en-US" dirty="0" smtClean="0">
                <a:latin typeface="SimHei" charset="-122"/>
                <a:ea typeface="SimHei" charset="-122"/>
                <a:cs typeface="SimHei" charset="-122"/>
              </a:rPr>
              <a:t>麒</a:t>
            </a:r>
            <a:r>
              <a:rPr lang="en-US" altLang="zh-CN" dirty="0" smtClean="0">
                <a:latin typeface="SimHei" charset="-122"/>
                <a:ea typeface="SimHei" charset="-122"/>
                <a:cs typeface="SimHei" charset="-122"/>
              </a:rPr>
              <a:t>11712501</a:t>
            </a:r>
          </a:p>
          <a:p>
            <a:r>
              <a:rPr kumimoji="1" lang="zh-CN" altLang="en-US" dirty="0" smtClean="0">
                <a:latin typeface="SimHei" charset="-122"/>
                <a:ea typeface="SimHei" charset="-122"/>
                <a:cs typeface="SimHei" charset="-122"/>
              </a:rPr>
              <a:t>朱俊达</a:t>
            </a:r>
            <a:r>
              <a:rPr kumimoji="1" lang="en-US" altLang="zh-CN" dirty="0" smtClean="0">
                <a:latin typeface="SimHei" charset="-122"/>
                <a:ea typeface="SimHei" charset="-122"/>
                <a:cs typeface="SimHei" charset="-122"/>
              </a:rPr>
              <a:t>11712504</a:t>
            </a:r>
            <a:endParaRPr kumimoji="1" lang="zh-CN" altLang="en-US" dirty="0">
              <a:latin typeface="SimHei" charset="-122"/>
              <a:ea typeface="SimHei" charset="-122"/>
              <a:cs typeface="SimHei" charset="-122"/>
            </a:endParaRPr>
          </a:p>
        </p:txBody>
      </p:sp>
    </p:spTree>
    <p:extLst>
      <p:ext uri="{BB962C8B-B14F-4D97-AF65-F5344CB8AC3E}">
        <p14:creationId xmlns:p14="http://schemas.microsoft.com/office/powerpoint/2010/main" val="3906403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9251" y="-1118025"/>
            <a:ext cx="13039702" cy="2652243"/>
          </a:xfrm>
        </p:spPr>
      </p:pic>
      <p:sp>
        <p:nvSpPr>
          <p:cNvPr id="2" name="标题 1">
            <a:extLst>
              <a:ext uri="{FF2B5EF4-FFF2-40B4-BE49-F238E27FC236}">
                <a16:creationId xmlns:a16="http://schemas.microsoft.com/office/drawing/2014/main" xmlns="" id="{729E7753-D934-41AF-979C-BE3013383BDA}"/>
              </a:ext>
            </a:extLst>
          </p:cNvPr>
          <p:cNvSpPr>
            <a:spLocks noGrp="1"/>
          </p:cNvSpPr>
          <p:nvPr>
            <p:ph type="title"/>
          </p:nvPr>
        </p:nvSpPr>
        <p:spPr>
          <a:xfrm>
            <a:off x="1077849" y="-45562"/>
            <a:ext cx="10515600" cy="1325563"/>
          </a:xfrm>
        </p:spPr>
        <p:txBody>
          <a:bodyPr>
            <a:normAutofit/>
          </a:bodyPr>
          <a:lstStyle/>
          <a:p>
            <a:r>
              <a:rPr lang="en-US" altLang="zh-CN" b="1" dirty="0" smtClean="0"/>
              <a:t>6.</a:t>
            </a:r>
            <a:r>
              <a:rPr lang="zh-CN" altLang="en-US" b="1" dirty="0" smtClean="0"/>
              <a:t> </a:t>
            </a:r>
            <a:r>
              <a:rPr lang="en-US" altLang="zh-CN" b="1" dirty="0" smtClean="0"/>
              <a:t>Pros</a:t>
            </a:r>
            <a:r>
              <a:rPr lang="zh-CN" altLang="en-US" b="1" dirty="0" smtClean="0"/>
              <a:t> </a:t>
            </a:r>
            <a:r>
              <a:rPr lang="en-US" altLang="zh-CN" b="1" dirty="0" smtClean="0"/>
              <a:t>and cons</a:t>
            </a:r>
            <a:endParaRPr lang="en-HK" b="1" dirty="0"/>
          </a:p>
        </p:txBody>
      </p:sp>
      <p:pic>
        <p:nvPicPr>
          <p:cNvPr id="4" name="图形 3">
            <a:extLst>
              <a:ext uri="{FF2B5EF4-FFF2-40B4-BE49-F238E27FC236}">
                <a16:creationId xmlns:a16="http://schemas.microsoft.com/office/drawing/2014/main" xmlns="" id="{3EF556CA-30DB-46CA-B010-E7BC06705578}"/>
              </a:ext>
            </a:extLst>
          </p:cNvPr>
          <p:cNvPicPr>
            <a:picLocks noChangeAspect="1"/>
          </p:cNvPicPr>
          <p:nvPr/>
        </p:nvPicPr>
        <p:blipFill>
          <a:blip r:embed="rId3">
            <a:extLst>
              <a:ext uri="{96DAC541-7B7A-43D3-8B79-37D633B846F1}">
                <asvg:svgBlip xmlns:asvg="http://schemas.microsoft.com/office/drawing/2016/SVG/main" xmlns="" r:embed="rId5"/>
              </a:ext>
            </a:extLst>
          </a:blip>
          <a:stretch>
            <a:fillRect/>
          </a:stretch>
        </p:blipFill>
        <p:spPr>
          <a:xfrm>
            <a:off x="-50800" y="6122728"/>
            <a:ext cx="12242800" cy="1278197"/>
          </a:xfrm>
          <a:prstGeom prst="rect">
            <a:avLst/>
          </a:prstGeom>
        </p:spPr>
      </p:pic>
      <p:sp>
        <p:nvSpPr>
          <p:cNvPr id="5" name="箭头: 五边形 4">
            <a:extLst>
              <a:ext uri="{FF2B5EF4-FFF2-40B4-BE49-F238E27FC236}">
                <a16:creationId xmlns:a16="http://schemas.microsoft.com/office/drawing/2014/main" xmlns="" id="{61E862C7-DDED-46B2-88A9-92A4D3F40475}"/>
              </a:ext>
            </a:extLst>
          </p:cNvPr>
          <p:cNvSpPr/>
          <p:nvPr/>
        </p:nvSpPr>
        <p:spPr>
          <a:xfrm rot="5400000">
            <a:off x="-60257" y="234315"/>
            <a:ext cx="1234440" cy="765810"/>
          </a:xfrm>
          <a:prstGeom prst="homePlate">
            <a:avLst/>
          </a:prstGeom>
          <a:solidFill>
            <a:srgbClr val="0342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pic>
        <p:nvPicPr>
          <p:cNvPr id="6" name="图形 5">
            <a:extLst>
              <a:ext uri="{FF2B5EF4-FFF2-40B4-BE49-F238E27FC236}">
                <a16:creationId xmlns:a16="http://schemas.microsoft.com/office/drawing/2014/main" xmlns="" id="{217E1EC4-7E0E-4611-9AC8-528215714F14}"/>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312039" y="103823"/>
            <a:ext cx="489848" cy="717523"/>
          </a:xfrm>
          <a:prstGeom prst="rect">
            <a:avLst/>
          </a:prstGeom>
        </p:spPr>
      </p:pic>
      <p:pic>
        <p:nvPicPr>
          <p:cNvPr id="9" name="图片 8"/>
          <p:cNvPicPr>
            <a:picLocks noChangeAspect="1"/>
          </p:cNvPicPr>
          <p:nvPr/>
        </p:nvPicPr>
        <p:blipFill>
          <a:blip r:embed="rId8"/>
          <a:stretch>
            <a:fillRect/>
          </a:stretch>
        </p:blipFill>
        <p:spPr>
          <a:xfrm>
            <a:off x="4215038" y="2115054"/>
            <a:ext cx="1206144" cy="337499"/>
          </a:xfrm>
          <a:prstGeom prst="rect">
            <a:avLst/>
          </a:prstGeom>
        </p:spPr>
      </p:pic>
      <p:cxnSp>
        <p:nvCxnSpPr>
          <p:cNvPr id="22" name="曲线连接符 21"/>
          <p:cNvCxnSpPr/>
          <p:nvPr/>
        </p:nvCxnSpPr>
        <p:spPr>
          <a:xfrm rot="5400000" flipH="1" flipV="1">
            <a:off x="5339136" y="1742383"/>
            <a:ext cx="563763" cy="39967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5052690" y="1333697"/>
            <a:ext cx="1862241" cy="369332"/>
          </a:xfrm>
          <a:prstGeom prst="rect">
            <a:avLst/>
          </a:prstGeom>
          <a:noFill/>
        </p:spPr>
        <p:txBody>
          <a:bodyPr wrap="none" rtlCol="0">
            <a:spAutoFit/>
          </a:bodyPr>
          <a:lstStyle/>
          <a:p>
            <a:r>
              <a:rPr kumimoji="1" lang="en-US" altLang="zh-CN" dirty="0" smtClean="0"/>
              <a:t>Image</a:t>
            </a:r>
            <a:r>
              <a:rPr kumimoji="1" lang="zh-CN" altLang="en-US" dirty="0" smtClean="0"/>
              <a:t> </a:t>
            </a:r>
            <a:r>
              <a:rPr kumimoji="1" lang="en-US" altLang="zh-CN" dirty="0" smtClean="0"/>
              <a:t>processing</a:t>
            </a:r>
            <a:endParaRPr kumimoji="1" lang="zh-CN" altLang="en-US" dirty="0"/>
          </a:p>
        </p:txBody>
      </p:sp>
      <p:sp>
        <p:nvSpPr>
          <p:cNvPr id="26" name="文本框 25"/>
          <p:cNvSpPr txBox="1"/>
          <p:nvPr/>
        </p:nvSpPr>
        <p:spPr>
          <a:xfrm>
            <a:off x="936978" y="1806222"/>
            <a:ext cx="1173270" cy="584775"/>
          </a:xfrm>
          <a:prstGeom prst="rect">
            <a:avLst/>
          </a:prstGeom>
          <a:noFill/>
        </p:spPr>
        <p:txBody>
          <a:bodyPr wrap="none" rtlCol="0">
            <a:spAutoFit/>
          </a:bodyPr>
          <a:lstStyle/>
          <a:p>
            <a:r>
              <a:rPr kumimoji="1" lang="en-US" altLang="zh-CN" dirty="0" smtClean="0"/>
              <a:t>       </a:t>
            </a:r>
            <a:r>
              <a:rPr kumimoji="1" lang="en-US" altLang="zh-CN" dirty="0" err="1" smtClean="0"/>
              <a:t>Caffe</a:t>
            </a:r>
            <a:r>
              <a:rPr kumimoji="1" lang="en-US" altLang="zh-CN" dirty="0" smtClean="0"/>
              <a:t> </a:t>
            </a:r>
          </a:p>
          <a:p>
            <a:r>
              <a:rPr kumimoji="1" lang="en-US" altLang="zh-CN" sz="1400" dirty="0" smtClean="0"/>
              <a:t>(UC Berkeley)</a:t>
            </a:r>
            <a:endParaRPr kumimoji="1" lang="zh-CN" altLang="en-US" sz="1400" dirty="0"/>
          </a:p>
        </p:txBody>
      </p:sp>
      <p:cxnSp>
        <p:nvCxnSpPr>
          <p:cNvPr id="29" name="直线箭头连接符 28"/>
          <p:cNvCxnSpPr>
            <a:stCxn id="26" idx="3"/>
          </p:cNvCxnSpPr>
          <p:nvPr/>
        </p:nvCxnSpPr>
        <p:spPr>
          <a:xfrm>
            <a:off x="2110248" y="2098610"/>
            <a:ext cx="1886019" cy="30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文本框 67"/>
          <p:cNvSpPr txBox="1"/>
          <p:nvPr/>
        </p:nvSpPr>
        <p:spPr>
          <a:xfrm>
            <a:off x="3996267" y="1796011"/>
            <a:ext cx="1206677" cy="369332"/>
          </a:xfrm>
          <a:prstGeom prst="rect">
            <a:avLst/>
          </a:prstGeom>
          <a:noFill/>
        </p:spPr>
        <p:txBody>
          <a:bodyPr wrap="none" rtlCol="0">
            <a:spAutoFit/>
          </a:bodyPr>
          <a:lstStyle/>
          <a:p>
            <a:r>
              <a:rPr kumimoji="1" lang="en-US" altLang="zh-CN" dirty="0" smtClean="0"/>
              <a:t>       Caffe2 </a:t>
            </a:r>
          </a:p>
        </p:txBody>
      </p:sp>
      <p:sp>
        <p:nvSpPr>
          <p:cNvPr id="45" name="文本框 44"/>
          <p:cNvSpPr txBox="1"/>
          <p:nvPr/>
        </p:nvSpPr>
        <p:spPr>
          <a:xfrm>
            <a:off x="8507464" y="1445332"/>
            <a:ext cx="820994" cy="584775"/>
          </a:xfrm>
          <a:prstGeom prst="rect">
            <a:avLst/>
          </a:prstGeom>
          <a:noFill/>
        </p:spPr>
        <p:txBody>
          <a:bodyPr wrap="none" rtlCol="0">
            <a:spAutoFit/>
          </a:bodyPr>
          <a:lstStyle/>
          <a:p>
            <a:r>
              <a:rPr kumimoji="1" lang="en-US" altLang="zh-CN" dirty="0" smtClean="0"/>
              <a:t>Paddle</a:t>
            </a:r>
          </a:p>
          <a:p>
            <a:r>
              <a:rPr kumimoji="1" lang="en-US" altLang="zh-CN" sz="1400" dirty="0" smtClean="0"/>
              <a:t> (Baidu)</a:t>
            </a:r>
          </a:p>
        </p:txBody>
      </p:sp>
      <p:sp>
        <p:nvSpPr>
          <p:cNvPr id="46" name="文本框 45"/>
          <p:cNvSpPr txBox="1"/>
          <p:nvPr/>
        </p:nvSpPr>
        <p:spPr>
          <a:xfrm>
            <a:off x="8418305" y="2352464"/>
            <a:ext cx="999313" cy="584775"/>
          </a:xfrm>
          <a:prstGeom prst="rect">
            <a:avLst/>
          </a:prstGeom>
          <a:noFill/>
        </p:spPr>
        <p:txBody>
          <a:bodyPr wrap="none" rtlCol="0">
            <a:spAutoFit/>
          </a:bodyPr>
          <a:lstStyle/>
          <a:p>
            <a:r>
              <a:rPr kumimoji="1" lang="en-US" altLang="zh-CN" dirty="0" smtClean="0"/>
              <a:t>   CNTK</a:t>
            </a:r>
          </a:p>
          <a:p>
            <a:r>
              <a:rPr kumimoji="1" lang="en-US" altLang="zh-CN" sz="1400" dirty="0" smtClean="0"/>
              <a:t>(Microsoft)</a:t>
            </a:r>
            <a:endParaRPr kumimoji="1" lang="zh-CN" altLang="en-US" sz="1400" dirty="0"/>
          </a:p>
        </p:txBody>
      </p:sp>
      <p:sp>
        <p:nvSpPr>
          <p:cNvPr id="47" name="文本框 46"/>
          <p:cNvSpPr txBox="1"/>
          <p:nvPr/>
        </p:nvSpPr>
        <p:spPr>
          <a:xfrm>
            <a:off x="8470340" y="3330464"/>
            <a:ext cx="895245" cy="584775"/>
          </a:xfrm>
          <a:prstGeom prst="rect">
            <a:avLst/>
          </a:prstGeom>
          <a:noFill/>
        </p:spPr>
        <p:txBody>
          <a:bodyPr wrap="none" rtlCol="0">
            <a:spAutoFit/>
          </a:bodyPr>
          <a:lstStyle/>
          <a:p>
            <a:r>
              <a:rPr kumimoji="1" lang="en-US" altLang="zh-CN" smtClean="0"/>
              <a:t> </a:t>
            </a:r>
            <a:r>
              <a:rPr kumimoji="1" lang="en-US" altLang="zh-CN" dirty="0" err="1" smtClean="0"/>
              <a:t>MXNet</a:t>
            </a:r>
            <a:endParaRPr kumimoji="1" lang="en-US" altLang="zh-CN" dirty="0" smtClean="0"/>
          </a:p>
          <a:p>
            <a:r>
              <a:rPr kumimoji="1" lang="en-US" altLang="zh-CN" sz="1400" dirty="0" smtClean="0"/>
              <a:t>(Amazon)</a:t>
            </a:r>
            <a:endParaRPr kumimoji="1" lang="zh-CN" altLang="en-US" sz="1400" dirty="0"/>
          </a:p>
        </p:txBody>
      </p:sp>
      <p:sp>
        <p:nvSpPr>
          <p:cNvPr id="48" name="文本框 47"/>
          <p:cNvSpPr txBox="1"/>
          <p:nvPr/>
        </p:nvSpPr>
        <p:spPr>
          <a:xfrm>
            <a:off x="1077849" y="3107696"/>
            <a:ext cx="1415900" cy="584775"/>
          </a:xfrm>
          <a:prstGeom prst="rect">
            <a:avLst/>
          </a:prstGeom>
          <a:noFill/>
        </p:spPr>
        <p:txBody>
          <a:bodyPr wrap="none" rtlCol="0">
            <a:spAutoFit/>
          </a:bodyPr>
          <a:lstStyle/>
          <a:p>
            <a:r>
              <a:rPr kumimoji="1" lang="en-US" altLang="zh-CN" smtClean="0"/>
              <a:t>      Torch</a:t>
            </a:r>
            <a:endParaRPr kumimoji="1" lang="en-US" altLang="zh-CN" dirty="0" smtClean="0"/>
          </a:p>
          <a:p>
            <a:r>
              <a:rPr kumimoji="1" lang="en-US" altLang="zh-CN" sz="1400" dirty="0" smtClean="0"/>
              <a:t>(NYU/ Facebook)</a:t>
            </a:r>
            <a:endParaRPr kumimoji="1" lang="zh-CN" altLang="en-US" sz="1400" dirty="0"/>
          </a:p>
        </p:txBody>
      </p:sp>
      <p:cxnSp>
        <p:nvCxnSpPr>
          <p:cNvPr id="50" name="直线箭头连接符 49"/>
          <p:cNvCxnSpPr>
            <a:stCxn id="48" idx="3"/>
          </p:cNvCxnSpPr>
          <p:nvPr/>
        </p:nvCxnSpPr>
        <p:spPr>
          <a:xfrm flipV="1">
            <a:off x="2493749" y="3400083"/>
            <a:ext cx="150251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4324160" y="3096272"/>
            <a:ext cx="987899" cy="584775"/>
          </a:xfrm>
          <a:prstGeom prst="rect">
            <a:avLst/>
          </a:prstGeom>
          <a:noFill/>
        </p:spPr>
        <p:txBody>
          <a:bodyPr wrap="none" rtlCol="0">
            <a:spAutoFit/>
          </a:bodyPr>
          <a:lstStyle/>
          <a:p>
            <a:r>
              <a:rPr kumimoji="1" lang="en-US" altLang="zh-CN" smtClean="0"/>
              <a:t> </a:t>
            </a:r>
            <a:r>
              <a:rPr kumimoji="1" lang="en-US" altLang="zh-CN" dirty="0" err="1" smtClean="0"/>
              <a:t>PyTorch</a:t>
            </a:r>
            <a:endParaRPr kumimoji="1" lang="en-US" altLang="zh-CN" dirty="0" smtClean="0"/>
          </a:p>
          <a:p>
            <a:r>
              <a:rPr kumimoji="1" lang="en-US" altLang="zh-CN" sz="1400" dirty="0" smtClean="0"/>
              <a:t>(Facebook)</a:t>
            </a:r>
            <a:endParaRPr kumimoji="1" lang="zh-CN" altLang="en-US" sz="1400" dirty="0"/>
          </a:p>
        </p:txBody>
      </p:sp>
      <p:sp>
        <p:nvSpPr>
          <p:cNvPr id="52" name="文本框 51"/>
          <p:cNvSpPr txBox="1"/>
          <p:nvPr/>
        </p:nvSpPr>
        <p:spPr>
          <a:xfrm>
            <a:off x="1371600" y="4368800"/>
            <a:ext cx="888385" cy="369332"/>
          </a:xfrm>
          <a:prstGeom prst="rect">
            <a:avLst/>
          </a:prstGeom>
          <a:noFill/>
        </p:spPr>
        <p:txBody>
          <a:bodyPr wrap="none" rtlCol="0">
            <a:spAutoFit/>
          </a:bodyPr>
          <a:lstStyle/>
          <a:p>
            <a:r>
              <a:rPr kumimoji="1" lang="en-US" altLang="zh-CN" dirty="0" err="1" smtClean="0"/>
              <a:t>Theano</a:t>
            </a:r>
            <a:endParaRPr kumimoji="1" lang="zh-CN" altLang="en-US" dirty="0"/>
          </a:p>
        </p:txBody>
      </p:sp>
      <p:cxnSp>
        <p:nvCxnSpPr>
          <p:cNvPr id="54" name="直线箭头连接符 53"/>
          <p:cNvCxnSpPr>
            <a:stCxn id="52" idx="3"/>
          </p:cNvCxnSpPr>
          <p:nvPr/>
        </p:nvCxnSpPr>
        <p:spPr>
          <a:xfrm>
            <a:off x="2259985" y="4553466"/>
            <a:ext cx="17362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文本框 54"/>
          <p:cNvSpPr txBox="1"/>
          <p:nvPr/>
        </p:nvSpPr>
        <p:spPr>
          <a:xfrm>
            <a:off x="4215038" y="4261078"/>
            <a:ext cx="1250471" cy="584775"/>
          </a:xfrm>
          <a:prstGeom prst="rect">
            <a:avLst/>
          </a:prstGeom>
          <a:noFill/>
        </p:spPr>
        <p:txBody>
          <a:bodyPr wrap="none" rtlCol="0">
            <a:spAutoFit/>
          </a:bodyPr>
          <a:lstStyle/>
          <a:p>
            <a:r>
              <a:rPr kumimoji="1" lang="en-US" altLang="zh-CN" dirty="0" err="1" smtClean="0"/>
              <a:t>TensorFlow</a:t>
            </a:r>
            <a:endParaRPr kumimoji="1" lang="en-US" altLang="zh-CN" dirty="0" smtClean="0"/>
          </a:p>
          <a:p>
            <a:r>
              <a:rPr kumimoji="1" lang="en-US" altLang="zh-CN" sz="1400" dirty="0" smtClean="0"/>
              <a:t>     (Google)</a:t>
            </a:r>
            <a:endParaRPr kumimoji="1" lang="zh-CN" altLang="en-US" sz="1400" dirty="0"/>
          </a:p>
        </p:txBody>
      </p:sp>
    </p:spTree>
    <p:extLst>
      <p:ext uri="{BB962C8B-B14F-4D97-AF65-F5344CB8AC3E}">
        <p14:creationId xmlns:p14="http://schemas.microsoft.com/office/powerpoint/2010/main" val="16250692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9251" y="-1118025"/>
            <a:ext cx="13039702" cy="2652243"/>
          </a:xfrm>
        </p:spPr>
      </p:pic>
      <p:sp>
        <p:nvSpPr>
          <p:cNvPr id="2" name="标题 1">
            <a:extLst>
              <a:ext uri="{FF2B5EF4-FFF2-40B4-BE49-F238E27FC236}">
                <a16:creationId xmlns:a16="http://schemas.microsoft.com/office/drawing/2014/main" xmlns="" id="{729E7753-D934-41AF-979C-BE3013383BDA}"/>
              </a:ext>
            </a:extLst>
          </p:cNvPr>
          <p:cNvSpPr>
            <a:spLocks noGrp="1"/>
          </p:cNvSpPr>
          <p:nvPr>
            <p:ph type="title"/>
          </p:nvPr>
        </p:nvSpPr>
        <p:spPr>
          <a:xfrm>
            <a:off x="1077849" y="-45562"/>
            <a:ext cx="10515600" cy="1325563"/>
          </a:xfrm>
        </p:spPr>
        <p:txBody>
          <a:bodyPr>
            <a:normAutofit/>
          </a:bodyPr>
          <a:lstStyle/>
          <a:p>
            <a:r>
              <a:rPr lang="en-US" altLang="zh-CN" b="1" dirty="0" smtClean="0"/>
              <a:t>6.</a:t>
            </a:r>
            <a:r>
              <a:rPr lang="zh-CN" altLang="en-US" b="1" dirty="0" smtClean="0"/>
              <a:t> </a:t>
            </a:r>
            <a:r>
              <a:rPr lang="en-US" altLang="zh-CN" b="1" dirty="0" smtClean="0"/>
              <a:t>Pros</a:t>
            </a:r>
            <a:r>
              <a:rPr lang="zh-CN" altLang="en-US" b="1" dirty="0" smtClean="0"/>
              <a:t> </a:t>
            </a:r>
            <a:r>
              <a:rPr lang="en-US" altLang="zh-CN" b="1" dirty="0" smtClean="0"/>
              <a:t>and cons</a:t>
            </a:r>
            <a:endParaRPr lang="en-HK" b="1" dirty="0"/>
          </a:p>
        </p:txBody>
      </p:sp>
      <p:pic>
        <p:nvPicPr>
          <p:cNvPr id="4" name="图形 3">
            <a:extLst>
              <a:ext uri="{FF2B5EF4-FFF2-40B4-BE49-F238E27FC236}">
                <a16:creationId xmlns:a16="http://schemas.microsoft.com/office/drawing/2014/main" xmlns="" id="{3EF556CA-30DB-46CA-B010-E7BC06705578}"/>
              </a:ext>
            </a:extLst>
          </p:cNvPr>
          <p:cNvPicPr>
            <a:picLocks noChangeAspect="1"/>
          </p:cNvPicPr>
          <p:nvPr/>
        </p:nvPicPr>
        <p:blipFill>
          <a:blip r:embed="rId3">
            <a:extLst>
              <a:ext uri="{96DAC541-7B7A-43D3-8B79-37D633B846F1}">
                <asvg:svgBlip xmlns:asvg="http://schemas.microsoft.com/office/drawing/2016/SVG/main" xmlns="" r:embed="rId5"/>
              </a:ext>
            </a:extLst>
          </a:blip>
          <a:stretch>
            <a:fillRect/>
          </a:stretch>
        </p:blipFill>
        <p:spPr>
          <a:xfrm>
            <a:off x="-50800" y="6122728"/>
            <a:ext cx="12242800" cy="1278197"/>
          </a:xfrm>
          <a:prstGeom prst="rect">
            <a:avLst/>
          </a:prstGeom>
        </p:spPr>
      </p:pic>
      <p:sp>
        <p:nvSpPr>
          <p:cNvPr id="5" name="箭头: 五边形 4">
            <a:extLst>
              <a:ext uri="{FF2B5EF4-FFF2-40B4-BE49-F238E27FC236}">
                <a16:creationId xmlns:a16="http://schemas.microsoft.com/office/drawing/2014/main" xmlns="" id="{61E862C7-DDED-46B2-88A9-92A4D3F40475}"/>
              </a:ext>
            </a:extLst>
          </p:cNvPr>
          <p:cNvSpPr/>
          <p:nvPr/>
        </p:nvSpPr>
        <p:spPr>
          <a:xfrm rot="5400000">
            <a:off x="-60257" y="234315"/>
            <a:ext cx="1234440" cy="765810"/>
          </a:xfrm>
          <a:prstGeom prst="homePlate">
            <a:avLst/>
          </a:prstGeom>
          <a:solidFill>
            <a:srgbClr val="0342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pic>
        <p:nvPicPr>
          <p:cNvPr id="6" name="图形 5">
            <a:extLst>
              <a:ext uri="{FF2B5EF4-FFF2-40B4-BE49-F238E27FC236}">
                <a16:creationId xmlns:a16="http://schemas.microsoft.com/office/drawing/2014/main" xmlns="" id="{217E1EC4-7E0E-4611-9AC8-528215714F14}"/>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312039" y="103823"/>
            <a:ext cx="489848" cy="717523"/>
          </a:xfrm>
          <a:prstGeom prst="rect">
            <a:avLst/>
          </a:prstGeom>
        </p:spPr>
      </p:pic>
      <p:sp>
        <p:nvSpPr>
          <p:cNvPr id="51" name="文本框 50"/>
          <p:cNvSpPr txBox="1"/>
          <p:nvPr/>
        </p:nvSpPr>
        <p:spPr>
          <a:xfrm>
            <a:off x="583899" y="1534218"/>
            <a:ext cx="987899" cy="584775"/>
          </a:xfrm>
          <a:prstGeom prst="rect">
            <a:avLst/>
          </a:prstGeom>
          <a:noFill/>
        </p:spPr>
        <p:txBody>
          <a:bodyPr wrap="none" rtlCol="0">
            <a:spAutoFit/>
          </a:bodyPr>
          <a:lstStyle/>
          <a:p>
            <a:r>
              <a:rPr kumimoji="1" lang="en-US" altLang="zh-CN" dirty="0" smtClean="0"/>
              <a:t> </a:t>
            </a:r>
            <a:r>
              <a:rPr kumimoji="1" lang="en-US" altLang="zh-CN" dirty="0" err="1" smtClean="0"/>
              <a:t>PyTorch</a:t>
            </a:r>
            <a:endParaRPr kumimoji="1" lang="en-US" altLang="zh-CN" dirty="0" smtClean="0"/>
          </a:p>
          <a:p>
            <a:r>
              <a:rPr kumimoji="1" lang="en-US" altLang="zh-CN" sz="1400" dirty="0" smtClean="0"/>
              <a:t>(Facebook)</a:t>
            </a:r>
            <a:endParaRPr kumimoji="1" lang="zh-CN" altLang="en-US" sz="1400" dirty="0"/>
          </a:p>
        </p:txBody>
      </p:sp>
      <p:sp>
        <p:nvSpPr>
          <p:cNvPr id="55" name="文本框 54"/>
          <p:cNvSpPr txBox="1"/>
          <p:nvPr/>
        </p:nvSpPr>
        <p:spPr>
          <a:xfrm>
            <a:off x="474777" y="2699024"/>
            <a:ext cx="1250471" cy="584775"/>
          </a:xfrm>
          <a:prstGeom prst="rect">
            <a:avLst/>
          </a:prstGeom>
          <a:noFill/>
        </p:spPr>
        <p:txBody>
          <a:bodyPr wrap="none" rtlCol="0">
            <a:spAutoFit/>
          </a:bodyPr>
          <a:lstStyle/>
          <a:p>
            <a:r>
              <a:rPr kumimoji="1" lang="en-US" altLang="zh-CN" dirty="0" err="1" smtClean="0"/>
              <a:t>TensorFlow</a:t>
            </a:r>
            <a:endParaRPr kumimoji="1" lang="en-US" altLang="zh-CN" dirty="0" smtClean="0"/>
          </a:p>
          <a:p>
            <a:r>
              <a:rPr kumimoji="1" lang="en-US" altLang="zh-CN" sz="1400" dirty="0" smtClean="0"/>
              <a:t>     (Google)</a:t>
            </a:r>
            <a:endParaRPr kumimoji="1" lang="zh-CN" altLang="en-US" sz="1400" dirty="0"/>
          </a:p>
        </p:txBody>
      </p:sp>
      <p:pic>
        <p:nvPicPr>
          <p:cNvPr id="3" name="图片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50178" y="1190957"/>
            <a:ext cx="5431612" cy="2235200"/>
          </a:xfrm>
          <a:prstGeom prst="rect">
            <a:avLst/>
          </a:prstGeom>
        </p:spPr>
      </p:pic>
      <p:sp>
        <p:nvSpPr>
          <p:cNvPr id="7" name="文本框 6"/>
          <p:cNvSpPr txBox="1"/>
          <p:nvPr/>
        </p:nvSpPr>
        <p:spPr>
          <a:xfrm>
            <a:off x="6335649" y="3412974"/>
            <a:ext cx="4860671" cy="276999"/>
          </a:xfrm>
          <a:prstGeom prst="rect">
            <a:avLst/>
          </a:prstGeom>
          <a:noFill/>
        </p:spPr>
        <p:txBody>
          <a:bodyPr wrap="square" rtlCol="0">
            <a:spAutoFit/>
          </a:bodyPr>
          <a:lstStyle/>
          <a:p>
            <a:r>
              <a:rPr kumimoji="1" lang="is-IS" altLang="zh-CN" sz="1200" dirty="0"/>
              <a:t>NAACL </a:t>
            </a:r>
            <a:r>
              <a:rPr kumimoji="1" lang="is-IS" altLang="zh-CN" sz="1200" dirty="0" smtClean="0"/>
              <a:t>and ACL</a:t>
            </a:r>
            <a:r>
              <a:rPr kumimoji="1" lang="zh-CN" altLang="en-US" sz="1200" dirty="0" smtClean="0"/>
              <a:t> </a:t>
            </a:r>
            <a:r>
              <a:rPr kumimoji="1" lang="en-US" altLang="zh-CN" sz="1200" dirty="0" smtClean="0"/>
              <a:t>are the top conferences for natural language processing</a:t>
            </a:r>
            <a:r>
              <a:rPr kumimoji="1" lang="is-IS" altLang="zh-CN" sz="1200" dirty="0"/>
              <a:t> </a:t>
            </a:r>
            <a:endParaRPr kumimoji="1" lang="zh-CN" altLang="en-US" sz="1200" dirty="0"/>
          </a:p>
        </p:txBody>
      </p:sp>
      <p:sp>
        <p:nvSpPr>
          <p:cNvPr id="10" name="文本框 9"/>
          <p:cNvSpPr txBox="1"/>
          <p:nvPr/>
        </p:nvSpPr>
        <p:spPr>
          <a:xfrm>
            <a:off x="4820647" y="4041141"/>
            <a:ext cx="7128298" cy="2308324"/>
          </a:xfrm>
          <a:prstGeom prst="rect">
            <a:avLst/>
          </a:prstGeom>
          <a:noFill/>
        </p:spPr>
        <p:txBody>
          <a:bodyPr wrap="none" rtlCol="0">
            <a:spAutoFit/>
          </a:bodyPr>
          <a:lstStyle/>
          <a:p>
            <a:r>
              <a:rPr kumimoji="1" lang="en-US" altLang="zh-CN" dirty="0" smtClean="0"/>
              <a:t>Industry</a:t>
            </a:r>
            <a:r>
              <a:rPr kumimoji="1" lang="zh-CN" altLang="en-US" dirty="0" smtClean="0"/>
              <a:t> </a:t>
            </a:r>
            <a:r>
              <a:rPr kumimoji="1" lang="en-US" altLang="zh-CN" dirty="0" smtClean="0"/>
              <a:t>world:</a:t>
            </a:r>
            <a:br>
              <a:rPr kumimoji="1" lang="en-US" altLang="zh-CN" dirty="0" smtClean="0"/>
            </a:br>
            <a:r>
              <a:rPr kumimoji="1" lang="en-US" altLang="zh-CN" dirty="0" smtClean="0"/>
              <a:t>1. </a:t>
            </a:r>
            <a:r>
              <a:rPr kumimoji="1" lang="en-US" altLang="zh-CN" dirty="0"/>
              <a:t>python </a:t>
            </a:r>
            <a:r>
              <a:rPr kumimoji="1" lang="en-US" altLang="zh-CN" dirty="0" smtClean="0"/>
              <a:t>environment leads to huge consumption on servers</a:t>
            </a:r>
          </a:p>
          <a:p>
            <a:endParaRPr kumimoji="1" lang="en-US" altLang="zh-CN" dirty="0"/>
          </a:p>
          <a:p>
            <a:r>
              <a:rPr kumimoji="1" lang="en-US" altLang="zh-CN" dirty="0" smtClean="0"/>
              <a:t>2. Mobility: python interpreter cannot be embedded in mobile binary files</a:t>
            </a:r>
          </a:p>
          <a:p>
            <a:endParaRPr kumimoji="1" lang="en-US" altLang="zh-CN" dirty="0"/>
          </a:p>
          <a:p>
            <a:r>
              <a:rPr kumimoji="1" lang="en-US" altLang="zh-CN" dirty="0" smtClean="0"/>
              <a:t>3. Service: update without shutting down </a:t>
            </a:r>
          </a:p>
          <a:p>
            <a:endParaRPr kumimoji="1" lang="en-US" altLang="zh-CN" dirty="0"/>
          </a:p>
          <a:p>
            <a:r>
              <a:rPr kumimoji="1" lang="en-US" altLang="zh-CN" dirty="0" smtClean="0"/>
              <a:t>4. deployment</a:t>
            </a:r>
            <a:endParaRPr kumimoji="1" lang="zh-CN" altLang="en-US" dirty="0"/>
          </a:p>
        </p:txBody>
      </p:sp>
      <p:pic>
        <p:nvPicPr>
          <p:cNvPr id="11" name="图片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00833" y="4267877"/>
            <a:ext cx="4176760" cy="2301725"/>
          </a:xfrm>
          <a:prstGeom prst="rect">
            <a:avLst/>
          </a:prstGeom>
        </p:spPr>
      </p:pic>
    </p:spTree>
    <p:extLst>
      <p:ext uri="{BB962C8B-B14F-4D97-AF65-F5344CB8AC3E}">
        <p14:creationId xmlns:p14="http://schemas.microsoft.com/office/powerpoint/2010/main" val="5263333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9251" y="-1118025"/>
            <a:ext cx="13039702" cy="2652243"/>
          </a:xfrm>
        </p:spPr>
      </p:pic>
      <p:sp>
        <p:nvSpPr>
          <p:cNvPr id="2" name="标题 1">
            <a:extLst>
              <a:ext uri="{FF2B5EF4-FFF2-40B4-BE49-F238E27FC236}">
                <a16:creationId xmlns:a16="http://schemas.microsoft.com/office/drawing/2014/main" xmlns="" id="{729E7753-D934-41AF-979C-BE3013383BDA}"/>
              </a:ext>
            </a:extLst>
          </p:cNvPr>
          <p:cNvSpPr>
            <a:spLocks noGrp="1"/>
          </p:cNvSpPr>
          <p:nvPr>
            <p:ph type="title"/>
          </p:nvPr>
        </p:nvSpPr>
        <p:spPr>
          <a:xfrm>
            <a:off x="1077849" y="-45562"/>
            <a:ext cx="10515600" cy="1325563"/>
          </a:xfrm>
        </p:spPr>
        <p:txBody>
          <a:bodyPr>
            <a:normAutofit/>
          </a:bodyPr>
          <a:lstStyle/>
          <a:p>
            <a:r>
              <a:rPr lang="en-US" altLang="zh-CN" b="1" dirty="0" smtClean="0"/>
              <a:t>6.</a:t>
            </a:r>
            <a:r>
              <a:rPr lang="zh-CN" altLang="en-US" b="1" dirty="0" smtClean="0"/>
              <a:t> </a:t>
            </a:r>
            <a:r>
              <a:rPr lang="en-US" altLang="zh-CN" b="1" dirty="0" smtClean="0"/>
              <a:t>Pros</a:t>
            </a:r>
            <a:r>
              <a:rPr lang="zh-CN" altLang="en-US" b="1" dirty="0" smtClean="0"/>
              <a:t> </a:t>
            </a:r>
            <a:r>
              <a:rPr lang="en-US" altLang="zh-CN" b="1" dirty="0" smtClean="0"/>
              <a:t>and cons</a:t>
            </a:r>
            <a:endParaRPr lang="en-HK" b="1" dirty="0"/>
          </a:p>
        </p:txBody>
      </p:sp>
      <p:pic>
        <p:nvPicPr>
          <p:cNvPr id="4" name="图形 3">
            <a:extLst>
              <a:ext uri="{FF2B5EF4-FFF2-40B4-BE49-F238E27FC236}">
                <a16:creationId xmlns:a16="http://schemas.microsoft.com/office/drawing/2014/main" xmlns="" id="{3EF556CA-30DB-46CA-B010-E7BC06705578}"/>
              </a:ext>
            </a:extLst>
          </p:cNvPr>
          <p:cNvPicPr>
            <a:picLocks noChangeAspect="1"/>
          </p:cNvPicPr>
          <p:nvPr/>
        </p:nvPicPr>
        <p:blipFill>
          <a:blip r:embed="rId3">
            <a:extLst>
              <a:ext uri="{96DAC541-7B7A-43D3-8B79-37D633B846F1}">
                <asvg:svgBlip xmlns:asvg="http://schemas.microsoft.com/office/drawing/2016/SVG/main" xmlns="" r:embed="rId5"/>
              </a:ext>
            </a:extLst>
          </a:blip>
          <a:stretch>
            <a:fillRect/>
          </a:stretch>
        </p:blipFill>
        <p:spPr>
          <a:xfrm>
            <a:off x="-50800" y="6122728"/>
            <a:ext cx="12242800" cy="1278197"/>
          </a:xfrm>
          <a:prstGeom prst="rect">
            <a:avLst/>
          </a:prstGeom>
        </p:spPr>
      </p:pic>
      <p:sp>
        <p:nvSpPr>
          <p:cNvPr id="5" name="箭头: 五边形 4">
            <a:extLst>
              <a:ext uri="{FF2B5EF4-FFF2-40B4-BE49-F238E27FC236}">
                <a16:creationId xmlns:a16="http://schemas.microsoft.com/office/drawing/2014/main" xmlns="" id="{61E862C7-DDED-46B2-88A9-92A4D3F40475}"/>
              </a:ext>
            </a:extLst>
          </p:cNvPr>
          <p:cNvSpPr/>
          <p:nvPr/>
        </p:nvSpPr>
        <p:spPr>
          <a:xfrm rot="5400000">
            <a:off x="-60257" y="234315"/>
            <a:ext cx="1234440" cy="765810"/>
          </a:xfrm>
          <a:prstGeom prst="homePlate">
            <a:avLst/>
          </a:prstGeom>
          <a:solidFill>
            <a:srgbClr val="0342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pic>
        <p:nvPicPr>
          <p:cNvPr id="6" name="图形 5">
            <a:extLst>
              <a:ext uri="{FF2B5EF4-FFF2-40B4-BE49-F238E27FC236}">
                <a16:creationId xmlns:a16="http://schemas.microsoft.com/office/drawing/2014/main" xmlns="" id="{217E1EC4-7E0E-4611-9AC8-528215714F14}"/>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312039" y="103823"/>
            <a:ext cx="489848" cy="717523"/>
          </a:xfrm>
          <a:prstGeom prst="rect">
            <a:avLst/>
          </a:prstGeom>
        </p:spPr>
      </p:pic>
      <p:sp>
        <p:nvSpPr>
          <p:cNvPr id="13" name="椭圆 12"/>
          <p:cNvSpPr/>
          <p:nvPr/>
        </p:nvSpPr>
        <p:spPr>
          <a:xfrm>
            <a:off x="801887" y="1943340"/>
            <a:ext cx="275962" cy="3085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椭圆 13"/>
          <p:cNvSpPr/>
          <p:nvPr/>
        </p:nvSpPr>
        <p:spPr>
          <a:xfrm>
            <a:off x="801887" y="2343699"/>
            <a:ext cx="275962" cy="3085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p:nvSpPr>
        <p:spPr>
          <a:xfrm>
            <a:off x="801887" y="2785122"/>
            <a:ext cx="275962" cy="3085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p:nvSpPr>
        <p:spPr>
          <a:xfrm>
            <a:off x="1590572" y="1634799"/>
            <a:ext cx="275962" cy="30854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p:nvSpPr>
        <p:spPr>
          <a:xfrm>
            <a:off x="1590572" y="2143867"/>
            <a:ext cx="275962" cy="30854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p:nvSpPr>
        <p:spPr>
          <a:xfrm>
            <a:off x="1590572" y="2652240"/>
            <a:ext cx="275962" cy="30854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椭圆 18"/>
          <p:cNvSpPr/>
          <p:nvPr/>
        </p:nvSpPr>
        <p:spPr>
          <a:xfrm>
            <a:off x="1590572" y="3152323"/>
            <a:ext cx="275962" cy="30854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椭圆 19"/>
          <p:cNvSpPr/>
          <p:nvPr/>
        </p:nvSpPr>
        <p:spPr>
          <a:xfrm>
            <a:off x="2241276" y="1630417"/>
            <a:ext cx="275962" cy="30854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椭圆 20"/>
          <p:cNvSpPr/>
          <p:nvPr/>
        </p:nvSpPr>
        <p:spPr>
          <a:xfrm>
            <a:off x="2241276" y="2145317"/>
            <a:ext cx="275962" cy="30854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椭圆 21"/>
          <p:cNvSpPr/>
          <p:nvPr/>
        </p:nvSpPr>
        <p:spPr>
          <a:xfrm>
            <a:off x="2241276" y="2652240"/>
            <a:ext cx="275962" cy="30854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椭圆 22"/>
          <p:cNvSpPr/>
          <p:nvPr/>
        </p:nvSpPr>
        <p:spPr>
          <a:xfrm>
            <a:off x="2241276" y="3155001"/>
            <a:ext cx="275962" cy="30854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椭圆 23"/>
          <p:cNvSpPr/>
          <p:nvPr/>
        </p:nvSpPr>
        <p:spPr>
          <a:xfrm>
            <a:off x="3051731" y="2371425"/>
            <a:ext cx="275962" cy="3085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5" name="直线箭头连接符 24"/>
          <p:cNvCxnSpPr>
            <a:endCxn id="23" idx="2"/>
          </p:cNvCxnSpPr>
          <p:nvPr/>
        </p:nvCxnSpPr>
        <p:spPr>
          <a:xfrm flipV="1">
            <a:off x="939868" y="1789070"/>
            <a:ext cx="650704" cy="308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线箭头连接符 25"/>
          <p:cNvCxnSpPr>
            <a:stCxn id="18" idx="6"/>
          </p:cNvCxnSpPr>
          <p:nvPr/>
        </p:nvCxnSpPr>
        <p:spPr>
          <a:xfrm>
            <a:off x="1077849" y="2097611"/>
            <a:ext cx="576250" cy="210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线箭头连接符 26"/>
          <p:cNvCxnSpPr>
            <a:endCxn id="26" idx="2"/>
          </p:cNvCxnSpPr>
          <p:nvPr/>
        </p:nvCxnSpPr>
        <p:spPr>
          <a:xfrm>
            <a:off x="939868" y="2133080"/>
            <a:ext cx="650704" cy="6734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线箭头连接符 27"/>
          <p:cNvCxnSpPr>
            <a:endCxn id="27" idx="2"/>
          </p:cNvCxnSpPr>
          <p:nvPr/>
        </p:nvCxnSpPr>
        <p:spPr>
          <a:xfrm>
            <a:off x="939868" y="2097610"/>
            <a:ext cx="650704" cy="12089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线箭头连接符 28"/>
          <p:cNvCxnSpPr>
            <a:endCxn id="23" idx="2"/>
          </p:cNvCxnSpPr>
          <p:nvPr/>
        </p:nvCxnSpPr>
        <p:spPr>
          <a:xfrm flipV="1">
            <a:off x="939868" y="1789070"/>
            <a:ext cx="650704" cy="7088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线箭头连接符 29"/>
          <p:cNvCxnSpPr>
            <a:stCxn id="21" idx="6"/>
            <a:endCxn id="25" idx="2"/>
          </p:cNvCxnSpPr>
          <p:nvPr/>
        </p:nvCxnSpPr>
        <p:spPr>
          <a:xfrm flipV="1">
            <a:off x="1077849" y="2298138"/>
            <a:ext cx="512723" cy="199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线箭头连接符 30"/>
          <p:cNvCxnSpPr>
            <a:stCxn id="21" idx="6"/>
            <a:endCxn id="26" idx="2"/>
          </p:cNvCxnSpPr>
          <p:nvPr/>
        </p:nvCxnSpPr>
        <p:spPr>
          <a:xfrm>
            <a:off x="1077849" y="2497970"/>
            <a:ext cx="512723" cy="3085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线箭头连接符 31"/>
          <p:cNvCxnSpPr>
            <a:stCxn id="21" idx="6"/>
            <a:endCxn id="27" idx="2"/>
          </p:cNvCxnSpPr>
          <p:nvPr/>
        </p:nvCxnSpPr>
        <p:spPr>
          <a:xfrm>
            <a:off x="1077849" y="2497970"/>
            <a:ext cx="512723" cy="808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线箭头连接符 32"/>
          <p:cNvCxnSpPr>
            <a:stCxn id="22" idx="6"/>
            <a:endCxn id="23" idx="2"/>
          </p:cNvCxnSpPr>
          <p:nvPr/>
        </p:nvCxnSpPr>
        <p:spPr>
          <a:xfrm flipV="1">
            <a:off x="1077849" y="1789070"/>
            <a:ext cx="512723" cy="1150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stCxn id="22" idx="6"/>
            <a:endCxn id="25" idx="2"/>
          </p:cNvCxnSpPr>
          <p:nvPr/>
        </p:nvCxnSpPr>
        <p:spPr>
          <a:xfrm flipV="1">
            <a:off x="1077849" y="2298138"/>
            <a:ext cx="512723" cy="641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线箭头连接符 34"/>
          <p:cNvCxnSpPr>
            <a:stCxn id="22" idx="6"/>
            <a:endCxn id="26" idx="2"/>
          </p:cNvCxnSpPr>
          <p:nvPr/>
        </p:nvCxnSpPr>
        <p:spPr>
          <a:xfrm flipV="1">
            <a:off x="1077849" y="2806511"/>
            <a:ext cx="512723" cy="132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线箭头连接符 35"/>
          <p:cNvCxnSpPr>
            <a:stCxn id="22" idx="6"/>
            <a:endCxn id="27" idx="2"/>
          </p:cNvCxnSpPr>
          <p:nvPr/>
        </p:nvCxnSpPr>
        <p:spPr>
          <a:xfrm>
            <a:off x="1077849" y="2939393"/>
            <a:ext cx="512723" cy="367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线箭头连接符 36"/>
          <p:cNvCxnSpPr>
            <a:endCxn id="28" idx="2"/>
          </p:cNvCxnSpPr>
          <p:nvPr/>
        </p:nvCxnSpPr>
        <p:spPr>
          <a:xfrm>
            <a:off x="1866534" y="1774596"/>
            <a:ext cx="374742" cy="10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a:stCxn id="23" idx="6"/>
            <a:endCxn id="29" idx="2"/>
          </p:cNvCxnSpPr>
          <p:nvPr/>
        </p:nvCxnSpPr>
        <p:spPr>
          <a:xfrm>
            <a:off x="1866534" y="1789070"/>
            <a:ext cx="374742" cy="510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线箭头连接符 38"/>
          <p:cNvCxnSpPr>
            <a:stCxn id="23" idx="6"/>
            <a:endCxn id="30" idx="2"/>
          </p:cNvCxnSpPr>
          <p:nvPr/>
        </p:nvCxnSpPr>
        <p:spPr>
          <a:xfrm>
            <a:off x="1866534" y="1789070"/>
            <a:ext cx="374742" cy="10174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线箭头连接符 39"/>
          <p:cNvCxnSpPr>
            <a:stCxn id="23" idx="6"/>
            <a:endCxn id="31" idx="2"/>
          </p:cNvCxnSpPr>
          <p:nvPr/>
        </p:nvCxnSpPr>
        <p:spPr>
          <a:xfrm>
            <a:off x="1866534" y="1789070"/>
            <a:ext cx="374742" cy="1520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线箭头连接符 40"/>
          <p:cNvCxnSpPr>
            <a:stCxn id="25" idx="6"/>
            <a:endCxn id="28" idx="2"/>
          </p:cNvCxnSpPr>
          <p:nvPr/>
        </p:nvCxnSpPr>
        <p:spPr>
          <a:xfrm flipV="1">
            <a:off x="1866534" y="1784688"/>
            <a:ext cx="374742" cy="513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p:cNvCxnSpPr>
            <a:stCxn id="25" idx="6"/>
            <a:endCxn id="29" idx="2"/>
          </p:cNvCxnSpPr>
          <p:nvPr/>
        </p:nvCxnSpPr>
        <p:spPr>
          <a:xfrm>
            <a:off x="1866534" y="2298138"/>
            <a:ext cx="374742" cy="1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线箭头连接符 42"/>
          <p:cNvCxnSpPr>
            <a:stCxn id="25" idx="6"/>
            <a:endCxn id="30" idx="2"/>
          </p:cNvCxnSpPr>
          <p:nvPr/>
        </p:nvCxnSpPr>
        <p:spPr>
          <a:xfrm>
            <a:off x="1866534" y="2298138"/>
            <a:ext cx="374742" cy="508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线箭头连接符 43"/>
          <p:cNvCxnSpPr>
            <a:stCxn id="25" idx="6"/>
            <a:endCxn id="31" idx="2"/>
          </p:cNvCxnSpPr>
          <p:nvPr/>
        </p:nvCxnSpPr>
        <p:spPr>
          <a:xfrm>
            <a:off x="1866534" y="2298138"/>
            <a:ext cx="374742" cy="10111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p:cNvCxnSpPr>
            <a:stCxn id="26" idx="6"/>
            <a:endCxn id="28" idx="2"/>
          </p:cNvCxnSpPr>
          <p:nvPr/>
        </p:nvCxnSpPr>
        <p:spPr>
          <a:xfrm flipV="1">
            <a:off x="1866534" y="1784688"/>
            <a:ext cx="374742" cy="1021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线箭头连接符 45"/>
          <p:cNvCxnSpPr>
            <a:stCxn id="26" idx="6"/>
            <a:endCxn id="29" idx="2"/>
          </p:cNvCxnSpPr>
          <p:nvPr/>
        </p:nvCxnSpPr>
        <p:spPr>
          <a:xfrm flipV="1">
            <a:off x="1866534" y="2299588"/>
            <a:ext cx="374742" cy="506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p:cNvCxnSpPr>
            <a:stCxn id="26" idx="6"/>
            <a:endCxn id="30" idx="2"/>
          </p:cNvCxnSpPr>
          <p:nvPr/>
        </p:nvCxnSpPr>
        <p:spPr>
          <a:xfrm>
            <a:off x="1866534" y="2806511"/>
            <a:ext cx="3747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线箭头连接符 47"/>
          <p:cNvCxnSpPr>
            <a:stCxn id="27" idx="6"/>
            <a:endCxn id="30" idx="2"/>
          </p:cNvCxnSpPr>
          <p:nvPr/>
        </p:nvCxnSpPr>
        <p:spPr>
          <a:xfrm flipV="1">
            <a:off x="1866534" y="2806511"/>
            <a:ext cx="374742" cy="500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p:cNvCxnSpPr>
            <a:stCxn id="27" idx="6"/>
            <a:endCxn id="31" idx="2"/>
          </p:cNvCxnSpPr>
          <p:nvPr/>
        </p:nvCxnSpPr>
        <p:spPr>
          <a:xfrm>
            <a:off x="1866534" y="3306594"/>
            <a:ext cx="374742" cy="2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线箭头连接符 49"/>
          <p:cNvCxnSpPr>
            <a:stCxn id="27" idx="6"/>
            <a:endCxn id="29" idx="2"/>
          </p:cNvCxnSpPr>
          <p:nvPr/>
        </p:nvCxnSpPr>
        <p:spPr>
          <a:xfrm flipV="1">
            <a:off x="1866534" y="2299588"/>
            <a:ext cx="374742" cy="10070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线箭头连接符 51"/>
          <p:cNvCxnSpPr>
            <a:stCxn id="27" idx="6"/>
            <a:endCxn id="28" idx="2"/>
          </p:cNvCxnSpPr>
          <p:nvPr/>
        </p:nvCxnSpPr>
        <p:spPr>
          <a:xfrm flipV="1">
            <a:off x="1866534" y="1784688"/>
            <a:ext cx="374742" cy="15219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线箭头连接符 52"/>
          <p:cNvCxnSpPr>
            <a:stCxn id="26" idx="6"/>
            <a:endCxn id="31" idx="2"/>
          </p:cNvCxnSpPr>
          <p:nvPr/>
        </p:nvCxnSpPr>
        <p:spPr>
          <a:xfrm>
            <a:off x="1866534" y="2806511"/>
            <a:ext cx="374742" cy="502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线箭头连接符 53"/>
          <p:cNvCxnSpPr>
            <a:stCxn id="28" idx="6"/>
            <a:endCxn id="32" idx="2"/>
          </p:cNvCxnSpPr>
          <p:nvPr/>
        </p:nvCxnSpPr>
        <p:spPr>
          <a:xfrm>
            <a:off x="2517238" y="1784688"/>
            <a:ext cx="534493" cy="741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线箭头连接符 55"/>
          <p:cNvCxnSpPr>
            <a:stCxn id="29" idx="6"/>
            <a:endCxn id="32" idx="2"/>
          </p:cNvCxnSpPr>
          <p:nvPr/>
        </p:nvCxnSpPr>
        <p:spPr>
          <a:xfrm>
            <a:off x="2517238" y="2299588"/>
            <a:ext cx="534493" cy="226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线箭头连接符 56"/>
          <p:cNvCxnSpPr>
            <a:stCxn id="30" idx="6"/>
            <a:endCxn id="32" idx="2"/>
          </p:cNvCxnSpPr>
          <p:nvPr/>
        </p:nvCxnSpPr>
        <p:spPr>
          <a:xfrm flipV="1">
            <a:off x="2517238" y="2525696"/>
            <a:ext cx="534493" cy="280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线箭头连接符 57"/>
          <p:cNvCxnSpPr>
            <a:stCxn id="31" idx="6"/>
            <a:endCxn id="32" idx="2"/>
          </p:cNvCxnSpPr>
          <p:nvPr/>
        </p:nvCxnSpPr>
        <p:spPr>
          <a:xfrm flipV="1">
            <a:off x="2517238" y="2525696"/>
            <a:ext cx="534493" cy="783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610449" y="3207043"/>
            <a:ext cx="679994" cy="369332"/>
          </a:xfrm>
          <a:prstGeom prst="rect">
            <a:avLst/>
          </a:prstGeom>
          <a:noFill/>
        </p:spPr>
        <p:txBody>
          <a:bodyPr wrap="none" rtlCol="0">
            <a:spAutoFit/>
          </a:bodyPr>
          <a:lstStyle/>
          <a:p>
            <a:r>
              <a:rPr kumimoji="1" lang="en-US" altLang="zh-CN" smtClean="0"/>
              <a:t>input</a:t>
            </a:r>
            <a:endParaRPr kumimoji="1" lang="zh-CN" altLang="en-US" dirty="0"/>
          </a:p>
        </p:txBody>
      </p:sp>
      <p:sp>
        <p:nvSpPr>
          <p:cNvPr id="60" name="文本框 59"/>
          <p:cNvSpPr txBox="1"/>
          <p:nvPr/>
        </p:nvSpPr>
        <p:spPr>
          <a:xfrm>
            <a:off x="377537" y="3874302"/>
            <a:ext cx="1488997" cy="369332"/>
          </a:xfrm>
          <a:prstGeom prst="rect">
            <a:avLst/>
          </a:prstGeom>
          <a:noFill/>
        </p:spPr>
        <p:txBody>
          <a:bodyPr wrap="none" rtlCol="0">
            <a:spAutoFit/>
          </a:bodyPr>
          <a:lstStyle/>
          <a:p>
            <a:r>
              <a:rPr kumimoji="1" lang="en-US" altLang="zh-CN" smtClean="0"/>
              <a:t>Hidden layer1</a:t>
            </a:r>
            <a:endParaRPr kumimoji="1" lang="zh-CN" altLang="en-US" dirty="0"/>
          </a:p>
        </p:txBody>
      </p:sp>
      <p:cxnSp>
        <p:nvCxnSpPr>
          <p:cNvPr id="61" name="曲线连接符 60"/>
          <p:cNvCxnSpPr>
            <a:stCxn id="27" idx="4"/>
          </p:cNvCxnSpPr>
          <p:nvPr/>
        </p:nvCxnSpPr>
        <p:spPr>
          <a:xfrm rot="5400000">
            <a:off x="1218576" y="3364325"/>
            <a:ext cx="413438" cy="606517"/>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2" name="文本框 61"/>
          <p:cNvSpPr txBox="1"/>
          <p:nvPr/>
        </p:nvSpPr>
        <p:spPr>
          <a:xfrm>
            <a:off x="1994601" y="3874302"/>
            <a:ext cx="1488997" cy="369332"/>
          </a:xfrm>
          <a:prstGeom prst="rect">
            <a:avLst/>
          </a:prstGeom>
          <a:noFill/>
        </p:spPr>
        <p:txBody>
          <a:bodyPr wrap="none" rtlCol="0">
            <a:spAutoFit/>
          </a:bodyPr>
          <a:lstStyle/>
          <a:p>
            <a:r>
              <a:rPr kumimoji="1" lang="en-US" altLang="zh-CN" dirty="0" smtClean="0"/>
              <a:t>Hidden layer2</a:t>
            </a:r>
            <a:endParaRPr kumimoji="1" lang="zh-CN" altLang="en-US" dirty="0"/>
          </a:p>
        </p:txBody>
      </p:sp>
      <p:cxnSp>
        <p:nvCxnSpPr>
          <p:cNvPr id="63" name="曲线连接符 62"/>
          <p:cNvCxnSpPr>
            <a:stCxn id="31" idx="4"/>
          </p:cNvCxnSpPr>
          <p:nvPr/>
        </p:nvCxnSpPr>
        <p:spPr>
          <a:xfrm rot="16200000" flipH="1">
            <a:off x="2353798" y="3489000"/>
            <a:ext cx="410760" cy="359843"/>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4" name="文本框 63"/>
          <p:cNvSpPr txBox="1"/>
          <p:nvPr/>
        </p:nvSpPr>
        <p:spPr>
          <a:xfrm>
            <a:off x="2827160" y="2947759"/>
            <a:ext cx="825867" cy="369332"/>
          </a:xfrm>
          <a:prstGeom prst="rect">
            <a:avLst/>
          </a:prstGeom>
          <a:noFill/>
        </p:spPr>
        <p:txBody>
          <a:bodyPr wrap="none" rtlCol="0">
            <a:spAutoFit/>
          </a:bodyPr>
          <a:lstStyle/>
          <a:p>
            <a:r>
              <a:rPr kumimoji="1" lang="en-US" altLang="zh-CN" dirty="0" smtClean="0"/>
              <a:t>output</a:t>
            </a:r>
            <a:endParaRPr kumimoji="1" lang="zh-CN" altLang="en-US" dirty="0"/>
          </a:p>
        </p:txBody>
      </p:sp>
      <p:pic>
        <p:nvPicPr>
          <p:cNvPr id="65" name="图片 64"/>
          <p:cNvPicPr>
            <a:picLocks noChangeAspect="1"/>
          </p:cNvPicPr>
          <p:nvPr/>
        </p:nvPicPr>
        <p:blipFill>
          <a:blip r:embed="rId8"/>
          <a:stretch>
            <a:fillRect/>
          </a:stretch>
        </p:blipFill>
        <p:spPr>
          <a:xfrm>
            <a:off x="3962949" y="1089981"/>
            <a:ext cx="7143160" cy="3124518"/>
          </a:xfrm>
          <a:prstGeom prst="rect">
            <a:avLst/>
          </a:prstGeom>
        </p:spPr>
      </p:pic>
    </p:spTree>
    <p:extLst>
      <p:ext uri="{BB962C8B-B14F-4D97-AF65-F5344CB8AC3E}">
        <p14:creationId xmlns:p14="http://schemas.microsoft.com/office/powerpoint/2010/main" val="1972051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3851" y="-708903"/>
            <a:ext cx="13039702" cy="2652243"/>
          </a:xfrm>
        </p:spPr>
      </p:pic>
      <p:pic>
        <p:nvPicPr>
          <p:cNvPr id="4" name="图形 3">
            <a:extLst>
              <a:ext uri="{FF2B5EF4-FFF2-40B4-BE49-F238E27FC236}">
                <a16:creationId xmlns:a16="http://schemas.microsoft.com/office/drawing/2014/main" xmlns="" id="{3EF556CA-30DB-46CA-B010-E7BC06705578}"/>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50800" y="6122728"/>
            <a:ext cx="12242800" cy="1278197"/>
          </a:xfrm>
          <a:prstGeom prst="rect">
            <a:avLst/>
          </a:prstGeom>
        </p:spPr>
      </p:pic>
      <p:sp>
        <p:nvSpPr>
          <p:cNvPr id="5" name="箭头: 五边形 4">
            <a:extLst>
              <a:ext uri="{FF2B5EF4-FFF2-40B4-BE49-F238E27FC236}">
                <a16:creationId xmlns:a16="http://schemas.microsoft.com/office/drawing/2014/main" xmlns="" id="{61E862C7-DDED-46B2-88A9-92A4D3F40475}"/>
              </a:ext>
            </a:extLst>
          </p:cNvPr>
          <p:cNvSpPr/>
          <p:nvPr/>
        </p:nvSpPr>
        <p:spPr>
          <a:xfrm rot="5400000">
            <a:off x="-60257" y="234315"/>
            <a:ext cx="1234440" cy="765810"/>
          </a:xfrm>
          <a:prstGeom prst="homePlate">
            <a:avLst/>
          </a:prstGeom>
          <a:solidFill>
            <a:srgbClr val="0342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pic>
        <p:nvPicPr>
          <p:cNvPr id="6" name="图形 5">
            <a:extLst>
              <a:ext uri="{FF2B5EF4-FFF2-40B4-BE49-F238E27FC236}">
                <a16:creationId xmlns:a16="http://schemas.microsoft.com/office/drawing/2014/main" xmlns="" id="{217E1EC4-7E0E-4611-9AC8-528215714F14}"/>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312039" y="103823"/>
            <a:ext cx="489848" cy="717523"/>
          </a:xfrm>
          <a:prstGeom prst="rect">
            <a:avLst/>
          </a:prstGeom>
        </p:spPr>
      </p:pic>
      <p:sp>
        <p:nvSpPr>
          <p:cNvPr id="3" name="标题 2"/>
          <p:cNvSpPr>
            <a:spLocks noGrp="1"/>
          </p:cNvSpPr>
          <p:nvPr>
            <p:ph type="title"/>
          </p:nvPr>
        </p:nvSpPr>
        <p:spPr>
          <a:xfrm>
            <a:off x="4872624" y="2970538"/>
            <a:ext cx="4226490" cy="1325563"/>
          </a:xfrm>
        </p:spPr>
        <p:txBody>
          <a:bodyPr/>
          <a:lstStyle/>
          <a:p>
            <a:r>
              <a:rPr kumimoji="1" lang="en-US" altLang="zh-CN" smtClean="0"/>
              <a:t>Q &amp; A</a:t>
            </a:r>
            <a:endParaRPr kumimoji="1" lang="zh-CN" altLang="en-US" dirty="0"/>
          </a:p>
        </p:txBody>
      </p:sp>
    </p:spTree>
    <p:extLst>
      <p:ext uri="{BB962C8B-B14F-4D97-AF65-F5344CB8AC3E}">
        <p14:creationId xmlns:p14="http://schemas.microsoft.com/office/powerpoint/2010/main" val="10406909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3851" y="-708903"/>
            <a:ext cx="13039702" cy="2652243"/>
          </a:xfrm>
        </p:spPr>
      </p:pic>
      <p:sp>
        <p:nvSpPr>
          <p:cNvPr id="2" name="标题 1">
            <a:extLst>
              <a:ext uri="{FF2B5EF4-FFF2-40B4-BE49-F238E27FC236}">
                <a16:creationId xmlns:a16="http://schemas.microsoft.com/office/drawing/2014/main" xmlns="" id="{729E7753-D934-41AF-979C-BE3013383BDA}"/>
              </a:ext>
            </a:extLst>
          </p:cNvPr>
          <p:cNvSpPr>
            <a:spLocks noGrp="1"/>
          </p:cNvSpPr>
          <p:nvPr>
            <p:ph type="title"/>
          </p:nvPr>
        </p:nvSpPr>
        <p:spPr>
          <a:xfrm>
            <a:off x="1077849" y="-45562"/>
            <a:ext cx="10515600" cy="1325563"/>
          </a:xfrm>
        </p:spPr>
        <p:txBody>
          <a:bodyPr>
            <a:normAutofit/>
          </a:bodyPr>
          <a:lstStyle/>
          <a:p>
            <a:r>
              <a:rPr lang="en-HK" b="1" dirty="0" smtClean="0"/>
              <a:t>1. Introduction </a:t>
            </a:r>
            <a:endParaRPr lang="en-HK" b="1" dirty="0"/>
          </a:p>
        </p:txBody>
      </p:sp>
      <p:pic>
        <p:nvPicPr>
          <p:cNvPr id="4" name="图形 3">
            <a:extLst>
              <a:ext uri="{FF2B5EF4-FFF2-40B4-BE49-F238E27FC236}">
                <a16:creationId xmlns:a16="http://schemas.microsoft.com/office/drawing/2014/main" xmlns="" id="{3EF556CA-30DB-46CA-B010-E7BC06705578}"/>
              </a:ext>
            </a:extLst>
          </p:cNvPr>
          <p:cNvPicPr>
            <a:picLocks noChangeAspect="1"/>
          </p:cNvPicPr>
          <p:nvPr/>
        </p:nvPicPr>
        <p:blipFill>
          <a:blip r:embed="rId3">
            <a:extLst>
              <a:ext uri="{96DAC541-7B7A-43D3-8B79-37D633B846F1}">
                <asvg:svgBlip xmlns:asvg="http://schemas.microsoft.com/office/drawing/2016/SVG/main" xmlns="" r:embed="rId5"/>
              </a:ext>
            </a:extLst>
          </a:blip>
          <a:stretch>
            <a:fillRect/>
          </a:stretch>
        </p:blipFill>
        <p:spPr>
          <a:xfrm>
            <a:off x="-50800" y="6122728"/>
            <a:ext cx="12242800" cy="1278197"/>
          </a:xfrm>
          <a:prstGeom prst="rect">
            <a:avLst/>
          </a:prstGeom>
        </p:spPr>
      </p:pic>
      <p:sp>
        <p:nvSpPr>
          <p:cNvPr id="5" name="箭头: 五边形 4">
            <a:extLst>
              <a:ext uri="{FF2B5EF4-FFF2-40B4-BE49-F238E27FC236}">
                <a16:creationId xmlns:a16="http://schemas.microsoft.com/office/drawing/2014/main" xmlns="" id="{61E862C7-DDED-46B2-88A9-92A4D3F40475}"/>
              </a:ext>
            </a:extLst>
          </p:cNvPr>
          <p:cNvSpPr/>
          <p:nvPr/>
        </p:nvSpPr>
        <p:spPr>
          <a:xfrm rot="5400000">
            <a:off x="-60257" y="234315"/>
            <a:ext cx="1234440" cy="765810"/>
          </a:xfrm>
          <a:prstGeom prst="homePlate">
            <a:avLst/>
          </a:prstGeom>
          <a:solidFill>
            <a:srgbClr val="0342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pic>
        <p:nvPicPr>
          <p:cNvPr id="6" name="图形 5">
            <a:extLst>
              <a:ext uri="{FF2B5EF4-FFF2-40B4-BE49-F238E27FC236}">
                <a16:creationId xmlns:a16="http://schemas.microsoft.com/office/drawing/2014/main" xmlns="" id="{217E1EC4-7E0E-4611-9AC8-528215714F14}"/>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312039" y="103823"/>
            <a:ext cx="489848" cy="717523"/>
          </a:xfrm>
          <a:prstGeom prst="rect">
            <a:avLst/>
          </a:prstGeom>
        </p:spPr>
      </p:pic>
      <p:sp>
        <p:nvSpPr>
          <p:cNvPr id="7" name="文本框 6"/>
          <p:cNvSpPr txBox="1"/>
          <p:nvPr/>
        </p:nvSpPr>
        <p:spPr>
          <a:xfrm>
            <a:off x="849370" y="3934048"/>
            <a:ext cx="5998630" cy="369332"/>
          </a:xfrm>
          <a:prstGeom prst="rect">
            <a:avLst/>
          </a:prstGeom>
          <a:noFill/>
        </p:spPr>
        <p:txBody>
          <a:bodyPr wrap="none" rtlCol="0">
            <a:spAutoFit/>
          </a:bodyPr>
          <a:lstStyle/>
          <a:p>
            <a:r>
              <a:rPr lang="en-US" altLang="zh-CN" dirty="0" err="1">
                <a:solidFill>
                  <a:srgbClr val="1F0909"/>
                </a:solidFill>
                <a:latin typeface="PT Serif" charset="0"/>
              </a:rPr>
              <a:t>Tensorflow</a:t>
            </a:r>
            <a:r>
              <a:rPr lang="en-US" altLang="zh-CN" dirty="0">
                <a:solidFill>
                  <a:srgbClr val="1F0909"/>
                </a:solidFill>
                <a:latin typeface="PT Serif" charset="0"/>
              </a:rPr>
              <a:t> applications: Google </a:t>
            </a:r>
            <a:r>
              <a:rPr lang="en-US" altLang="zh-CN" dirty="0" err="1">
                <a:solidFill>
                  <a:srgbClr val="1F0909"/>
                </a:solidFill>
                <a:latin typeface="PT Serif" charset="0"/>
              </a:rPr>
              <a:t>RankBrain</a:t>
            </a:r>
            <a:r>
              <a:rPr lang="en-US" altLang="zh-CN" dirty="0">
                <a:solidFill>
                  <a:srgbClr val="1F0909"/>
                </a:solidFill>
                <a:latin typeface="PT Serif" charset="0"/>
              </a:rPr>
              <a:t>, Smart Reply</a:t>
            </a:r>
            <a:endParaRPr lang="zh-CN" altLang="en-US" dirty="0">
              <a:solidFill>
                <a:srgbClr val="1F0909"/>
              </a:solidFill>
              <a:latin typeface="PT Serif" charset="0"/>
            </a:endParaRPr>
          </a:p>
        </p:txBody>
      </p:sp>
      <p:pic>
        <p:nvPicPr>
          <p:cNvPr id="9" name="图片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5734" y="3799165"/>
            <a:ext cx="623636" cy="639098"/>
          </a:xfrm>
          <a:prstGeom prst="rect">
            <a:avLst/>
          </a:prstGeom>
        </p:spPr>
      </p:pic>
      <p:pic>
        <p:nvPicPr>
          <p:cNvPr id="15" name="图片 14"/>
          <p:cNvPicPr>
            <a:picLocks noChangeAspect="1"/>
          </p:cNvPicPr>
          <p:nvPr/>
        </p:nvPicPr>
        <p:blipFill rotWithShape="1">
          <a:blip r:embed="rId9"/>
          <a:srcRect l="55112" t="14917" r="5877" b="18680"/>
          <a:stretch/>
        </p:blipFill>
        <p:spPr>
          <a:xfrm>
            <a:off x="8334317" y="706304"/>
            <a:ext cx="3397113" cy="5430030"/>
          </a:xfrm>
          <a:prstGeom prst="rect">
            <a:avLst/>
          </a:prstGeom>
        </p:spPr>
      </p:pic>
      <p:sp>
        <p:nvSpPr>
          <p:cNvPr id="19" name="矩形 18"/>
          <p:cNvSpPr/>
          <p:nvPr/>
        </p:nvSpPr>
        <p:spPr>
          <a:xfrm>
            <a:off x="849370" y="2157480"/>
            <a:ext cx="6096000" cy="646331"/>
          </a:xfrm>
          <a:prstGeom prst="rect">
            <a:avLst/>
          </a:prstGeom>
        </p:spPr>
        <p:txBody>
          <a:bodyPr>
            <a:spAutoFit/>
          </a:bodyPr>
          <a:lstStyle/>
          <a:p>
            <a:r>
              <a:rPr lang="en-US" altLang="zh-CN" dirty="0">
                <a:solidFill>
                  <a:srgbClr val="1F0909"/>
                </a:solidFill>
                <a:latin typeface="PT Serif" charset="0"/>
              </a:rPr>
              <a:t>The core purpose of </a:t>
            </a:r>
            <a:r>
              <a:rPr lang="en-US" altLang="zh-CN" dirty="0" err="1">
                <a:solidFill>
                  <a:srgbClr val="1F0909"/>
                </a:solidFill>
                <a:latin typeface="PT Serif" charset="0"/>
              </a:rPr>
              <a:t>tensorflow</a:t>
            </a:r>
            <a:r>
              <a:rPr lang="en-US" altLang="zh-CN" dirty="0">
                <a:solidFill>
                  <a:srgbClr val="1F0909"/>
                </a:solidFill>
                <a:latin typeface="PT Serif" charset="0"/>
              </a:rPr>
              <a:t> is to unify various forms of machine learning on top of the single flexible platform.</a:t>
            </a:r>
            <a:endParaRPr lang="zh-CN" altLang="en-US" dirty="0"/>
          </a:p>
        </p:txBody>
      </p:sp>
    </p:spTree>
    <p:extLst>
      <p:ext uri="{BB962C8B-B14F-4D97-AF65-F5344CB8AC3E}">
        <p14:creationId xmlns:p14="http://schemas.microsoft.com/office/powerpoint/2010/main" val="397542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3851" y="-708903"/>
            <a:ext cx="13039702" cy="2652243"/>
          </a:xfrm>
        </p:spPr>
      </p:pic>
      <p:sp>
        <p:nvSpPr>
          <p:cNvPr id="2" name="标题 1">
            <a:extLst>
              <a:ext uri="{FF2B5EF4-FFF2-40B4-BE49-F238E27FC236}">
                <a16:creationId xmlns:a16="http://schemas.microsoft.com/office/drawing/2014/main" xmlns="" id="{729E7753-D934-41AF-979C-BE3013383BDA}"/>
              </a:ext>
            </a:extLst>
          </p:cNvPr>
          <p:cNvSpPr>
            <a:spLocks noGrp="1"/>
          </p:cNvSpPr>
          <p:nvPr>
            <p:ph type="title"/>
          </p:nvPr>
        </p:nvSpPr>
        <p:spPr>
          <a:xfrm>
            <a:off x="1077849" y="-45562"/>
            <a:ext cx="10515600" cy="1325563"/>
          </a:xfrm>
        </p:spPr>
        <p:txBody>
          <a:bodyPr>
            <a:normAutofit/>
          </a:bodyPr>
          <a:lstStyle/>
          <a:p>
            <a:r>
              <a:rPr lang="en-US" altLang="zh-CN" b="1" dirty="0" smtClean="0"/>
              <a:t>2. Motivation</a:t>
            </a:r>
            <a:endParaRPr lang="en-HK" b="1" dirty="0"/>
          </a:p>
        </p:txBody>
      </p:sp>
      <p:pic>
        <p:nvPicPr>
          <p:cNvPr id="4" name="图形 3">
            <a:extLst>
              <a:ext uri="{FF2B5EF4-FFF2-40B4-BE49-F238E27FC236}">
                <a16:creationId xmlns:a16="http://schemas.microsoft.com/office/drawing/2014/main" xmlns="" id="{3EF556CA-30DB-46CA-B010-E7BC06705578}"/>
              </a:ext>
            </a:extLst>
          </p:cNvPr>
          <p:cNvPicPr>
            <a:picLocks noChangeAspect="1"/>
          </p:cNvPicPr>
          <p:nvPr/>
        </p:nvPicPr>
        <p:blipFill>
          <a:blip r:embed="rId3">
            <a:extLst>
              <a:ext uri="{96DAC541-7B7A-43D3-8B79-37D633B846F1}">
                <asvg:svgBlip xmlns:asvg="http://schemas.microsoft.com/office/drawing/2016/SVG/main" xmlns="" r:embed="rId5"/>
              </a:ext>
            </a:extLst>
          </a:blip>
          <a:stretch>
            <a:fillRect/>
          </a:stretch>
        </p:blipFill>
        <p:spPr>
          <a:xfrm>
            <a:off x="-50800" y="6122728"/>
            <a:ext cx="12242800" cy="1278197"/>
          </a:xfrm>
          <a:prstGeom prst="rect">
            <a:avLst/>
          </a:prstGeom>
        </p:spPr>
      </p:pic>
      <p:sp>
        <p:nvSpPr>
          <p:cNvPr id="5" name="箭头: 五边形 4">
            <a:extLst>
              <a:ext uri="{FF2B5EF4-FFF2-40B4-BE49-F238E27FC236}">
                <a16:creationId xmlns:a16="http://schemas.microsoft.com/office/drawing/2014/main" xmlns="" id="{61E862C7-DDED-46B2-88A9-92A4D3F40475}"/>
              </a:ext>
            </a:extLst>
          </p:cNvPr>
          <p:cNvSpPr/>
          <p:nvPr/>
        </p:nvSpPr>
        <p:spPr>
          <a:xfrm rot="5400000">
            <a:off x="-60257" y="234315"/>
            <a:ext cx="1234440" cy="765810"/>
          </a:xfrm>
          <a:prstGeom prst="homePlate">
            <a:avLst/>
          </a:prstGeom>
          <a:solidFill>
            <a:srgbClr val="0342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pic>
        <p:nvPicPr>
          <p:cNvPr id="6" name="图形 5">
            <a:extLst>
              <a:ext uri="{FF2B5EF4-FFF2-40B4-BE49-F238E27FC236}">
                <a16:creationId xmlns:a16="http://schemas.microsoft.com/office/drawing/2014/main" xmlns="" id="{217E1EC4-7E0E-4611-9AC8-528215714F14}"/>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312039" y="103823"/>
            <a:ext cx="489848" cy="717523"/>
          </a:xfrm>
          <a:prstGeom prst="rect">
            <a:avLst/>
          </a:prstGeom>
        </p:spPr>
      </p:pic>
      <p:sp>
        <p:nvSpPr>
          <p:cNvPr id="15" name="文本框 14"/>
          <p:cNvSpPr txBox="1"/>
          <p:nvPr/>
        </p:nvSpPr>
        <p:spPr>
          <a:xfrm>
            <a:off x="1077849" y="3156601"/>
            <a:ext cx="4479061" cy="1569660"/>
          </a:xfrm>
          <a:prstGeom prst="rect">
            <a:avLst/>
          </a:prstGeom>
          <a:noFill/>
        </p:spPr>
        <p:txBody>
          <a:bodyPr wrap="square" rtlCol="0">
            <a:spAutoFit/>
          </a:bodyPr>
          <a:lstStyle/>
          <a:p>
            <a:pPr marL="457200" marR="0" lvl="0" indent="-457200" defTabSz="914400" eaLnBrk="1" fontAlgn="auto" latinLnBrk="0" hangingPunct="1">
              <a:lnSpc>
                <a:spcPct val="100000"/>
              </a:lnSpc>
              <a:spcBef>
                <a:spcPts val="0"/>
              </a:spcBef>
              <a:spcAft>
                <a:spcPts val="0"/>
              </a:spcAft>
              <a:buClrTx/>
              <a:buSzTx/>
              <a:buFontTx/>
              <a:buNone/>
              <a:tabLst/>
              <a:defRPr/>
            </a:pPr>
            <a:r>
              <a:rPr kumimoji="1" lang="en-US" altLang="zh-CN" sz="2400" dirty="0" smtClean="0"/>
              <a:t>What we need: </a:t>
            </a:r>
          </a:p>
          <a:p>
            <a:pPr marL="457200" lvl="0" indent="-457200">
              <a:buFont typeface="Arial" charset="0"/>
              <a:buChar char="•"/>
            </a:pPr>
            <a:r>
              <a:rPr lang="en-US" altLang="zh-CN" sz="2400" dirty="0"/>
              <a:t>large-scale </a:t>
            </a:r>
            <a:r>
              <a:rPr lang="en-US" altLang="zh-CN" sz="2400" dirty="0" smtClean="0"/>
              <a:t>training</a:t>
            </a:r>
          </a:p>
          <a:p>
            <a:pPr marL="457200" lvl="0" indent="-457200">
              <a:buFont typeface="Arial" charset="0"/>
              <a:buChar char="•"/>
            </a:pPr>
            <a:r>
              <a:rPr kumimoji="1" lang="en-US" altLang="zh-CN" sz="2400" dirty="0" smtClean="0"/>
              <a:t>Taking models into production</a:t>
            </a:r>
          </a:p>
          <a:p>
            <a:pPr marL="457200" lvl="0" indent="-457200">
              <a:buFont typeface="Arial" charset="0"/>
              <a:buChar char="•"/>
            </a:pPr>
            <a:r>
              <a:rPr kumimoji="1" lang="en-US" altLang="zh-CN" sz="2400" dirty="0" smtClean="0"/>
              <a:t>Machine learning research</a:t>
            </a:r>
            <a:endParaRPr kumimoji="1" lang="en-US" altLang="zh-CN" sz="2400" dirty="0"/>
          </a:p>
        </p:txBody>
      </p:sp>
      <p:sp>
        <p:nvSpPr>
          <p:cNvPr id="7" name="矩形 6"/>
          <p:cNvSpPr/>
          <p:nvPr/>
        </p:nvSpPr>
        <p:spPr>
          <a:xfrm>
            <a:off x="7058478" y="3698684"/>
            <a:ext cx="2237151" cy="923330"/>
          </a:xfrm>
          <a:prstGeom prst="rect">
            <a:avLst/>
          </a:prstGeom>
          <a:noFill/>
        </p:spPr>
        <p:txBody>
          <a:bodyPr wrap="none" lIns="91440" tIns="45720" rIns="91440" bIns="45720">
            <a:spAutoFit/>
          </a:bodyPr>
          <a:lstStyle/>
          <a:p>
            <a:pPr algn="ctr"/>
            <a:r>
              <a:rPr lang="en-US" altLang="zh-CN" sz="54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System</a:t>
            </a:r>
          </a:p>
        </p:txBody>
      </p:sp>
      <p:sp>
        <p:nvSpPr>
          <p:cNvPr id="11" name="右箭头 10"/>
          <p:cNvSpPr/>
          <p:nvPr/>
        </p:nvSpPr>
        <p:spPr>
          <a:xfrm rot="10800000">
            <a:off x="5799920" y="3975391"/>
            <a:ext cx="1066796" cy="369915"/>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3" name="直线连接符 12"/>
          <p:cNvCxnSpPr/>
          <p:nvPr/>
        </p:nvCxnSpPr>
        <p:spPr>
          <a:xfrm>
            <a:off x="6918219" y="3566349"/>
            <a:ext cx="2281875" cy="129653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线连接符 15"/>
          <p:cNvCxnSpPr/>
          <p:nvPr/>
        </p:nvCxnSpPr>
        <p:spPr>
          <a:xfrm flipV="1">
            <a:off x="6918219" y="3501112"/>
            <a:ext cx="2281875" cy="136177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1747436" y="5524437"/>
            <a:ext cx="1267463" cy="461665"/>
          </a:xfrm>
          <a:prstGeom prst="rect">
            <a:avLst/>
          </a:prstGeom>
          <a:noFill/>
        </p:spPr>
        <p:txBody>
          <a:bodyPr wrap="none" rtlCol="0">
            <a:spAutoFit/>
          </a:bodyPr>
          <a:lstStyle/>
          <a:p>
            <a:r>
              <a:rPr kumimoji="1" lang="en-US" altLang="zh-CN" sz="2400" dirty="0"/>
              <a:t>Disbelief</a:t>
            </a:r>
            <a:endParaRPr kumimoji="1" lang="zh-CN" altLang="en-US" sz="2400" dirty="0"/>
          </a:p>
        </p:txBody>
      </p:sp>
      <p:pic>
        <p:nvPicPr>
          <p:cNvPr id="21" name="图片 2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23800" y="5483630"/>
            <a:ext cx="623636" cy="639098"/>
          </a:xfrm>
          <a:prstGeom prst="rect">
            <a:avLst/>
          </a:prstGeom>
        </p:spPr>
      </p:pic>
      <p:sp>
        <p:nvSpPr>
          <p:cNvPr id="22" name="文本框 21"/>
          <p:cNvSpPr txBox="1"/>
          <p:nvPr/>
        </p:nvSpPr>
        <p:spPr>
          <a:xfrm>
            <a:off x="1022113" y="1564789"/>
            <a:ext cx="5437835" cy="1200329"/>
          </a:xfrm>
          <a:prstGeom prst="rect">
            <a:avLst/>
          </a:prstGeom>
          <a:noFill/>
        </p:spPr>
        <p:txBody>
          <a:bodyPr wrap="none" rtlCol="0">
            <a:spAutoFit/>
          </a:bodyPr>
          <a:lstStyle/>
          <a:p>
            <a:r>
              <a:rPr kumimoji="1" lang="en-US" altLang="zh-CN" sz="2400" dirty="0"/>
              <a:t>What we have:</a:t>
            </a:r>
          </a:p>
          <a:p>
            <a:pPr marL="285750" indent="-285750">
              <a:buFont typeface="Arial" charset="0"/>
              <a:buChar char="•"/>
            </a:pPr>
            <a:r>
              <a:rPr kumimoji="1" lang="en-US" altLang="zh-CN" sz="2400" dirty="0"/>
              <a:t>Well designed machine learning models</a:t>
            </a:r>
          </a:p>
          <a:p>
            <a:pPr marL="285750" indent="-285750">
              <a:buFont typeface="Arial" charset="0"/>
              <a:buChar char="•"/>
            </a:pPr>
            <a:r>
              <a:rPr kumimoji="1" lang="en-US" altLang="zh-CN" sz="2400" dirty="0"/>
              <a:t>Large datasets</a:t>
            </a:r>
          </a:p>
        </p:txBody>
      </p:sp>
    </p:spTree>
    <p:extLst>
      <p:ext uri="{BB962C8B-B14F-4D97-AF65-F5344CB8AC3E}">
        <p14:creationId xmlns:p14="http://schemas.microsoft.com/office/powerpoint/2010/main" val="259597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3851" y="-708903"/>
            <a:ext cx="13039702" cy="2652243"/>
          </a:xfrm>
        </p:spPr>
      </p:pic>
      <p:sp>
        <p:nvSpPr>
          <p:cNvPr id="2" name="标题 1">
            <a:extLst>
              <a:ext uri="{FF2B5EF4-FFF2-40B4-BE49-F238E27FC236}">
                <a16:creationId xmlns:a16="http://schemas.microsoft.com/office/drawing/2014/main" xmlns="" id="{729E7753-D934-41AF-979C-BE3013383BDA}"/>
              </a:ext>
            </a:extLst>
          </p:cNvPr>
          <p:cNvSpPr>
            <a:spLocks noGrp="1"/>
          </p:cNvSpPr>
          <p:nvPr>
            <p:ph type="title"/>
          </p:nvPr>
        </p:nvSpPr>
        <p:spPr>
          <a:xfrm>
            <a:off x="1077849" y="-45562"/>
            <a:ext cx="10515600" cy="1325563"/>
          </a:xfrm>
        </p:spPr>
        <p:txBody>
          <a:bodyPr>
            <a:normAutofit/>
          </a:bodyPr>
          <a:lstStyle/>
          <a:p>
            <a:r>
              <a:rPr lang="en-US" altLang="zh-CN" b="1" dirty="0" smtClean="0"/>
              <a:t>3. Limitation of Disbelief</a:t>
            </a:r>
            <a:endParaRPr lang="en-HK" b="1" dirty="0"/>
          </a:p>
        </p:txBody>
      </p:sp>
      <p:pic>
        <p:nvPicPr>
          <p:cNvPr id="4" name="图形 3">
            <a:extLst>
              <a:ext uri="{FF2B5EF4-FFF2-40B4-BE49-F238E27FC236}">
                <a16:creationId xmlns:a16="http://schemas.microsoft.com/office/drawing/2014/main" xmlns="" id="{3EF556CA-30DB-46CA-B010-E7BC06705578}"/>
              </a:ext>
            </a:extLst>
          </p:cNvPr>
          <p:cNvPicPr>
            <a:picLocks noChangeAspect="1"/>
          </p:cNvPicPr>
          <p:nvPr/>
        </p:nvPicPr>
        <p:blipFill>
          <a:blip r:embed="rId3">
            <a:extLst>
              <a:ext uri="{96DAC541-7B7A-43D3-8B79-37D633B846F1}">
                <asvg:svgBlip xmlns:asvg="http://schemas.microsoft.com/office/drawing/2016/SVG/main" xmlns="" r:embed="rId5"/>
              </a:ext>
            </a:extLst>
          </a:blip>
          <a:stretch>
            <a:fillRect/>
          </a:stretch>
        </p:blipFill>
        <p:spPr>
          <a:xfrm>
            <a:off x="-50800" y="6122728"/>
            <a:ext cx="12242800" cy="1278197"/>
          </a:xfrm>
          <a:prstGeom prst="rect">
            <a:avLst/>
          </a:prstGeom>
        </p:spPr>
      </p:pic>
      <p:sp>
        <p:nvSpPr>
          <p:cNvPr id="5" name="箭头: 五边形 4">
            <a:extLst>
              <a:ext uri="{FF2B5EF4-FFF2-40B4-BE49-F238E27FC236}">
                <a16:creationId xmlns:a16="http://schemas.microsoft.com/office/drawing/2014/main" xmlns="" id="{61E862C7-DDED-46B2-88A9-92A4D3F40475}"/>
              </a:ext>
            </a:extLst>
          </p:cNvPr>
          <p:cNvSpPr/>
          <p:nvPr/>
        </p:nvSpPr>
        <p:spPr>
          <a:xfrm rot="5400000">
            <a:off x="-60257" y="234315"/>
            <a:ext cx="1234440" cy="765810"/>
          </a:xfrm>
          <a:prstGeom prst="homePlate">
            <a:avLst/>
          </a:prstGeom>
          <a:solidFill>
            <a:srgbClr val="0342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pic>
        <p:nvPicPr>
          <p:cNvPr id="6" name="图形 5">
            <a:extLst>
              <a:ext uri="{FF2B5EF4-FFF2-40B4-BE49-F238E27FC236}">
                <a16:creationId xmlns:a16="http://schemas.microsoft.com/office/drawing/2014/main" xmlns="" id="{217E1EC4-7E0E-4611-9AC8-528215714F14}"/>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312039" y="103823"/>
            <a:ext cx="489848" cy="717523"/>
          </a:xfrm>
          <a:prstGeom prst="rect">
            <a:avLst/>
          </a:prstGeom>
        </p:spPr>
      </p:pic>
      <p:sp>
        <p:nvSpPr>
          <p:cNvPr id="3" name="文本框 2"/>
          <p:cNvSpPr txBox="1"/>
          <p:nvPr/>
        </p:nvSpPr>
        <p:spPr>
          <a:xfrm>
            <a:off x="450376" y="2113124"/>
            <a:ext cx="9779793" cy="2862322"/>
          </a:xfrm>
          <a:prstGeom prst="rect">
            <a:avLst/>
          </a:prstGeom>
          <a:noFill/>
        </p:spPr>
        <p:txBody>
          <a:bodyPr wrap="none" rtlCol="0">
            <a:spAutoFit/>
          </a:bodyPr>
          <a:lstStyle/>
          <a:p>
            <a:pPr marL="285750" indent="-285750">
              <a:buFont typeface="Arial" charset="0"/>
              <a:buChar char="•"/>
            </a:pPr>
            <a:r>
              <a:rPr kumimoji="1" lang="en-US" altLang="zh-CN" dirty="0" smtClean="0"/>
              <a:t>Layers: </a:t>
            </a:r>
          </a:p>
          <a:p>
            <a:r>
              <a:rPr kumimoji="1" lang="en-US" altLang="zh-CN" dirty="0" smtClean="0"/>
              <a:t>Layers in Disbelief are written as C++ classes, which is not friendly when user want to create new layer.</a:t>
            </a:r>
          </a:p>
          <a:p>
            <a:endParaRPr kumimoji="1" lang="en-US" altLang="zh-CN" dirty="0"/>
          </a:p>
          <a:p>
            <a:pPr marL="285750" indent="-285750">
              <a:buFont typeface="Arial" charset="0"/>
              <a:buChar char="•"/>
            </a:pPr>
            <a:r>
              <a:rPr lang="en-US" altLang="zh-CN" dirty="0"/>
              <a:t>Optimization Techniques</a:t>
            </a:r>
            <a:r>
              <a:rPr lang="en-US" altLang="zh-CN" dirty="0" smtClean="0"/>
              <a:t>:</a:t>
            </a:r>
          </a:p>
          <a:p>
            <a:r>
              <a:rPr lang="en-US" altLang="zh-CN" dirty="0"/>
              <a:t>optimization methods outside of stochastic gradient </a:t>
            </a:r>
            <a:r>
              <a:rPr lang="en-US" altLang="zh-CN" dirty="0" smtClean="0"/>
              <a:t>descent(SGD)</a:t>
            </a:r>
            <a:r>
              <a:rPr lang="en-US" altLang="zh-CN" dirty="0"/>
              <a:t> </a:t>
            </a:r>
            <a:r>
              <a:rPr lang="en-US" altLang="zh-CN" dirty="0" smtClean="0"/>
              <a:t>is </a:t>
            </a:r>
            <a:r>
              <a:rPr lang="en-US" altLang="zh-CN" dirty="0"/>
              <a:t>not easy and might not work </a:t>
            </a:r>
            <a:r>
              <a:rPr lang="en-US" altLang="zh-CN" dirty="0" smtClean="0"/>
              <a:t>well</a:t>
            </a:r>
          </a:p>
          <a:p>
            <a:r>
              <a:rPr lang="en-US" altLang="zh-CN" b="1" dirty="0"/>
              <a:t>Batch gradient </a:t>
            </a:r>
            <a:r>
              <a:rPr lang="en-US" altLang="zh-CN" b="1" dirty="0" smtClean="0"/>
              <a:t>descent      Adaptive </a:t>
            </a:r>
            <a:r>
              <a:rPr lang="en-US" altLang="zh-CN" b="1" dirty="0"/>
              <a:t>Moment Estimation (Adam)</a:t>
            </a:r>
          </a:p>
          <a:p>
            <a:endParaRPr lang="en-US" altLang="zh-CN" b="1" dirty="0" smtClean="0"/>
          </a:p>
          <a:p>
            <a:pPr marL="285750" indent="-285750">
              <a:buFont typeface="Arial" charset="0"/>
              <a:buChar char="•"/>
            </a:pPr>
            <a:r>
              <a:rPr lang="en-US" altLang="zh-CN" dirty="0"/>
              <a:t>NN structures</a:t>
            </a:r>
            <a:r>
              <a:rPr lang="en-US" altLang="zh-CN" dirty="0" smtClean="0"/>
              <a:t>:</a:t>
            </a:r>
          </a:p>
          <a:p>
            <a:r>
              <a:rPr lang="en-US" altLang="zh-CN" dirty="0"/>
              <a:t>Fixed execution </a:t>
            </a:r>
            <a:r>
              <a:rPr lang="en-US" altLang="zh-CN" dirty="0" smtClean="0"/>
              <a:t>pattern</a:t>
            </a:r>
          </a:p>
          <a:p>
            <a:r>
              <a:rPr lang="en-US" altLang="zh-CN" b="1" dirty="0"/>
              <a:t>Generative Adversarial Network(GAN</a:t>
            </a:r>
            <a:r>
              <a:rPr lang="en-US" altLang="zh-CN" b="1" dirty="0" smtClean="0"/>
              <a:t>)</a:t>
            </a:r>
            <a:r>
              <a:rPr lang="zh-CN" altLang="en-US" b="1" dirty="0" smtClean="0"/>
              <a:t>  </a:t>
            </a:r>
            <a:r>
              <a:rPr lang="en-US" altLang="zh-CN" b="1" dirty="0" err="1" smtClean="0"/>
              <a:t>GraphGAN</a:t>
            </a:r>
            <a:r>
              <a:rPr lang="en-US" altLang="zh-CN" b="1" dirty="0" smtClean="0"/>
              <a:t> Dropout </a:t>
            </a:r>
            <a:endParaRPr lang="zh-CN" altLang="en-US" b="1" dirty="0"/>
          </a:p>
        </p:txBody>
      </p:sp>
    </p:spTree>
    <p:extLst>
      <p:ext uri="{BB962C8B-B14F-4D97-AF65-F5344CB8AC3E}">
        <p14:creationId xmlns:p14="http://schemas.microsoft.com/office/powerpoint/2010/main" val="5619794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3851" y="-708903"/>
            <a:ext cx="13039702" cy="2652243"/>
          </a:xfrm>
        </p:spPr>
      </p:pic>
      <p:sp>
        <p:nvSpPr>
          <p:cNvPr id="2" name="标题 1">
            <a:extLst>
              <a:ext uri="{FF2B5EF4-FFF2-40B4-BE49-F238E27FC236}">
                <a16:creationId xmlns:a16="http://schemas.microsoft.com/office/drawing/2014/main" xmlns="" id="{729E7753-D934-41AF-979C-BE3013383BDA}"/>
              </a:ext>
            </a:extLst>
          </p:cNvPr>
          <p:cNvSpPr>
            <a:spLocks noGrp="1"/>
          </p:cNvSpPr>
          <p:nvPr>
            <p:ph type="title"/>
          </p:nvPr>
        </p:nvSpPr>
        <p:spPr>
          <a:xfrm>
            <a:off x="1077849" y="-45562"/>
            <a:ext cx="10515600" cy="1325563"/>
          </a:xfrm>
        </p:spPr>
        <p:txBody>
          <a:bodyPr>
            <a:normAutofit/>
          </a:bodyPr>
          <a:lstStyle/>
          <a:p>
            <a:r>
              <a:rPr lang="en-US" altLang="zh-CN" b="1" dirty="0"/>
              <a:t>4</a:t>
            </a:r>
            <a:r>
              <a:rPr lang="en-US" altLang="zh-CN" b="1" dirty="0" smtClean="0"/>
              <a:t>. </a:t>
            </a:r>
            <a:r>
              <a:rPr lang="en-US" altLang="zh-CN" b="1" dirty="0"/>
              <a:t>Core</a:t>
            </a:r>
            <a:r>
              <a:rPr lang="zh-CN" altLang="en-US" b="1" dirty="0"/>
              <a:t> </a:t>
            </a:r>
            <a:r>
              <a:rPr lang="en-US" altLang="zh-CN" b="1" dirty="0"/>
              <a:t>design principles</a:t>
            </a:r>
            <a:endParaRPr lang="en-HK" b="1" dirty="0"/>
          </a:p>
        </p:txBody>
      </p:sp>
      <p:pic>
        <p:nvPicPr>
          <p:cNvPr id="4" name="图形 3">
            <a:extLst>
              <a:ext uri="{FF2B5EF4-FFF2-40B4-BE49-F238E27FC236}">
                <a16:creationId xmlns:a16="http://schemas.microsoft.com/office/drawing/2014/main" xmlns="" id="{3EF556CA-30DB-46CA-B010-E7BC06705578}"/>
              </a:ext>
            </a:extLst>
          </p:cNvPr>
          <p:cNvPicPr>
            <a:picLocks noChangeAspect="1"/>
          </p:cNvPicPr>
          <p:nvPr/>
        </p:nvPicPr>
        <p:blipFill>
          <a:blip r:embed="rId3">
            <a:extLst>
              <a:ext uri="{96DAC541-7B7A-43D3-8B79-37D633B846F1}">
                <asvg:svgBlip xmlns:asvg="http://schemas.microsoft.com/office/drawing/2016/SVG/main" xmlns="" r:embed="rId5"/>
              </a:ext>
            </a:extLst>
          </a:blip>
          <a:stretch>
            <a:fillRect/>
          </a:stretch>
        </p:blipFill>
        <p:spPr>
          <a:xfrm>
            <a:off x="-50800" y="6122728"/>
            <a:ext cx="12242800" cy="1278197"/>
          </a:xfrm>
          <a:prstGeom prst="rect">
            <a:avLst/>
          </a:prstGeom>
        </p:spPr>
      </p:pic>
      <p:sp>
        <p:nvSpPr>
          <p:cNvPr id="5" name="箭头: 五边形 4">
            <a:extLst>
              <a:ext uri="{FF2B5EF4-FFF2-40B4-BE49-F238E27FC236}">
                <a16:creationId xmlns:a16="http://schemas.microsoft.com/office/drawing/2014/main" xmlns="" id="{61E862C7-DDED-46B2-88A9-92A4D3F40475}"/>
              </a:ext>
            </a:extLst>
          </p:cNvPr>
          <p:cNvSpPr/>
          <p:nvPr/>
        </p:nvSpPr>
        <p:spPr>
          <a:xfrm rot="5400000">
            <a:off x="-60257" y="234315"/>
            <a:ext cx="1234440" cy="765810"/>
          </a:xfrm>
          <a:prstGeom prst="homePlate">
            <a:avLst/>
          </a:prstGeom>
          <a:solidFill>
            <a:srgbClr val="0342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pic>
        <p:nvPicPr>
          <p:cNvPr id="6" name="图形 5">
            <a:extLst>
              <a:ext uri="{FF2B5EF4-FFF2-40B4-BE49-F238E27FC236}">
                <a16:creationId xmlns:a16="http://schemas.microsoft.com/office/drawing/2014/main" xmlns="" id="{217E1EC4-7E0E-4611-9AC8-528215714F14}"/>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312039" y="103823"/>
            <a:ext cx="489848" cy="717523"/>
          </a:xfrm>
          <a:prstGeom prst="rect">
            <a:avLst/>
          </a:prstGeom>
        </p:spPr>
      </p:pic>
      <p:sp>
        <p:nvSpPr>
          <p:cNvPr id="9" name="文本框 8"/>
          <p:cNvSpPr txBox="1"/>
          <p:nvPr/>
        </p:nvSpPr>
        <p:spPr>
          <a:xfrm>
            <a:off x="575439" y="1929572"/>
            <a:ext cx="5933472" cy="1508105"/>
          </a:xfrm>
          <a:prstGeom prst="rect">
            <a:avLst/>
          </a:prstGeom>
          <a:noFill/>
        </p:spPr>
        <p:txBody>
          <a:bodyPr wrap="square" rtlCol="0">
            <a:spAutoFit/>
          </a:bodyPr>
          <a:lstStyle/>
          <a:p>
            <a:r>
              <a:rPr lang="en-US" altLang="zh-CN" sz="2800" dirty="0" smtClean="0"/>
              <a:t>4.1</a:t>
            </a:r>
            <a:r>
              <a:rPr lang="zh-CN" altLang="en-US" sz="2800" dirty="0" smtClean="0"/>
              <a:t> </a:t>
            </a:r>
            <a:r>
              <a:rPr lang="en-US" altLang="zh-CN" sz="2800" dirty="0" smtClean="0"/>
              <a:t>Dataflow </a:t>
            </a:r>
            <a:r>
              <a:rPr lang="en-US" altLang="zh-CN" sz="2800" dirty="0"/>
              <a:t>graphs of primitive </a:t>
            </a:r>
            <a:r>
              <a:rPr lang="en-US" altLang="zh-CN" sz="2800" dirty="0" smtClean="0"/>
              <a:t>operators</a:t>
            </a:r>
          </a:p>
          <a:p>
            <a:r>
              <a:rPr lang="en-US" altLang="zh-CN" dirty="0" err="1"/>
              <a:t>TensorFlow</a:t>
            </a:r>
            <a:r>
              <a:rPr lang="en-US" altLang="zh-CN" dirty="0"/>
              <a:t> model </a:t>
            </a:r>
            <a:r>
              <a:rPr lang="en-US" altLang="zh-CN" dirty="0" smtClean="0"/>
              <a:t>represents</a:t>
            </a:r>
            <a:r>
              <a:rPr lang="zh-CN" altLang="en-US" dirty="0" smtClean="0"/>
              <a:t> </a:t>
            </a:r>
            <a:r>
              <a:rPr lang="en-US" altLang="zh-CN" dirty="0" smtClean="0"/>
              <a:t>individual </a:t>
            </a:r>
            <a:r>
              <a:rPr lang="en-US" altLang="zh-CN" dirty="0"/>
              <a:t>mathematical operators </a:t>
            </a:r>
            <a:r>
              <a:rPr lang="en-US" altLang="zh-CN" dirty="0" smtClean="0"/>
              <a:t>as </a:t>
            </a:r>
            <a:r>
              <a:rPr lang="en-US" altLang="zh-CN" dirty="0"/>
              <a:t>nodes in the </a:t>
            </a:r>
            <a:r>
              <a:rPr lang="en-US" altLang="zh-CN" dirty="0" smtClean="0"/>
              <a:t>dataflow</a:t>
            </a:r>
            <a:r>
              <a:rPr lang="zh-CN" altLang="en-US" dirty="0" smtClean="0"/>
              <a:t> </a:t>
            </a:r>
            <a:r>
              <a:rPr lang="en-US" altLang="zh-CN" dirty="0" smtClean="0"/>
              <a:t>graph</a:t>
            </a:r>
            <a:r>
              <a:rPr lang="en-US" altLang="zh-CN" dirty="0"/>
              <a:t>.</a:t>
            </a:r>
            <a:endParaRPr kumimoji="1" lang="zh-CN" altLang="en-US" dirty="0"/>
          </a:p>
        </p:txBody>
      </p:sp>
      <p:sp>
        <p:nvSpPr>
          <p:cNvPr id="10" name="椭圆 9"/>
          <p:cNvSpPr/>
          <p:nvPr/>
        </p:nvSpPr>
        <p:spPr>
          <a:xfrm>
            <a:off x="7629099" y="2836401"/>
            <a:ext cx="409432" cy="436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p:nvSpPr>
        <p:spPr>
          <a:xfrm>
            <a:off x="9359814" y="2836401"/>
            <a:ext cx="409432" cy="436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p:nvSpPr>
        <p:spPr>
          <a:xfrm>
            <a:off x="11184017" y="2836401"/>
            <a:ext cx="409432" cy="436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弧 12"/>
          <p:cNvSpPr/>
          <p:nvPr/>
        </p:nvSpPr>
        <p:spPr>
          <a:xfrm rot="18700668">
            <a:off x="7631130" y="2269127"/>
            <a:ext cx="2334133" cy="2601992"/>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4" name="弧 13"/>
          <p:cNvSpPr/>
          <p:nvPr/>
        </p:nvSpPr>
        <p:spPr>
          <a:xfrm rot="18700668">
            <a:off x="9506684" y="2269127"/>
            <a:ext cx="2334133" cy="2601992"/>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5" name="矩形 14"/>
          <p:cNvSpPr/>
          <p:nvPr/>
        </p:nvSpPr>
        <p:spPr>
          <a:xfrm>
            <a:off x="7350460" y="4107267"/>
            <a:ext cx="2274469" cy="646331"/>
          </a:xfrm>
          <a:prstGeom prst="rect">
            <a:avLst/>
          </a:prstGeom>
        </p:spPr>
        <p:txBody>
          <a:bodyPr wrap="none">
            <a:spAutoFit/>
          </a:bodyPr>
          <a:lstStyle/>
          <a:p>
            <a:r>
              <a:rPr lang="en-US" altLang="zh-CN" dirty="0"/>
              <a:t>local </a:t>
            </a:r>
            <a:r>
              <a:rPr lang="en-US" altLang="zh-CN" dirty="0" smtClean="0"/>
              <a:t>computation</a:t>
            </a:r>
          </a:p>
          <a:p>
            <a:r>
              <a:rPr lang="en-US" altLang="zh-CN" dirty="0" smtClean="0"/>
              <a:t>Also called Operations</a:t>
            </a:r>
            <a:endParaRPr lang="zh-CN" altLang="en-US" dirty="0"/>
          </a:p>
        </p:txBody>
      </p:sp>
      <p:sp>
        <p:nvSpPr>
          <p:cNvPr id="16" name="矩形 15"/>
          <p:cNvSpPr/>
          <p:nvPr/>
        </p:nvSpPr>
        <p:spPr>
          <a:xfrm>
            <a:off x="7644776" y="1279389"/>
            <a:ext cx="2124470" cy="923330"/>
          </a:xfrm>
          <a:prstGeom prst="rect">
            <a:avLst/>
          </a:prstGeom>
        </p:spPr>
        <p:txBody>
          <a:bodyPr wrap="square">
            <a:spAutoFit/>
          </a:bodyPr>
          <a:lstStyle/>
          <a:p>
            <a:r>
              <a:rPr lang="en-US" altLang="zh-CN" dirty="0"/>
              <a:t>Tensors</a:t>
            </a:r>
            <a:r>
              <a:rPr lang="zh-CN" altLang="en-US" dirty="0"/>
              <a:t> </a:t>
            </a:r>
            <a:r>
              <a:rPr lang="en-US" altLang="zh-CN" dirty="0"/>
              <a:t>(values of the </a:t>
            </a:r>
            <a:r>
              <a:rPr lang="en-US" altLang="zh-CN" dirty="0" smtClean="0"/>
              <a:t>node1 output and node2 input</a:t>
            </a:r>
            <a:r>
              <a:rPr lang="en-US" altLang="zh-CN" dirty="0" smtClean="0">
                <a:solidFill>
                  <a:srgbClr val="424242"/>
                </a:solidFill>
                <a:latin typeface="桤™" charset="0"/>
              </a:rPr>
              <a:t>)</a:t>
            </a:r>
            <a:endParaRPr lang="zh-CN" altLang="en-US" dirty="0"/>
          </a:p>
        </p:txBody>
      </p:sp>
      <p:sp>
        <p:nvSpPr>
          <p:cNvPr id="17" name="文本框 16"/>
          <p:cNvSpPr txBox="1"/>
          <p:nvPr/>
        </p:nvSpPr>
        <p:spPr>
          <a:xfrm>
            <a:off x="7429050" y="3275032"/>
            <a:ext cx="862737" cy="369332"/>
          </a:xfrm>
          <a:prstGeom prst="rect">
            <a:avLst/>
          </a:prstGeom>
          <a:noFill/>
        </p:spPr>
        <p:txBody>
          <a:bodyPr wrap="none" rtlCol="0">
            <a:spAutoFit/>
          </a:bodyPr>
          <a:lstStyle/>
          <a:p>
            <a:r>
              <a:rPr kumimoji="1" lang="en-US" altLang="zh-CN" smtClean="0"/>
              <a:t>Node 1</a:t>
            </a:r>
            <a:endParaRPr kumimoji="1" lang="zh-CN" altLang="en-US" dirty="0"/>
          </a:p>
        </p:txBody>
      </p:sp>
      <p:sp>
        <p:nvSpPr>
          <p:cNvPr id="18" name="文本框 17"/>
          <p:cNvSpPr txBox="1"/>
          <p:nvPr/>
        </p:nvSpPr>
        <p:spPr>
          <a:xfrm>
            <a:off x="9141653" y="3275032"/>
            <a:ext cx="862737" cy="369332"/>
          </a:xfrm>
          <a:prstGeom prst="rect">
            <a:avLst/>
          </a:prstGeom>
          <a:noFill/>
        </p:spPr>
        <p:txBody>
          <a:bodyPr wrap="none" rtlCol="0">
            <a:spAutoFit/>
          </a:bodyPr>
          <a:lstStyle/>
          <a:p>
            <a:r>
              <a:rPr kumimoji="1" lang="en-US" altLang="zh-CN" dirty="0" smtClean="0"/>
              <a:t>Node 2</a:t>
            </a:r>
            <a:endParaRPr kumimoji="1" lang="zh-CN" altLang="en-US" dirty="0"/>
          </a:p>
        </p:txBody>
      </p:sp>
      <p:cxnSp>
        <p:nvCxnSpPr>
          <p:cNvPr id="20" name="曲线连接符 19"/>
          <p:cNvCxnSpPr/>
          <p:nvPr/>
        </p:nvCxnSpPr>
        <p:spPr>
          <a:xfrm rot="16200000" flipH="1">
            <a:off x="7794603" y="3662139"/>
            <a:ext cx="487855" cy="393755"/>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575438" y="3509814"/>
            <a:ext cx="6233475" cy="1631216"/>
          </a:xfrm>
          <a:prstGeom prst="rect">
            <a:avLst/>
          </a:prstGeom>
          <a:noFill/>
        </p:spPr>
        <p:txBody>
          <a:bodyPr wrap="square" rtlCol="0">
            <a:spAutoFit/>
          </a:bodyPr>
          <a:lstStyle/>
          <a:p>
            <a:r>
              <a:rPr lang="en-US" altLang="zh-CN" sz="2800" dirty="0" smtClean="0"/>
              <a:t>4.2</a:t>
            </a:r>
            <a:r>
              <a:rPr lang="zh-CN" altLang="en-US" sz="2800" dirty="0" smtClean="0"/>
              <a:t> </a:t>
            </a:r>
            <a:r>
              <a:rPr lang="en-US" altLang="zh-CN" sz="2800" dirty="0" smtClean="0"/>
              <a:t>Deferred execution</a:t>
            </a:r>
          </a:p>
          <a:p>
            <a:r>
              <a:rPr lang="en-US" altLang="zh-CN" dirty="0"/>
              <a:t>Two phases:</a:t>
            </a:r>
          </a:p>
          <a:p>
            <a:pPr marL="285750" indent="-285750">
              <a:buFont typeface="Arial" charset="0"/>
              <a:buChar char="•"/>
            </a:pPr>
            <a:r>
              <a:rPr lang="en-US" altLang="zh-CN" dirty="0"/>
              <a:t>defines the </a:t>
            </a:r>
            <a:r>
              <a:rPr lang="en-US" altLang="zh-CN" dirty="0" smtClean="0"/>
              <a:t>program as </a:t>
            </a:r>
            <a:r>
              <a:rPr lang="en-US" altLang="zh-CN" dirty="0"/>
              <a:t>a symbolic dataflow </a:t>
            </a:r>
            <a:r>
              <a:rPr lang="en-US" altLang="zh-CN" dirty="0" smtClean="0"/>
              <a:t>graph</a:t>
            </a:r>
          </a:p>
          <a:p>
            <a:pPr marL="285750" indent="-285750">
              <a:buFont typeface="Arial" charset="0"/>
              <a:buChar char="•"/>
            </a:pPr>
            <a:r>
              <a:rPr lang="en-US" altLang="zh-CN" dirty="0"/>
              <a:t>executes an optimized version of </a:t>
            </a:r>
            <a:r>
              <a:rPr lang="en-US" altLang="zh-CN" dirty="0" smtClean="0"/>
              <a:t>the program </a:t>
            </a:r>
            <a:r>
              <a:rPr lang="en-US" altLang="zh-CN" dirty="0"/>
              <a:t>on the set of available devices.</a:t>
            </a:r>
            <a:endParaRPr lang="zh-CN" altLang="en-US" dirty="0"/>
          </a:p>
        </p:txBody>
      </p:sp>
      <p:sp>
        <p:nvSpPr>
          <p:cNvPr id="22" name="圆角矩形 21"/>
          <p:cNvSpPr/>
          <p:nvPr/>
        </p:nvSpPr>
        <p:spPr>
          <a:xfrm>
            <a:off x="1077849" y="5306886"/>
            <a:ext cx="368814" cy="1080266"/>
          </a:xfrm>
          <a:prstGeom prst="roundRect">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圆角矩形 22"/>
          <p:cNvSpPr/>
          <p:nvPr/>
        </p:nvSpPr>
        <p:spPr>
          <a:xfrm>
            <a:off x="1487164" y="5306886"/>
            <a:ext cx="368814" cy="10802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圆角矩形 23"/>
          <p:cNvSpPr/>
          <p:nvPr/>
        </p:nvSpPr>
        <p:spPr>
          <a:xfrm>
            <a:off x="1896480" y="5306886"/>
            <a:ext cx="368814" cy="1080266"/>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右箭头 26"/>
          <p:cNvSpPr/>
          <p:nvPr/>
        </p:nvSpPr>
        <p:spPr>
          <a:xfrm>
            <a:off x="2527393" y="5719117"/>
            <a:ext cx="1583140" cy="2593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圆角矩形 27"/>
          <p:cNvSpPr/>
          <p:nvPr/>
        </p:nvSpPr>
        <p:spPr>
          <a:xfrm>
            <a:off x="4925154" y="5306886"/>
            <a:ext cx="368814" cy="1080266"/>
          </a:xfrm>
          <a:prstGeom prst="roundRect">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圆角矩形 28"/>
          <p:cNvSpPr/>
          <p:nvPr/>
        </p:nvSpPr>
        <p:spPr>
          <a:xfrm>
            <a:off x="4502336" y="5306886"/>
            <a:ext cx="368814" cy="10802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圆角矩形 29"/>
          <p:cNvSpPr/>
          <p:nvPr/>
        </p:nvSpPr>
        <p:spPr>
          <a:xfrm>
            <a:off x="5347972" y="5307591"/>
            <a:ext cx="368814" cy="1080266"/>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矩形 30"/>
          <p:cNvSpPr/>
          <p:nvPr/>
        </p:nvSpPr>
        <p:spPr>
          <a:xfrm>
            <a:off x="1487766" y="6488668"/>
            <a:ext cx="4108817" cy="369332"/>
          </a:xfrm>
          <a:prstGeom prst="rect">
            <a:avLst/>
          </a:prstGeom>
        </p:spPr>
        <p:txBody>
          <a:bodyPr wrap="none">
            <a:spAutoFit/>
          </a:bodyPr>
          <a:lstStyle/>
          <a:p>
            <a:r>
              <a:rPr lang="en-US" altLang="zh-CN">
                <a:latin typeface=""/>
              </a:rPr>
              <a:t>without waiting for intermediate results</a:t>
            </a:r>
            <a:endParaRPr lang="zh-CN" altLang="en-US" dirty="0"/>
          </a:p>
        </p:txBody>
      </p:sp>
      <p:sp>
        <p:nvSpPr>
          <p:cNvPr id="3" name="文本框 2"/>
          <p:cNvSpPr txBox="1"/>
          <p:nvPr/>
        </p:nvSpPr>
        <p:spPr>
          <a:xfrm>
            <a:off x="7124794" y="5121865"/>
            <a:ext cx="1008609" cy="923330"/>
          </a:xfrm>
          <a:prstGeom prst="rect">
            <a:avLst/>
          </a:prstGeom>
          <a:noFill/>
        </p:spPr>
        <p:txBody>
          <a:bodyPr wrap="none" rtlCol="0">
            <a:spAutoFit/>
          </a:bodyPr>
          <a:lstStyle/>
          <a:p>
            <a:r>
              <a:rPr kumimoji="1" lang="en-US" altLang="zh-CN" dirty="0" smtClean="0"/>
              <a:t>A = B + C</a:t>
            </a:r>
          </a:p>
          <a:p>
            <a:r>
              <a:rPr kumimoji="1" lang="en-US" altLang="zh-CN" dirty="0" smtClean="0"/>
              <a:t>X = X + A</a:t>
            </a:r>
          </a:p>
          <a:p>
            <a:r>
              <a:rPr kumimoji="1" lang="en-US" altLang="zh-CN" dirty="0" smtClean="0"/>
              <a:t>Y = Y + 1</a:t>
            </a:r>
            <a:endParaRPr kumimoji="1" lang="zh-CN" altLang="en-US" dirty="0"/>
          </a:p>
        </p:txBody>
      </p:sp>
      <p:sp>
        <p:nvSpPr>
          <p:cNvPr id="32" name="右箭头 31"/>
          <p:cNvSpPr/>
          <p:nvPr/>
        </p:nvSpPr>
        <p:spPr>
          <a:xfrm>
            <a:off x="8199306" y="5490726"/>
            <a:ext cx="942347" cy="2064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p:cNvSpPr txBox="1"/>
          <p:nvPr/>
        </p:nvSpPr>
        <p:spPr>
          <a:xfrm>
            <a:off x="9151812" y="5200688"/>
            <a:ext cx="2727795" cy="646331"/>
          </a:xfrm>
          <a:prstGeom prst="rect">
            <a:avLst/>
          </a:prstGeom>
          <a:noFill/>
        </p:spPr>
        <p:txBody>
          <a:bodyPr wrap="square" rtlCol="0">
            <a:spAutoFit/>
          </a:bodyPr>
          <a:lstStyle/>
          <a:p>
            <a:r>
              <a:rPr kumimoji="1" lang="en-US" altLang="zh-CN" dirty="0"/>
              <a:t>Y = Y + </a:t>
            </a:r>
            <a:r>
              <a:rPr kumimoji="1" lang="en-US" altLang="zh-CN" dirty="0" smtClean="0"/>
              <a:t>1    A </a:t>
            </a:r>
            <a:r>
              <a:rPr kumimoji="1" lang="en-US" altLang="zh-CN" dirty="0"/>
              <a:t>= B + C</a:t>
            </a:r>
          </a:p>
          <a:p>
            <a:r>
              <a:rPr kumimoji="1" lang="en-US" altLang="zh-CN" dirty="0" smtClean="0"/>
              <a:t>           </a:t>
            </a:r>
            <a:r>
              <a:rPr kumimoji="1" lang="en-US" altLang="zh-CN" dirty="0"/>
              <a:t>X = X + </a:t>
            </a:r>
            <a:r>
              <a:rPr kumimoji="1" lang="en-US" altLang="zh-CN" dirty="0" smtClean="0"/>
              <a:t>A</a:t>
            </a:r>
            <a:endParaRPr kumimoji="1" lang="en-US" altLang="zh-CN" dirty="0"/>
          </a:p>
        </p:txBody>
      </p:sp>
    </p:spTree>
    <p:extLst>
      <p:ext uri="{BB962C8B-B14F-4D97-AF65-F5344CB8AC3E}">
        <p14:creationId xmlns:p14="http://schemas.microsoft.com/office/powerpoint/2010/main" val="693797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animBg="1"/>
      <p:bldP spid="23" grpId="0" animBg="1"/>
      <p:bldP spid="24" grpId="0" animBg="1"/>
      <p:bldP spid="27" grpId="0" animBg="1"/>
      <p:bldP spid="28" grpId="0" animBg="1"/>
      <p:bldP spid="29" grpId="0" animBg="1"/>
      <p:bldP spid="30" grpId="0" animBg="1"/>
      <p:bldP spid="3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3851" y="-708903"/>
            <a:ext cx="13039702" cy="2652243"/>
          </a:xfrm>
        </p:spPr>
      </p:pic>
      <p:sp>
        <p:nvSpPr>
          <p:cNvPr id="2" name="标题 1">
            <a:extLst>
              <a:ext uri="{FF2B5EF4-FFF2-40B4-BE49-F238E27FC236}">
                <a16:creationId xmlns:a16="http://schemas.microsoft.com/office/drawing/2014/main" xmlns="" id="{729E7753-D934-41AF-979C-BE3013383BDA}"/>
              </a:ext>
            </a:extLst>
          </p:cNvPr>
          <p:cNvSpPr>
            <a:spLocks noGrp="1"/>
          </p:cNvSpPr>
          <p:nvPr>
            <p:ph type="title"/>
          </p:nvPr>
        </p:nvSpPr>
        <p:spPr>
          <a:xfrm>
            <a:off x="1077849" y="-45562"/>
            <a:ext cx="10515600" cy="1325563"/>
          </a:xfrm>
        </p:spPr>
        <p:txBody>
          <a:bodyPr>
            <a:normAutofit/>
          </a:bodyPr>
          <a:lstStyle/>
          <a:p>
            <a:r>
              <a:rPr lang="en-US" altLang="zh-CN" b="1" dirty="0"/>
              <a:t>4</a:t>
            </a:r>
            <a:r>
              <a:rPr lang="en-US" altLang="zh-CN" b="1" dirty="0" smtClean="0"/>
              <a:t>. </a:t>
            </a:r>
            <a:r>
              <a:rPr lang="en-US" altLang="zh-CN" b="1" dirty="0"/>
              <a:t>Core</a:t>
            </a:r>
            <a:r>
              <a:rPr lang="zh-CN" altLang="en-US" b="1" dirty="0"/>
              <a:t> </a:t>
            </a:r>
            <a:r>
              <a:rPr lang="en-US" altLang="zh-CN" b="1" dirty="0"/>
              <a:t>design principles</a:t>
            </a:r>
            <a:endParaRPr lang="en-HK" b="1" dirty="0"/>
          </a:p>
        </p:txBody>
      </p:sp>
      <p:pic>
        <p:nvPicPr>
          <p:cNvPr id="4" name="图形 3">
            <a:extLst>
              <a:ext uri="{FF2B5EF4-FFF2-40B4-BE49-F238E27FC236}">
                <a16:creationId xmlns:a16="http://schemas.microsoft.com/office/drawing/2014/main" xmlns="" id="{3EF556CA-30DB-46CA-B010-E7BC06705578}"/>
              </a:ext>
            </a:extLst>
          </p:cNvPr>
          <p:cNvPicPr>
            <a:picLocks noChangeAspect="1"/>
          </p:cNvPicPr>
          <p:nvPr/>
        </p:nvPicPr>
        <p:blipFill>
          <a:blip r:embed="rId3">
            <a:extLst>
              <a:ext uri="{96DAC541-7B7A-43D3-8B79-37D633B846F1}">
                <asvg:svgBlip xmlns:asvg="http://schemas.microsoft.com/office/drawing/2016/SVG/main" xmlns="" r:embed="rId5"/>
              </a:ext>
            </a:extLst>
          </a:blip>
          <a:stretch>
            <a:fillRect/>
          </a:stretch>
        </p:blipFill>
        <p:spPr>
          <a:xfrm>
            <a:off x="-50800" y="6122728"/>
            <a:ext cx="12242800" cy="1278197"/>
          </a:xfrm>
          <a:prstGeom prst="rect">
            <a:avLst/>
          </a:prstGeom>
        </p:spPr>
      </p:pic>
      <p:sp>
        <p:nvSpPr>
          <p:cNvPr id="5" name="箭头: 五边形 4">
            <a:extLst>
              <a:ext uri="{FF2B5EF4-FFF2-40B4-BE49-F238E27FC236}">
                <a16:creationId xmlns:a16="http://schemas.microsoft.com/office/drawing/2014/main" xmlns="" id="{61E862C7-DDED-46B2-88A9-92A4D3F40475}"/>
              </a:ext>
            </a:extLst>
          </p:cNvPr>
          <p:cNvSpPr/>
          <p:nvPr/>
        </p:nvSpPr>
        <p:spPr>
          <a:xfrm rot="5400000">
            <a:off x="-60257" y="234315"/>
            <a:ext cx="1234440" cy="765810"/>
          </a:xfrm>
          <a:prstGeom prst="homePlate">
            <a:avLst/>
          </a:prstGeom>
          <a:solidFill>
            <a:srgbClr val="0342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pic>
        <p:nvPicPr>
          <p:cNvPr id="6" name="图形 5">
            <a:extLst>
              <a:ext uri="{FF2B5EF4-FFF2-40B4-BE49-F238E27FC236}">
                <a16:creationId xmlns:a16="http://schemas.microsoft.com/office/drawing/2014/main" xmlns="" id="{217E1EC4-7E0E-4611-9AC8-528215714F14}"/>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312039" y="103823"/>
            <a:ext cx="489848" cy="717523"/>
          </a:xfrm>
          <a:prstGeom prst="rect">
            <a:avLst/>
          </a:prstGeom>
        </p:spPr>
      </p:pic>
      <p:sp>
        <p:nvSpPr>
          <p:cNvPr id="10" name="椭圆 9"/>
          <p:cNvSpPr/>
          <p:nvPr/>
        </p:nvSpPr>
        <p:spPr>
          <a:xfrm>
            <a:off x="7656396" y="1872959"/>
            <a:ext cx="409432" cy="436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p:nvSpPr>
        <p:spPr>
          <a:xfrm>
            <a:off x="9387111" y="1872959"/>
            <a:ext cx="409432" cy="436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p:nvSpPr>
        <p:spPr>
          <a:xfrm>
            <a:off x="11211314" y="1872959"/>
            <a:ext cx="409432" cy="4367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弧 12"/>
          <p:cNvSpPr/>
          <p:nvPr/>
        </p:nvSpPr>
        <p:spPr>
          <a:xfrm rot="18700668">
            <a:off x="7658427" y="1305685"/>
            <a:ext cx="2334133" cy="2601992"/>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4" name="弧 13"/>
          <p:cNvSpPr/>
          <p:nvPr/>
        </p:nvSpPr>
        <p:spPr>
          <a:xfrm rot="18700668">
            <a:off x="9533981" y="1305685"/>
            <a:ext cx="2334133" cy="2601992"/>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5" name="矩形 14"/>
          <p:cNvSpPr/>
          <p:nvPr/>
        </p:nvSpPr>
        <p:spPr>
          <a:xfrm>
            <a:off x="6883393" y="3127432"/>
            <a:ext cx="3209148" cy="369332"/>
          </a:xfrm>
          <a:prstGeom prst="rect">
            <a:avLst/>
          </a:prstGeom>
        </p:spPr>
        <p:txBody>
          <a:bodyPr wrap="none">
            <a:spAutoFit/>
          </a:bodyPr>
          <a:lstStyle/>
          <a:p>
            <a:r>
              <a:rPr lang="en-US" altLang="zh-CN" dirty="0"/>
              <a:t>vertices may have mutable state</a:t>
            </a:r>
            <a:endParaRPr lang="zh-CN" altLang="en-US" dirty="0"/>
          </a:p>
        </p:txBody>
      </p:sp>
      <p:sp>
        <p:nvSpPr>
          <p:cNvPr id="17" name="文本框 16"/>
          <p:cNvSpPr txBox="1"/>
          <p:nvPr/>
        </p:nvSpPr>
        <p:spPr>
          <a:xfrm>
            <a:off x="7456347" y="2311590"/>
            <a:ext cx="862737" cy="369332"/>
          </a:xfrm>
          <a:prstGeom prst="rect">
            <a:avLst/>
          </a:prstGeom>
          <a:noFill/>
        </p:spPr>
        <p:txBody>
          <a:bodyPr wrap="none" rtlCol="0">
            <a:spAutoFit/>
          </a:bodyPr>
          <a:lstStyle/>
          <a:p>
            <a:r>
              <a:rPr kumimoji="1" lang="en-US" altLang="zh-CN" smtClean="0"/>
              <a:t>Node 1</a:t>
            </a:r>
            <a:endParaRPr kumimoji="1" lang="zh-CN" altLang="en-US" dirty="0"/>
          </a:p>
        </p:txBody>
      </p:sp>
      <p:sp>
        <p:nvSpPr>
          <p:cNvPr id="18" name="文本框 17"/>
          <p:cNvSpPr txBox="1"/>
          <p:nvPr/>
        </p:nvSpPr>
        <p:spPr>
          <a:xfrm>
            <a:off x="9168950" y="2311590"/>
            <a:ext cx="862737" cy="369332"/>
          </a:xfrm>
          <a:prstGeom prst="rect">
            <a:avLst/>
          </a:prstGeom>
          <a:noFill/>
        </p:spPr>
        <p:txBody>
          <a:bodyPr wrap="none" rtlCol="0">
            <a:spAutoFit/>
          </a:bodyPr>
          <a:lstStyle/>
          <a:p>
            <a:r>
              <a:rPr kumimoji="1" lang="en-US" altLang="zh-CN" dirty="0" smtClean="0"/>
              <a:t>Node 2</a:t>
            </a:r>
            <a:endParaRPr kumimoji="1" lang="zh-CN" altLang="en-US" dirty="0"/>
          </a:p>
        </p:txBody>
      </p:sp>
      <p:cxnSp>
        <p:nvCxnSpPr>
          <p:cNvPr id="20" name="曲线连接符 19"/>
          <p:cNvCxnSpPr/>
          <p:nvPr/>
        </p:nvCxnSpPr>
        <p:spPr>
          <a:xfrm rot="16200000" flipH="1">
            <a:off x="7821900" y="2698697"/>
            <a:ext cx="487855" cy="393755"/>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578452" y="3903737"/>
            <a:ext cx="5587041" cy="1908215"/>
          </a:xfrm>
          <a:prstGeom prst="rect">
            <a:avLst/>
          </a:prstGeom>
          <a:noFill/>
        </p:spPr>
        <p:txBody>
          <a:bodyPr wrap="square" rtlCol="0">
            <a:spAutoFit/>
          </a:bodyPr>
          <a:lstStyle/>
          <a:p>
            <a:r>
              <a:rPr lang="en-US" altLang="zh-CN" sz="2800" dirty="0"/>
              <a:t>4.4 </a:t>
            </a:r>
            <a:r>
              <a:rPr lang="en-US" altLang="zh-CN" sz="2800" dirty="0" smtClean="0"/>
              <a:t>parallelization</a:t>
            </a:r>
          </a:p>
          <a:p>
            <a:r>
              <a:rPr lang="en-US" altLang="zh-CN" dirty="0"/>
              <a:t>vertices may have mutable state that can be shared between </a:t>
            </a:r>
            <a:r>
              <a:rPr lang="en-US" altLang="zh-CN" dirty="0" smtClean="0"/>
              <a:t>different executions </a:t>
            </a:r>
            <a:r>
              <a:rPr lang="en-US" altLang="zh-CN" dirty="0"/>
              <a:t>of the </a:t>
            </a:r>
            <a:r>
              <a:rPr lang="en-US" altLang="zh-CN" dirty="0" smtClean="0"/>
              <a:t>graph</a:t>
            </a:r>
          </a:p>
          <a:p>
            <a:endParaRPr lang="en-US" altLang="zh-CN" dirty="0"/>
          </a:p>
          <a:p>
            <a:r>
              <a:rPr lang="en-US" altLang="zh-CN" dirty="0"/>
              <a:t>Model supports multiple concurrent executions on overlapping subgraphs of the overall graph</a:t>
            </a:r>
            <a:endParaRPr lang="zh-CN" altLang="en-US" dirty="0"/>
          </a:p>
        </p:txBody>
      </p:sp>
      <p:sp>
        <p:nvSpPr>
          <p:cNvPr id="19" name="文本框 18"/>
          <p:cNvSpPr txBox="1"/>
          <p:nvPr/>
        </p:nvSpPr>
        <p:spPr>
          <a:xfrm>
            <a:off x="478904" y="2047163"/>
            <a:ext cx="5933472" cy="523220"/>
          </a:xfrm>
          <a:prstGeom prst="rect">
            <a:avLst/>
          </a:prstGeom>
          <a:noFill/>
        </p:spPr>
        <p:txBody>
          <a:bodyPr wrap="square" rtlCol="0">
            <a:spAutoFit/>
          </a:bodyPr>
          <a:lstStyle/>
          <a:p>
            <a:r>
              <a:rPr lang="en-US" altLang="zh-CN" sz="2800" dirty="0"/>
              <a:t>4.3</a:t>
            </a:r>
            <a:r>
              <a:rPr lang="zh-CN" altLang="en-US" sz="2800" dirty="0"/>
              <a:t> </a:t>
            </a:r>
            <a:r>
              <a:rPr lang="en-US" altLang="zh-CN" sz="2800" dirty="0"/>
              <a:t>heterogeneous</a:t>
            </a:r>
            <a:r>
              <a:rPr lang="zh-CN" altLang="en-US" sz="2800" dirty="0"/>
              <a:t> </a:t>
            </a:r>
            <a:r>
              <a:rPr lang="en-US" altLang="zh-CN" sz="2800" dirty="0" err="1" smtClean="0"/>
              <a:t>diides</a:t>
            </a:r>
            <a:r>
              <a:rPr lang="zh-CN" altLang="en-US" sz="2800" dirty="0" smtClean="0"/>
              <a:t> </a:t>
            </a:r>
            <a:endParaRPr lang="zh-CN" altLang="en-US" sz="2800" dirty="0"/>
          </a:p>
        </p:txBody>
      </p:sp>
      <p:sp>
        <p:nvSpPr>
          <p:cNvPr id="21" name="文本框 20"/>
          <p:cNvSpPr txBox="1"/>
          <p:nvPr/>
        </p:nvSpPr>
        <p:spPr>
          <a:xfrm>
            <a:off x="705353" y="2570383"/>
            <a:ext cx="5707024" cy="646331"/>
          </a:xfrm>
          <a:prstGeom prst="rect">
            <a:avLst/>
          </a:prstGeom>
          <a:noFill/>
        </p:spPr>
        <p:txBody>
          <a:bodyPr wrap="square" rtlCol="0">
            <a:spAutoFit/>
          </a:bodyPr>
          <a:lstStyle/>
          <a:p>
            <a:r>
              <a:rPr lang="en-US" altLang="zh-CN" dirty="0" smtClean="0"/>
              <a:t>the same</a:t>
            </a:r>
            <a:r>
              <a:rPr lang="zh-CN" altLang="en-US" dirty="0" smtClean="0"/>
              <a:t> </a:t>
            </a:r>
            <a:r>
              <a:rPr lang="en-US" altLang="zh-CN" dirty="0" smtClean="0"/>
              <a:t>program </a:t>
            </a:r>
            <a:r>
              <a:rPr lang="en-US" altLang="zh-CN" dirty="0"/>
              <a:t>can easily target GPUs, mobile </a:t>
            </a:r>
            <a:r>
              <a:rPr lang="en-US" altLang="zh-CN" dirty="0" smtClean="0"/>
              <a:t>CPUs, or</a:t>
            </a:r>
            <a:endParaRPr kumimoji="1" lang="zh-CN" altLang="en-US" dirty="0"/>
          </a:p>
          <a:p>
            <a:r>
              <a:rPr lang="en-US" altLang="zh-CN" dirty="0" smtClean="0"/>
              <a:t>Tensor </a:t>
            </a:r>
            <a:r>
              <a:rPr lang="en-US" altLang="zh-CN" dirty="0"/>
              <a:t>Processing </a:t>
            </a:r>
            <a:r>
              <a:rPr lang="en-US" altLang="zh-CN" dirty="0" smtClean="0"/>
              <a:t>Unit (TPUs)</a:t>
            </a:r>
            <a:endParaRPr kumimoji="1" lang="zh-CN" altLang="en-US" dirty="0"/>
          </a:p>
        </p:txBody>
      </p:sp>
      <p:sp>
        <p:nvSpPr>
          <p:cNvPr id="7" name="椭圆 6"/>
          <p:cNvSpPr/>
          <p:nvPr/>
        </p:nvSpPr>
        <p:spPr>
          <a:xfrm>
            <a:off x="8652681" y="4940490"/>
            <a:ext cx="1143862" cy="47767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椭圆 21"/>
          <p:cNvSpPr/>
          <p:nvPr/>
        </p:nvSpPr>
        <p:spPr>
          <a:xfrm>
            <a:off x="6780219" y="4935651"/>
            <a:ext cx="1143862" cy="47767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椭圆 22"/>
          <p:cNvSpPr/>
          <p:nvPr/>
        </p:nvSpPr>
        <p:spPr>
          <a:xfrm>
            <a:off x="10573233" y="4948638"/>
            <a:ext cx="1143862" cy="47767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文本框 8"/>
          <p:cNvSpPr txBox="1"/>
          <p:nvPr/>
        </p:nvSpPr>
        <p:spPr>
          <a:xfrm>
            <a:off x="8945496" y="4989820"/>
            <a:ext cx="646331" cy="369332"/>
          </a:xfrm>
          <a:prstGeom prst="rect">
            <a:avLst/>
          </a:prstGeom>
          <a:noFill/>
        </p:spPr>
        <p:txBody>
          <a:bodyPr wrap="none" rtlCol="0">
            <a:spAutoFit/>
          </a:bodyPr>
          <a:lstStyle/>
          <a:p>
            <a:r>
              <a:rPr kumimoji="1" lang="en-US" altLang="zh-CN" smtClean="0"/>
              <a:t>X * X</a:t>
            </a:r>
            <a:endParaRPr kumimoji="1" lang="zh-CN" altLang="en-US" dirty="0"/>
          </a:p>
        </p:txBody>
      </p:sp>
      <p:sp>
        <p:nvSpPr>
          <p:cNvPr id="24" name="文本框 23"/>
          <p:cNvSpPr txBox="1"/>
          <p:nvPr/>
        </p:nvSpPr>
        <p:spPr>
          <a:xfrm>
            <a:off x="7225176" y="4991759"/>
            <a:ext cx="317716" cy="369332"/>
          </a:xfrm>
          <a:prstGeom prst="rect">
            <a:avLst/>
          </a:prstGeom>
          <a:noFill/>
        </p:spPr>
        <p:txBody>
          <a:bodyPr wrap="none" rtlCol="0">
            <a:spAutoFit/>
          </a:bodyPr>
          <a:lstStyle/>
          <a:p>
            <a:r>
              <a:rPr kumimoji="1" lang="en-US" altLang="zh-CN" dirty="0" smtClean="0"/>
              <a:t>A</a:t>
            </a:r>
            <a:endParaRPr kumimoji="1" lang="zh-CN" altLang="en-US" dirty="0"/>
          </a:p>
        </p:txBody>
      </p:sp>
      <p:sp>
        <p:nvSpPr>
          <p:cNvPr id="25" name="文本框 24"/>
          <p:cNvSpPr txBox="1"/>
          <p:nvPr/>
        </p:nvSpPr>
        <p:spPr>
          <a:xfrm>
            <a:off x="10991917" y="5019708"/>
            <a:ext cx="309700" cy="369332"/>
          </a:xfrm>
          <a:prstGeom prst="rect">
            <a:avLst/>
          </a:prstGeom>
          <a:noFill/>
        </p:spPr>
        <p:txBody>
          <a:bodyPr wrap="none" rtlCol="0">
            <a:spAutoFit/>
          </a:bodyPr>
          <a:lstStyle/>
          <a:p>
            <a:r>
              <a:rPr kumimoji="1" lang="en-US" altLang="zh-CN" dirty="0" smtClean="0"/>
              <a:t>B</a:t>
            </a:r>
            <a:endParaRPr kumimoji="1" lang="zh-CN" altLang="en-US" dirty="0"/>
          </a:p>
        </p:txBody>
      </p:sp>
      <p:cxnSp>
        <p:nvCxnSpPr>
          <p:cNvPr id="29" name="直线连接符 28"/>
          <p:cNvCxnSpPr>
            <a:stCxn id="22" idx="0"/>
            <a:endCxn id="30" idx="3"/>
          </p:cNvCxnSpPr>
          <p:nvPr/>
        </p:nvCxnSpPr>
        <p:spPr>
          <a:xfrm flipV="1">
            <a:off x="7352150" y="4421423"/>
            <a:ext cx="397282" cy="514228"/>
          </a:xfrm>
          <a:prstGeom prst="line">
            <a:avLst/>
          </a:prstGeom>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7581917" y="4013705"/>
            <a:ext cx="1143862" cy="47767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 name="直线连接符 31"/>
          <p:cNvCxnSpPr>
            <a:stCxn id="7" idx="0"/>
            <a:endCxn id="30" idx="5"/>
          </p:cNvCxnSpPr>
          <p:nvPr/>
        </p:nvCxnSpPr>
        <p:spPr>
          <a:xfrm flipH="1" flipV="1">
            <a:off x="8558264" y="4421423"/>
            <a:ext cx="666348" cy="5190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线连接符 34"/>
          <p:cNvCxnSpPr/>
          <p:nvPr/>
        </p:nvCxnSpPr>
        <p:spPr>
          <a:xfrm flipV="1">
            <a:off x="9239720" y="4424673"/>
            <a:ext cx="397282" cy="514228"/>
          </a:xfrm>
          <a:prstGeom prst="line">
            <a:avLst/>
          </a:prstGeom>
        </p:spPr>
        <p:style>
          <a:lnRef idx="1">
            <a:schemeClr val="accent1"/>
          </a:lnRef>
          <a:fillRef idx="0">
            <a:schemeClr val="accent1"/>
          </a:fillRef>
          <a:effectRef idx="0">
            <a:schemeClr val="accent1"/>
          </a:effectRef>
          <a:fontRef idx="minor">
            <a:schemeClr val="tx1"/>
          </a:fontRef>
        </p:style>
      </p:cxnSp>
      <p:sp>
        <p:nvSpPr>
          <p:cNvPr id="36" name="椭圆 35"/>
          <p:cNvSpPr/>
          <p:nvPr/>
        </p:nvSpPr>
        <p:spPr>
          <a:xfrm>
            <a:off x="9457471" y="4003787"/>
            <a:ext cx="1143862" cy="47767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7" name="直线连接符 36"/>
          <p:cNvCxnSpPr/>
          <p:nvPr/>
        </p:nvCxnSpPr>
        <p:spPr>
          <a:xfrm flipH="1" flipV="1">
            <a:off x="10445834" y="4424673"/>
            <a:ext cx="666348" cy="519067"/>
          </a:xfrm>
          <a:prstGeom prst="line">
            <a:avLst/>
          </a:prstGeom>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7685479" y="4067874"/>
            <a:ext cx="1000595" cy="369332"/>
          </a:xfrm>
          <a:prstGeom prst="rect">
            <a:avLst/>
          </a:prstGeom>
          <a:noFill/>
        </p:spPr>
        <p:txBody>
          <a:bodyPr wrap="none" rtlCol="0">
            <a:spAutoFit/>
          </a:bodyPr>
          <a:lstStyle/>
          <a:p>
            <a:r>
              <a:rPr kumimoji="1" lang="en-US" altLang="zh-CN" smtClean="0"/>
              <a:t>A + X * X</a:t>
            </a:r>
            <a:endParaRPr kumimoji="1" lang="zh-CN" altLang="en-US" dirty="0"/>
          </a:p>
        </p:txBody>
      </p:sp>
      <p:sp>
        <p:nvSpPr>
          <p:cNvPr id="40" name="文本框 39"/>
          <p:cNvSpPr txBox="1"/>
          <p:nvPr/>
        </p:nvSpPr>
        <p:spPr>
          <a:xfrm>
            <a:off x="9529104" y="4016021"/>
            <a:ext cx="992579" cy="369332"/>
          </a:xfrm>
          <a:prstGeom prst="rect">
            <a:avLst/>
          </a:prstGeom>
          <a:noFill/>
        </p:spPr>
        <p:txBody>
          <a:bodyPr wrap="none" rtlCol="0">
            <a:spAutoFit/>
          </a:bodyPr>
          <a:lstStyle/>
          <a:p>
            <a:r>
              <a:rPr kumimoji="1" lang="en-US" altLang="zh-CN" dirty="0"/>
              <a:t>B</a:t>
            </a:r>
            <a:r>
              <a:rPr kumimoji="1" lang="en-US" altLang="zh-CN" dirty="0" smtClean="0"/>
              <a:t> + X * X</a:t>
            </a:r>
            <a:endParaRPr kumimoji="1" lang="zh-CN" altLang="en-US" dirty="0"/>
          </a:p>
        </p:txBody>
      </p:sp>
    </p:spTree>
    <p:extLst>
      <p:ext uri="{BB962C8B-B14F-4D97-AF65-F5344CB8AC3E}">
        <p14:creationId xmlns:p14="http://schemas.microsoft.com/office/powerpoint/2010/main" val="1912631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9251" y="-1118025"/>
            <a:ext cx="13039702" cy="2652243"/>
          </a:xfrm>
        </p:spPr>
      </p:pic>
      <p:sp>
        <p:nvSpPr>
          <p:cNvPr id="2" name="标题 1">
            <a:extLst>
              <a:ext uri="{FF2B5EF4-FFF2-40B4-BE49-F238E27FC236}">
                <a16:creationId xmlns:a16="http://schemas.microsoft.com/office/drawing/2014/main" xmlns="" id="{729E7753-D934-41AF-979C-BE3013383BDA}"/>
              </a:ext>
            </a:extLst>
          </p:cNvPr>
          <p:cNvSpPr>
            <a:spLocks noGrp="1"/>
          </p:cNvSpPr>
          <p:nvPr>
            <p:ph type="title"/>
          </p:nvPr>
        </p:nvSpPr>
        <p:spPr>
          <a:xfrm>
            <a:off x="1077849" y="-45562"/>
            <a:ext cx="10515600" cy="1325563"/>
          </a:xfrm>
        </p:spPr>
        <p:txBody>
          <a:bodyPr>
            <a:normAutofit/>
          </a:bodyPr>
          <a:lstStyle/>
          <a:p>
            <a:r>
              <a:rPr lang="en-US" altLang="zh-CN" b="1" dirty="0"/>
              <a:t>5. Application of </a:t>
            </a:r>
            <a:r>
              <a:rPr lang="en-US" altLang="zh-CN" b="1" dirty="0" err="1"/>
              <a:t>tensorflow</a:t>
            </a:r>
            <a:r>
              <a:rPr lang="en-US" altLang="zh-CN" b="1" dirty="0"/>
              <a:t> -- NLP </a:t>
            </a:r>
            <a:endParaRPr lang="en-HK" b="1" dirty="0"/>
          </a:p>
        </p:txBody>
      </p:sp>
      <p:pic>
        <p:nvPicPr>
          <p:cNvPr id="4" name="图形 3">
            <a:extLst>
              <a:ext uri="{FF2B5EF4-FFF2-40B4-BE49-F238E27FC236}">
                <a16:creationId xmlns:a16="http://schemas.microsoft.com/office/drawing/2014/main" xmlns="" id="{3EF556CA-30DB-46CA-B010-E7BC06705578}"/>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50800" y="6122728"/>
            <a:ext cx="12242800" cy="1278197"/>
          </a:xfrm>
          <a:prstGeom prst="rect">
            <a:avLst/>
          </a:prstGeom>
        </p:spPr>
      </p:pic>
      <p:sp>
        <p:nvSpPr>
          <p:cNvPr id="5" name="箭头: 五边形 4">
            <a:extLst>
              <a:ext uri="{FF2B5EF4-FFF2-40B4-BE49-F238E27FC236}">
                <a16:creationId xmlns:a16="http://schemas.microsoft.com/office/drawing/2014/main" xmlns="" id="{61E862C7-DDED-46B2-88A9-92A4D3F40475}"/>
              </a:ext>
            </a:extLst>
          </p:cNvPr>
          <p:cNvSpPr/>
          <p:nvPr/>
        </p:nvSpPr>
        <p:spPr>
          <a:xfrm rot="5400000">
            <a:off x="-60257" y="234315"/>
            <a:ext cx="1234440" cy="765810"/>
          </a:xfrm>
          <a:prstGeom prst="homePlate">
            <a:avLst/>
          </a:prstGeom>
          <a:solidFill>
            <a:srgbClr val="0342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pic>
        <p:nvPicPr>
          <p:cNvPr id="6" name="图形 5">
            <a:extLst>
              <a:ext uri="{FF2B5EF4-FFF2-40B4-BE49-F238E27FC236}">
                <a16:creationId xmlns:a16="http://schemas.microsoft.com/office/drawing/2014/main" xmlns="" id="{217E1EC4-7E0E-4611-9AC8-528215714F14}"/>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312039" y="103823"/>
            <a:ext cx="489848" cy="717523"/>
          </a:xfrm>
          <a:prstGeom prst="rect">
            <a:avLst/>
          </a:prstGeom>
        </p:spPr>
      </p:pic>
      <p:sp>
        <p:nvSpPr>
          <p:cNvPr id="128" name="文本框 127"/>
          <p:cNvSpPr txBox="1"/>
          <p:nvPr/>
        </p:nvSpPr>
        <p:spPr>
          <a:xfrm>
            <a:off x="556963" y="5553848"/>
            <a:ext cx="11121121" cy="1200329"/>
          </a:xfrm>
          <a:prstGeom prst="rect">
            <a:avLst/>
          </a:prstGeom>
          <a:noFill/>
        </p:spPr>
        <p:txBody>
          <a:bodyPr wrap="none" rtlCol="0">
            <a:spAutoFit/>
          </a:bodyPr>
          <a:lstStyle/>
          <a:p>
            <a:r>
              <a:rPr kumimoji="1" lang="en-US" altLang="zh-CN" dirty="0"/>
              <a:t>Picture</a:t>
            </a:r>
            <a:r>
              <a:rPr kumimoji="1" lang="zh-CN" altLang="en-US" dirty="0"/>
              <a:t> </a:t>
            </a:r>
            <a:r>
              <a:rPr kumimoji="1" lang="en-US" altLang="zh-CN" dirty="0"/>
              <a:t>from</a:t>
            </a:r>
            <a:r>
              <a:rPr kumimoji="1" lang="zh-CN" altLang="en-US" dirty="0"/>
              <a:t> </a:t>
            </a:r>
            <a:r>
              <a:rPr lang="en-US" altLang="zh-CN" dirty="0"/>
              <a:t>:</a:t>
            </a:r>
          </a:p>
          <a:p>
            <a:r>
              <a:rPr lang="en-US" altLang="zh-CN" dirty="0"/>
              <a:t>[1] Attention Is All You Need</a:t>
            </a:r>
          </a:p>
          <a:p>
            <a:r>
              <a:rPr kumimoji="1" lang="en-US" altLang="zh-CN" dirty="0"/>
              <a:t>[2] BERT: Pre-training of Deep Bidirectional Transformers for Language Understanding</a:t>
            </a:r>
          </a:p>
          <a:p>
            <a:r>
              <a:rPr kumimoji="1" lang="en-US" altLang="zh-CN" dirty="0"/>
              <a:t>[3] </a:t>
            </a:r>
            <a:r>
              <a:rPr kumimoji="1" lang="en-US" altLang="zh-CN" dirty="0" err="1"/>
              <a:t>XLNet</a:t>
            </a:r>
            <a:r>
              <a:rPr kumimoji="1" lang="en-US" altLang="zh-CN" dirty="0"/>
              <a:t>: Generalized Auto regressive Pretraining </a:t>
            </a:r>
            <a:r>
              <a:rPr kumimoji="1" lang="en-US" altLang="zh-CN" dirty="0" err="1"/>
              <a:t>fo</a:t>
            </a:r>
            <a:r>
              <a:rPr kumimoji="1" lang="en-US" altLang="zh-CN" dirty="0"/>
              <a:t> </a:t>
            </a:r>
            <a:r>
              <a:rPr kumimoji="1" lang="en-US" altLang="zh-CN" dirty="0" err="1"/>
              <a:t>rLanguage</a:t>
            </a:r>
            <a:r>
              <a:rPr kumimoji="1" lang="en-US" altLang="zh-CN" dirty="0"/>
              <a:t> Understanding https://arxiv.org/pdf/1906.08237.pdf</a:t>
            </a:r>
            <a:endParaRPr kumimoji="1" lang="zh-CN" altLang="en-US" dirty="0"/>
          </a:p>
        </p:txBody>
      </p:sp>
      <p:pic>
        <p:nvPicPr>
          <p:cNvPr id="3" name="图片 2">
            <a:extLst>
              <a:ext uri="{FF2B5EF4-FFF2-40B4-BE49-F238E27FC236}">
                <a16:creationId xmlns:a16="http://schemas.microsoft.com/office/drawing/2014/main" xmlns="" id="{0642A652-9092-4B49-9F13-A1AC496CEBC7}"/>
              </a:ext>
            </a:extLst>
          </p:cNvPr>
          <p:cNvPicPr>
            <a:picLocks noChangeAspect="1"/>
          </p:cNvPicPr>
          <p:nvPr/>
        </p:nvPicPr>
        <p:blipFill>
          <a:blip r:embed="rId7"/>
          <a:stretch>
            <a:fillRect/>
          </a:stretch>
        </p:blipFill>
        <p:spPr>
          <a:xfrm>
            <a:off x="977774" y="2606681"/>
            <a:ext cx="2381373" cy="2824419"/>
          </a:xfrm>
          <a:prstGeom prst="rect">
            <a:avLst/>
          </a:prstGeom>
        </p:spPr>
      </p:pic>
      <p:sp>
        <p:nvSpPr>
          <p:cNvPr id="9" name="文本框 8">
            <a:extLst>
              <a:ext uri="{FF2B5EF4-FFF2-40B4-BE49-F238E27FC236}">
                <a16:creationId xmlns:a16="http://schemas.microsoft.com/office/drawing/2014/main" xmlns="" id="{925116B3-747D-4D37-B828-5A92C8A187C5}"/>
              </a:ext>
            </a:extLst>
          </p:cNvPr>
          <p:cNvSpPr txBox="1"/>
          <p:nvPr/>
        </p:nvSpPr>
        <p:spPr>
          <a:xfrm>
            <a:off x="1077849" y="1327541"/>
            <a:ext cx="2181225" cy="954107"/>
          </a:xfrm>
          <a:prstGeom prst="rect">
            <a:avLst/>
          </a:prstGeom>
          <a:noFill/>
        </p:spPr>
        <p:txBody>
          <a:bodyPr wrap="square" rtlCol="0">
            <a:spAutoFit/>
          </a:bodyPr>
          <a:lstStyle/>
          <a:p>
            <a:pPr algn="ctr"/>
            <a:r>
              <a:rPr lang="en-US" altLang="zh-CN" sz="2800" dirty="0"/>
              <a:t>2016-2017</a:t>
            </a:r>
          </a:p>
          <a:p>
            <a:pPr algn="ctr"/>
            <a:r>
              <a:rPr lang="en-US" altLang="zh-CN" sz="2800" dirty="0"/>
              <a:t>transformer</a:t>
            </a:r>
            <a:endParaRPr lang="zh-CN" altLang="en-US" sz="2800" dirty="0"/>
          </a:p>
        </p:txBody>
      </p:sp>
      <p:pic>
        <p:nvPicPr>
          <p:cNvPr id="13" name="图片 12">
            <a:extLst>
              <a:ext uri="{FF2B5EF4-FFF2-40B4-BE49-F238E27FC236}">
                <a16:creationId xmlns:a16="http://schemas.microsoft.com/office/drawing/2014/main" xmlns="" id="{494E15AC-3F0A-48C4-93BE-B3C5D5838943}"/>
              </a:ext>
            </a:extLst>
          </p:cNvPr>
          <p:cNvPicPr>
            <a:picLocks noChangeAspect="1"/>
          </p:cNvPicPr>
          <p:nvPr/>
        </p:nvPicPr>
        <p:blipFill>
          <a:blip r:embed="rId8"/>
          <a:stretch>
            <a:fillRect/>
          </a:stretch>
        </p:blipFill>
        <p:spPr>
          <a:xfrm>
            <a:off x="4448114" y="3126927"/>
            <a:ext cx="2381372" cy="2152761"/>
          </a:xfrm>
          <a:prstGeom prst="rect">
            <a:avLst/>
          </a:prstGeom>
        </p:spPr>
      </p:pic>
      <p:sp>
        <p:nvSpPr>
          <p:cNvPr id="22" name="矩形 21">
            <a:extLst>
              <a:ext uri="{FF2B5EF4-FFF2-40B4-BE49-F238E27FC236}">
                <a16:creationId xmlns:a16="http://schemas.microsoft.com/office/drawing/2014/main" xmlns="" id="{FF23AF33-D36E-4D2F-925F-C9ED7041418D}"/>
              </a:ext>
            </a:extLst>
          </p:cNvPr>
          <p:cNvSpPr/>
          <p:nvPr/>
        </p:nvSpPr>
        <p:spPr>
          <a:xfrm>
            <a:off x="8702645" y="1449386"/>
            <a:ext cx="2028825" cy="954107"/>
          </a:xfrm>
          <a:prstGeom prst="rect">
            <a:avLst/>
          </a:prstGeom>
        </p:spPr>
        <p:txBody>
          <a:bodyPr wrap="square">
            <a:spAutoFit/>
          </a:bodyPr>
          <a:lstStyle/>
          <a:p>
            <a:pPr algn="ctr"/>
            <a:r>
              <a:rPr lang="en-US" altLang="zh-CN" sz="2800" dirty="0"/>
              <a:t>2019</a:t>
            </a:r>
          </a:p>
          <a:p>
            <a:pPr algn="ctr"/>
            <a:r>
              <a:rPr lang="en-US" altLang="zh-CN" sz="2800" dirty="0" err="1"/>
              <a:t>XLNet</a:t>
            </a:r>
            <a:endParaRPr lang="zh-CN" altLang="en-US" sz="2800" dirty="0"/>
          </a:p>
        </p:txBody>
      </p:sp>
      <p:sp>
        <p:nvSpPr>
          <p:cNvPr id="68" name="矩形 67">
            <a:extLst>
              <a:ext uri="{FF2B5EF4-FFF2-40B4-BE49-F238E27FC236}">
                <a16:creationId xmlns:a16="http://schemas.microsoft.com/office/drawing/2014/main" xmlns="" id="{172B2EF1-F09A-4D98-B4DA-1BB859704179}"/>
              </a:ext>
            </a:extLst>
          </p:cNvPr>
          <p:cNvSpPr/>
          <p:nvPr/>
        </p:nvSpPr>
        <p:spPr>
          <a:xfrm>
            <a:off x="4624387" y="1449387"/>
            <a:ext cx="2028825" cy="954107"/>
          </a:xfrm>
          <a:prstGeom prst="rect">
            <a:avLst/>
          </a:prstGeom>
        </p:spPr>
        <p:txBody>
          <a:bodyPr wrap="square">
            <a:spAutoFit/>
          </a:bodyPr>
          <a:lstStyle/>
          <a:p>
            <a:pPr algn="ctr"/>
            <a:r>
              <a:rPr lang="en-US" altLang="zh-CN" sz="2800" dirty="0"/>
              <a:t>2018</a:t>
            </a:r>
          </a:p>
          <a:p>
            <a:pPr algn="ctr"/>
            <a:r>
              <a:rPr lang="en-US" altLang="zh-CN" sz="2800" dirty="0"/>
              <a:t>BERT</a:t>
            </a:r>
            <a:endParaRPr lang="zh-CN" altLang="en-US" sz="2800" dirty="0"/>
          </a:p>
        </p:txBody>
      </p:sp>
      <p:pic>
        <p:nvPicPr>
          <p:cNvPr id="24" name="图片 23">
            <a:extLst>
              <a:ext uri="{FF2B5EF4-FFF2-40B4-BE49-F238E27FC236}">
                <a16:creationId xmlns:a16="http://schemas.microsoft.com/office/drawing/2014/main" xmlns="" id="{88F3AE07-48F3-4EA8-B445-192A4E0857E5}"/>
              </a:ext>
            </a:extLst>
          </p:cNvPr>
          <p:cNvPicPr>
            <a:picLocks noChangeAspect="1"/>
          </p:cNvPicPr>
          <p:nvPr/>
        </p:nvPicPr>
        <p:blipFill>
          <a:blip r:embed="rId9"/>
          <a:stretch>
            <a:fillRect/>
          </a:stretch>
        </p:blipFill>
        <p:spPr>
          <a:xfrm>
            <a:off x="7560999" y="3253467"/>
            <a:ext cx="4032450" cy="1899680"/>
          </a:xfrm>
          <a:prstGeom prst="rect">
            <a:avLst/>
          </a:prstGeom>
        </p:spPr>
      </p:pic>
    </p:spTree>
    <p:extLst>
      <p:ext uri="{BB962C8B-B14F-4D97-AF65-F5344CB8AC3E}">
        <p14:creationId xmlns:p14="http://schemas.microsoft.com/office/powerpoint/2010/main" val="885869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7070" y="-1019703"/>
            <a:ext cx="13039702" cy="2652243"/>
          </a:xfrm>
        </p:spPr>
      </p:pic>
      <p:sp>
        <p:nvSpPr>
          <p:cNvPr id="2" name="标题 1">
            <a:extLst>
              <a:ext uri="{FF2B5EF4-FFF2-40B4-BE49-F238E27FC236}">
                <a16:creationId xmlns:a16="http://schemas.microsoft.com/office/drawing/2014/main" xmlns="" id="{729E7753-D934-41AF-979C-BE3013383BDA}"/>
              </a:ext>
            </a:extLst>
          </p:cNvPr>
          <p:cNvSpPr>
            <a:spLocks noGrp="1"/>
          </p:cNvSpPr>
          <p:nvPr>
            <p:ph type="title"/>
          </p:nvPr>
        </p:nvSpPr>
        <p:spPr>
          <a:xfrm>
            <a:off x="1077849" y="-45562"/>
            <a:ext cx="10515600" cy="1325563"/>
          </a:xfrm>
        </p:spPr>
        <p:txBody>
          <a:bodyPr>
            <a:normAutofit/>
          </a:bodyPr>
          <a:lstStyle/>
          <a:p>
            <a:r>
              <a:rPr lang="en-US" altLang="zh-CN" b="1" dirty="0"/>
              <a:t>5. Application of </a:t>
            </a:r>
            <a:r>
              <a:rPr lang="en-US" altLang="zh-CN" b="1" dirty="0" err="1"/>
              <a:t>tensorflow</a:t>
            </a:r>
            <a:r>
              <a:rPr lang="en-US" altLang="zh-CN" b="1" dirty="0"/>
              <a:t>  -- </a:t>
            </a:r>
            <a:r>
              <a:rPr lang="en-US" altLang="zh-CN" dirty="0"/>
              <a:t>Enterprises</a:t>
            </a:r>
            <a:endParaRPr lang="en-HK" b="1" dirty="0"/>
          </a:p>
        </p:txBody>
      </p:sp>
      <p:pic>
        <p:nvPicPr>
          <p:cNvPr id="4" name="图形 3">
            <a:extLst>
              <a:ext uri="{FF2B5EF4-FFF2-40B4-BE49-F238E27FC236}">
                <a16:creationId xmlns:a16="http://schemas.microsoft.com/office/drawing/2014/main" xmlns="" id="{3EF556CA-30DB-46CA-B010-E7BC06705578}"/>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50800" y="6122728"/>
            <a:ext cx="12242800" cy="1278197"/>
          </a:xfrm>
          <a:prstGeom prst="rect">
            <a:avLst/>
          </a:prstGeom>
        </p:spPr>
      </p:pic>
      <p:sp>
        <p:nvSpPr>
          <p:cNvPr id="5" name="箭头: 五边形 4">
            <a:extLst>
              <a:ext uri="{FF2B5EF4-FFF2-40B4-BE49-F238E27FC236}">
                <a16:creationId xmlns:a16="http://schemas.microsoft.com/office/drawing/2014/main" xmlns="" id="{61E862C7-DDED-46B2-88A9-92A4D3F40475}"/>
              </a:ext>
            </a:extLst>
          </p:cNvPr>
          <p:cNvSpPr/>
          <p:nvPr/>
        </p:nvSpPr>
        <p:spPr>
          <a:xfrm rot="5400000">
            <a:off x="-60257" y="234315"/>
            <a:ext cx="1234440" cy="765810"/>
          </a:xfrm>
          <a:prstGeom prst="homePlate">
            <a:avLst/>
          </a:prstGeom>
          <a:solidFill>
            <a:srgbClr val="0342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pic>
        <p:nvPicPr>
          <p:cNvPr id="6" name="图形 5">
            <a:extLst>
              <a:ext uri="{FF2B5EF4-FFF2-40B4-BE49-F238E27FC236}">
                <a16:creationId xmlns:a16="http://schemas.microsoft.com/office/drawing/2014/main" xmlns="" id="{217E1EC4-7E0E-4611-9AC8-528215714F14}"/>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312039" y="103823"/>
            <a:ext cx="489848" cy="717523"/>
          </a:xfrm>
          <a:prstGeom prst="rect">
            <a:avLst/>
          </a:prstGeom>
        </p:spPr>
      </p:pic>
      <p:sp>
        <p:nvSpPr>
          <p:cNvPr id="7" name="矩形 6">
            <a:extLst>
              <a:ext uri="{FF2B5EF4-FFF2-40B4-BE49-F238E27FC236}">
                <a16:creationId xmlns:a16="http://schemas.microsoft.com/office/drawing/2014/main" xmlns="" id="{0E6E5E10-CB6E-48A9-958C-AC330CBA839D}"/>
              </a:ext>
            </a:extLst>
          </p:cNvPr>
          <p:cNvSpPr/>
          <p:nvPr/>
        </p:nvSpPr>
        <p:spPr>
          <a:xfrm>
            <a:off x="1077849" y="1632540"/>
            <a:ext cx="10239080" cy="2308324"/>
          </a:xfrm>
          <a:prstGeom prst="rect">
            <a:avLst/>
          </a:prstGeom>
        </p:spPr>
        <p:txBody>
          <a:bodyPr wrap="square">
            <a:spAutoFit/>
          </a:bodyPr>
          <a:lstStyle/>
          <a:p>
            <a:r>
              <a:rPr lang="en-US" altLang="zh-CN" dirty="0">
                <a:solidFill>
                  <a:srgbClr val="333333"/>
                </a:solidFill>
                <a:latin typeface="Times New Roman" panose="02020603050405020304" pitchFamily="18" charset="0"/>
                <a:cs typeface="Times New Roman" panose="02020603050405020304" pitchFamily="18" charset="0"/>
              </a:rPr>
              <a:t>in terms of </a:t>
            </a:r>
            <a:r>
              <a:rPr lang="en-US" altLang="zh-CN" b="1" dirty="0">
                <a:solidFill>
                  <a:srgbClr val="333333"/>
                </a:solidFill>
                <a:latin typeface="Times New Roman" panose="02020603050405020304" pitchFamily="18" charset="0"/>
                <a:cs typeface="Times New Roman" panose="02020603050405020304" pitchFamily="18" charset="0"/>
              </a:rPr>
              <a:t>marketing</a:t>
            </a:r>
            <a:r>
              <a:rPr lang="en-US" altLang="zh-CN" dirty="0">
                <a:solidFill>
                  <a:srgbClr val="333333"/>
                </a:solidFill>
                <a:latin typeface="Times New Roman" panose="02020603050405020304" pitchFamily="18" charset="0"/>
                <a:cs typeface="Times New Roman" panose="02020603050405020304" pitchFamily="18" charset="0"/>
              </a:rPr>
              <a:t>, Coca-Cola uses TensorFlow as a marketing tool in its customer loyalty program. Coca-Cola printed a 14-bit code on the back of bottle caps and created a machine learning system that uses TensorFlow to easily identify Numbers (often hard to see) to create proof of purchase</a:t>
            </a:r>
          </a:p>
          <a:p>
            <a:endParaRPr lang="en-US" altLang="zh-CN" dirty="0">
              <a:solidFill>
                <a:srgbClr val="333333"/>
              </a:solidFill>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In terms of </a:t>
            </a:r>
            <a:r>
              <a:rPr lang="en-US" altLang="zh-CN" b="1" dirty="0">
                <a:latin typeface="Times New Roman" panose="02020603050405020304" pitchFamily="18" charset="0"/>
                <a:cs typeface="Times New Roman" panose="02020603050405020304" pitchFamily="18" charset="0"/>
              </a:rPr>
              <a:t>telecom services</a:t>
            </a:r>
            <a:r>
              <a:rPr lang="en-US" altLang="zh-CN" dirty="0">
                <a:latin typeface="Times New Roman" panose="02020603050405020304" pitchFamily="18" charset="0"/>
                <a:cs typeface="Times New Roman" panose="02020603050405020304" pitchFamily="18" charset="0"/>
              </a:rPr>
              <a:t>, China telecom business office APP builds a neural network to learn to recognize telecom recharge cards. Finally, it can be easily recognized in the case of backlight, jitter and severe digital occlusion. The success rate of model training is 99.3%, and it takes 0.05 seconds to complete the recognition.</a:t>
            </a:r>
          </a:p>
        </p:txBody>
      </p:sp>
    </p:spTree>
    <p:extLst>
      <p:ext uri="{BB962C8B-B14F-4D97-AF65-F5344CB8AC3E}">
        <p14:creationId xmlns:p14="http://schemas.microsoft.com/office/powerpoint/2010/main" val="2098564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7070" y="-1019703"/>
            <a:ext cx="13039702" cy="2652243"/>
          </a:xfrm>
        </p:spPr>
      </p:pic>
      <p:sp>
        <p:nvSpPr>
          <p:cNvPr id="2" name="标题 1">
            <a:extLst>
              <a:ext uri="{FF2B5EF4-FFF2-40B4-BE49-F238E27FC236}">
                <a16:creationId xmlns:a16="http://schemas.microsoft.com/office/drawing/2014/main" xmlns="" id="{729E7753-D934-41AF-979C-BE3013383BDA}"/>
              </a:ext>
            </a:extLst>
          </p:cNvPr>
          <p:cNvSpPr>
            <a:spLocks noGrp="1"/>
          </p:cNvSpPr>
          <p:nvPr>
            <p:ph type="title"/>
          </p:nvPr>
        </p:nvSpPr>
        <p:spPr>
          <a:xfrm>
            <a:off x="1077849" y="-45562"/>
            <a:ext cx="10515600" cy="1325563"/>
          </a:xfrm>
        </p:spPr>
        <p:txBody>
          <a:bodyPr>
            <a:normAutofit/>
          </a:bodyPr>
          <a:lstStyle/>
          <a:p>
            <a:r>
              <a:rPr lang="en-US" altLang="zh-CN" b="1" dirty="0"/>
              <a:t>5. Application of </a:t>
            </a:r>
            <a:r>
              <a:rPr lang="en-US" altLang="zh-CN" b="1" dirty="0" err="1"/>
              <a:t>tensorflow</a:t>
            </a:r>
            <a:r>
              <a:rPr lang="en-US" altLang="zh-CN" b="1" dirty="0"/>
              <a:t>  -- </a:t>
            </a:r>
            <a:r>
              <a:rPr lang="en-US" altLang="zh-CN" dirty="0"/>
              <a:t> individuals</a:t>
            </a:r>
            <a:endParaRPr lang="en-HK" b="1" dirty="0"/>
          </a:p>
        </p:txBody>
      </p:sp>
      <p:pic>
        <p:nvPicPr>
          <p:cNvPr id="4" name="图形 3">
            <a:extLst>
              <a:ext uri="{FF2B5EF4-FFF2-40B4-BE49-F238E27FC236}">
                <a16:creationId xmlns:a16="http://schemas.microsoft.com/office/drawing/2014/main" xmlns="" id="{3EF556CA-30DB-46CA-B010-E7BC06705578}"/>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50800" y="6122728"/>
            <a:ext cx="12242800" cy="1278197"/>
          </a:xfrm>
          <a:prstGeom prst="rect">
            <a:avLst/>
          </a:prstGeom>
        </p:spPr>
      </p:pic>
      <p:sp>
        <p:nvSpPr>
          <p:cNvPr id="5" name="箭头: 五边形 4">
            <a:extLst>
              <a:ext uri="{FF2B5EF4-FFF2-40B4-BE49-F238E27FC236}">
                <a16:creationId xmlns:a16="http://schemas.microsoft.com/office/drawing/2014/main" xmlns="" id="{61E862C7-DDED-46B2-88A9-92A4D3F40475}"/>
              </a:ext>
            </a:extLst>
          </p:cNvPr>
          <p:cNvSpPr/>
          <p:nvPr/>
        </p:nvSpPr>
        <p:spPr>
          <a:xfrm rot="5400000">
            <a:off x="-60257" y="234315"/>
            <a:ext cx="1234440" cy="765810"/>
          </a:xfrm>
          <a:prstGeom prst="homePlate">
            <a:avLst/>
          </a:prstGeom>
          <a:solidFill>
            <a:srgbClr val="0342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pic>
        <p:nvPicPr>
          <p:cNvPr id="6" name="图形 5">
            <a:extLst>
              <a:ext uri="{FF2B5EF4-FFF2-40B4-BE49-F238E27FC236}">
                <a16:creationId xmlns:a16="http://schemas.microsoft.com/office/drawing/2014/main" xmlns="" id="{217E1EC4-7E0E-4611-9AC8-528215714F14}"/>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312039" y="103823"/>
            <a:ext cx="489848" cy="717523"/>
          </a:xfrm>
          <a:prstGeom prst="rect">
            <a:avLst/>
          </a:prstGeom>
        </p:spPr>
      </p:pic>
      <p:sp>
        <p:nvSpPr>
          <p:cNvPr id="7" name="矩形 6">
            <a:extLst>
              <a:ext uri="{FF2B5EF4-FFF2-40B4-BE49-F238E27FC236}">
                <a16:creationId xmlns:a16="http://schemas.microsoft.com/office/drawing/2014/main" xmlns="" id="{0E6E5E10-CB6E-48A9-958C-AC330CBA839D}"/>
              </a:ext>
            </a:extLst>
          </p:cNvPr>
          <p:cNvSpPr/>
          <p:nvPr/>
        </p:nvSpPr>
        <p:spPr>
          <a:xfrm>
            <a:off x="489756" y="1728913"/>
            <a:ext cx="3313176" cy="923330"/>
          </a:xfrm>
          <a:prstGeom prst="rect">
            <a:avLst/>
          </a:prstGeom>
        </p:spPr>
        <p:txBody>
          <a:bodyPr wrap="square">
            <a:spAutoFit/>
          </a:bodyPr>
          <a:lstStyle/>
          <a:p>
            <a:r>
              <a:rPr lang="en-US" altLang="zh-CN" dirty="0"/>
              <a:t>Wear a Mask, A very interesting app that masks your avatar. [4]</a:t>
            </a:r>
          </a:p>
          <a:p>
            <a:endParaRPr lang="en-US" altLang="zh-CN" dirty="0"/>
          </a:p>
        </p:txBody>
      </p:sp>
      <p:sp>
        <p:nvSpPr>
          <p:cNvPr id="10" name="矩形 9">
            <a:extLst>
              <a:ext uri="{FF2B5EF4-FFF2-40B4-BE49-F238E27FC236}">
                <a16:creationId xmlns:a16="http://schemas.microsoft.com/office/drawing/2014/main" xmlns="" id="{E6D616A1-78CD-4702-B0F6-2558B79A6057}"/>
              </a:ext>
            </a:extLst>
          </p:cNvPr>
          <p:cNvSpPr/>
          <p:nvPr/>
        </p:nvSpPr>
        <p:spPr>
          <a:xfrm>
            <a:off x="801887" y="5506829"/>
            <a:ext cx="4625369" cy="923330"/>
          </a:xfrm>
          <a:prstGeom prst="rect">
            <a:avLst/>
          </a:prstGeom>
        </p:spPr>
        <p:txBody>
          <a:bodyPr wrap="none">
            <a:spAutoFit/>
          </a:bodyPr>
          <a:lstStyle/>
          <a:p>
            <a:r>
              <a:rPr lang="en-US" altLang="zh-CN" dirty="0"/>
              <a:t>[4]https://github.com/zamhown/wear-a-mask</a:t>
            </a:r>
          </a:p>
          <a:p>
            <a:r>
              <a:rPr lang="en-US" altLang="zh-CN" dirty="0"/>
              <a:t>[5] </a:t>
            </a:r>
            <a:r>
              <a:rPr lang="en-US" altLang="zh-CN" dirty="0">
                <a:hlinkClick r:id="rId7"/>
              </a:rPr>
              <a:t>https://github.com/mgechev/movement.js</a:t>
            </a:r>
            <a:endParaRPr lang="en-US" altLang="zh-CN" dirty="0"/>
          </a:p>
          <a:p>
            <a:r>
              <a:rPr lang="en-US" altLang="zh-CN" dirty="0"/>
              <a:t>[6]https://github.com/zhanyongsheng/LetsJum</a:t>
            </a:r>
          </a:p>
        </p:txBody>
      </p:sp>
      <p:pic>
        <p:nvPicPr>
          <p:cNvPr id="9" name="图片 8">
            <a:extLst>
              <a:ext uri="{FF2B5EF4-FFF2-40B4-BE49-F238E27FC236}">
                <a16:creationId xmlns:a16="http://schemas.microsoft.com/office/drawing/2014/main" xmlns="" id="{F34B8978-5FBA-4F65-ACA8-3F18D3E2903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277225" y="2879981"/>
            <a:ext cx="1389831" cy="3088513"/>
          </a:xfrm>
          <a:prstGeom prst="rect">
            <a:avLst/>
          </a:prstGeom>
        </p:spPr>
      </p:pic>
      <p:sp>
        <p:nvSpPr>
          <p:cNvPr id="11" name="矩形 10">
            <a:extLst>
              <a:ext uri="{FF2B5EF4-FFF2-40B4-BE49-F238E27FC236}">
                <a16:creationId xmlns:a16="http://schemas.microsoft.com/office/drawing/2014/main" xmlns="" id="{4CF3A791-93E3-426C-B735-F92DE966E307}"/>
              </a:ext>
            </a:extLst>
          </p:cNvPr>
          <p:cNvSpPr/>
          <p:nvPr/>
        </p:nvSpPr>
        <p:spPr>
          <a:xfrm>
            <a:off x="7640278" y="1525419"/>
            <a:ext cx="3237271" cy="1200329"/>
          </a:xfrm>
          <a:prstGeom prst="rect">
            <a:avLst/>
          </a:prstGeom>
        </p:spPr>
        <p:txBody>
          <a:bodyPr wrap="square">
            <a:spAutoFit/>
          </a:bodyPr>
          <a:lstStyle/>
          <a:p>
            <a:r>
              <a:rPr lang="en-US" altLang="zh-CN" dirty="0"/>
              <a:t>An implementation of TensorFlow that automatically plays WeChat hop on Android phones[6]</a:t>
            </a:r>
          </a:p>
        </p:txBody>
      </p:sp>
      <p:sp>
        <p:nvSpPr>
          <p:cNvPr id="12" name="矩形 11">
            <a:extLst>
              <a:ext uri="{FF2B5EF4-FFF2-40B4-BE49-F238E27FC236}">
                <a16:creationId xmlns:a16="http://schemas.microsoft.com/office/drawing/2014/main" xmlns="" id="{086EF21F-2450-4B50-BF99-7C730549EF60}"/>
              </a:ext>
            </a:extLst>
          </p:cNvPr>
          <p:cNvSpPr/>
          <p:nvPr/>
        </p:nvSpPr>
        <p:spPr>
          <a:xfrm>
            <a:off x="4065017" y="1632540"/>
            <a:ext cx="3313175" cy="923330"/>
          </a:xfrm>
          <a:prstGeom prst="rect">
            <a:avLst/>
          </a:prstGeom>
        </p:spPr>
        <p:txBody>
          <a:bodyPr wrap="square">
            <a:spAutoFit/>
          </a:bodyPr>
          <a:lstStyle/>
          <a:p>
            <a:r>
              <a:rPr lang="en-US" altLang="zh-CN" dirty="0"/>
              <a:t>Without </a:t>
            </a:r>
            <a:r>
              <a:rPr lang="en-US" altLang="zh-CN" dirty="0" err="1"/>
              <a:t>keyboard,all</a:t>
            </a:r>
            <a:r>
              <a:rPr lang="en-US" altLang="zh-CN" dirty="0"/>
              <a:t> you need to play Mortal Kombat on your laptop is a front-facing camera.[5]</a:t>
            </a:r>
          </a:p>
        </p:txBody>
      </p:sp>
      <p:pic>
        <p:nvPicPr>
          <p:cNvPr id="3" name="图片 2">
            <a:extLst>
              <a:ext uri="{FF2B5EF4-FFF2-40B4-BE49-F238E27FC236}">
                <a16:creationId xmlns:a16="http://schemas.microsoft.com/office/drawing/2014/main" xmlns="" id="{F77C9EC8-A455-4553-8EBC-9D14305CF552}"/>
              </a:ext>
            </a:extLst>
          </p:cNvPr>
          <p:cNvPicPr>
            <a:picLocks noChangeAspect="1"/>
          </p:cNvPicPr>
          <p:nvPr/>
        </p:nvPicPr>
        <p:blipFill>
          <a:blip r:embed="rId9"/>
          <a:stretch>
            <a:fillRect/>
          </a:stretch>
        </p:blipFill>
        <p:spPr>
          <a:xfrm>
            <a:off x="4065016" y="3256649"/>
            <a:ext cx="3313176" cy="2153807"/>
          </a:xfrm>
          <a:prstGeom prst="rect">
            <a:avLst/>
          </a:prstGeom>
        </p:spPr>
      </p:pic>
      <p:pic>
        <p:nvPicPr>
          <p:cNvPr id="13" name="图片 12">
            <a:extLst>
              <a:ext uri="{FF2B5EF4-FFF2-40B4-BE49-F238E27FC236}">
                <a16:creationId xmlns:a16="http://schemas.microsoft.com/office/drawing/2014/main" xmlns="" id="{DC538AF9-B354-47F5-B989-D6B5AD59EE47}"/>
              </a:ext>
            </a:extLst>
          </p:cNvPr>
          <p:cNvPicPr>
            <a:picLocks noChangeAspect="1"/>
          </p:cNvPicPr>
          <p:nvPr/>
        </p:nvPicPr>
        <p:blipFill>
          <a:blip r:embed="rId10"/>
          <a:stretch>
            <a:fillRect/>
          </a:stretch>
        </p:blipFill>
        <p:spPr>
          <a:xfrm>
            <a:off x="260678" y="3378157"/>
            <a:ext cx="3542254" cy="1157906"/>
          </a:xfrm>
          <a:prstGeom prst="rect">
            <a:avLst/>
          </a:prstGeom>
        </p:spPr>
      </p:pic>
    </p:spTree>
    <p:extLst>
      <p:ext uri="{BB962C8B-B14F-4D97-AF65-F5344CB8AC3E}">
        <p14:creationId xmlns:p14="http://schemas.microsoft.com/office/powerpoint/2010/main" val="114956182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1_21郑瑞麒" id="{E942D8BD-380D-F043-B19D-E9BA14EBC221}" vid="{4762E404-7F7E-884F-9B8A-FAEA0DEA377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newsutech</Template>
  <TotalTime>1055</TotalTime>
  <Words>614</Words>
  <Application>Microsoft Macintosh PowerPoint</Application>
  <PresentationFormat>宽屏</PresentationFormat>
  <Paragraphs>120</Paragraphs>
  <Slides>13</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13</vt:i4>
      </vt:variant>
    </vt:vector>
  </HeadingPairs>
  <TitlesOfParts>
    <vt:vector size="25" baseType="lpstr">
      <vt:lpstr>Adobe Heiti Std R</vt:lpstr>
      <vt:lpstr>Calibri</vt:lpstr>
      <vt:lpstr>Calibri Light</vt:lpstr>
      <vt:lpstr>DengXian</vt:lpstr>
      <vt:lpstr>PT Serif</vt:lpstr>
      <vt:lpstr>SimHei</vt:lpstr>
      <vt:lpstr>Times New Roman</vt:lpstr>
      <vt:lpstr>等线</vt:lpstr>
      <vt:lpstr>等线 Light</vt:lpstr>
      <vt:lpstr>桤™</vt:lpstr>
      <vt:lpstr>Arial</vt:lpstr>
      <vt:lpstr>Office 主题​​</vt:lpstr>
      <vt:lpstr>PowerPoint 演示文稿</vt:lpstr>
      <vt:lpstr>1. Introduction </vt:lpstr>
      <vt:lpstr>2. Motivation</vt:lpstr>
      <vt:lpstr>3. Limitation of Disbelief</vt:lpstr>
      <vt:lpstr>4. Core design principles</vt:lpstr>
      <vt:lpstr>4. Core design principles</vt:lpstr>
      <vt:lpstr>5. Application of tensorflow -- NLP </vt:lpstr>
      <vt:lpstr>5. Application of tensorflow  -- Enterprises</vt:lpstr>
      <vt:lpstr>5. Application of tensorflow  --  individuals</vt:lpstr>
      <vt:lpstr>6. Pros and cons</vt:lpstr>
      <vt:lpstr>6. Pros and cons</vt:lpstr>
      <vt:lpstr>6. Pros and cons</vt:lpstr>
      <vt:lpstr>Q &amp; A</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Microsoft Office 用户</cp:lastModifiedBy>
  <cp:revision>34</cp:revision>
  <dcterms:created xsi:type="dcterms:W3CDTF">2020-05-05T02:28:35Z</dcterms:created>
  <dcterms:modified xsi:type="dcterms:W3CDTF">2020-05-06T14:41:47Z</dcterms:modified>
</cp:coreProperties>
</file>