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433" r:id="rId12"/>
    <p:sldId id="43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9519-6FB6-43C7-A99A-C6AFFE03F5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9737-76FB-4C13-B5A8-7622A8B635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bhy0521@mail.ustc.edu.c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 err="1"/>
              <a:t>xgboost</a:t>
            </a:r>
            <a:endParaRPr lang="zh-CN" altLang="en-US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除源代码外，每位同学需上交一份</a:t>
                </a:r>
                <a:r>
                  <a:rPr lang="en-US" altLang="zh-CN" dirty="0"/>
                  <a:t>pdf</a:t>
                </a:r>
                <a:r>
                  <a:rPr lang="zh-CN" altLang="en-US" dirty="0"/>
                  <a:t>格式的实验报告，命名为</a:t>
                </a:r>
                <a:r>
                  <a:rPr lang="en-US" altLang="zh-CN" dirty="0"/>
                  <a:t>MLlab2_report_</a:t>
                </a:r>
                <a:r>
                  <a:rPr lang="zh-CN" altLang="en-US" i="1" u="sng" dirty="0">
                    <a:solidFill>
                      <a:srgbClr val="0000FF"/>
                    </a:solidFill>
                  </a:rPr>
                  <a:t>学号</a:t>
                </a:r>
                <a:r>
                  <a:rPr lang="en-US" altLang="zh-CN" dirty="0"/>
                  <a:t>.pdf</a:t>
                </a:r>
                <a:r>
                  <a:rPr lang="zh-CN" altLang="en-US" dirty="0"/>
                  <a:t>，其中</a:t>
                </a:r>
                <a:r>
                  <a:rPr lang="zh-CN" altLang="en-US" i="1" u="sng" dirty="0">
                    <a:solidFill>
                      <a:srgbClr val="0000FF"/>
                    </a:solidFill>
                  </a:rPr>
                  <a:t>学号</a:t>
                </a:r>
                <a:r>
                  <a:rPr lang="zh-CN" altLang="en-US" dirty="0"/>
                  <a:t>以自己的实际学号代替</a:t>
                </a:r>
                <a:endParaRPr lang="en-US" altLang="zh-CN" dirty="0"/>
              </a:p>
              <a:p>
                <a:r>
                  <a:rPr lang="zh-CN" altLang="en-US" dirty="0"/>
                  <a:t>实验报告至少须包含以下内容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实验要求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实验原理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怎么设置程序停止运行的标准，决策树的节点停止划分的标准。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核心代码的贴图和讲解（如代码中有清楚的注释可不另外讲解）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（可选）实验中遇到的问题及解决方案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实验结果的展示（最终</a:t>
                </a:r>
                <a:r>
                  <a:rPr lang="en-US" altLang="zh-CN" dirty="0"/>
                  <a:t>RMSE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，数据可视化，训练过程中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的可视化等）（注：这些内容只展示在实验报告中，不应在最终提交的代码里有额外输出）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t="-176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每位同学应将命名为</a:t>
            </a:r>
            <a:r>
              <a:rPr lang="en-US" altLang="zh-CN" dirty="0"/>
              <a:t>MLlab2_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.zip</a:t>
            </a:r>
            <a:r>
              <a:rPr lang="zh-CN" altLang="en-US" dirty="0"/>
              <a:t>的压缩包发送至邮箱  </a:t>
            </a:r>
            <a:r>
              <a:rPr lang="en-US" altLang="zh-CN" dirty="0"/>
              <a:t>chaofeng</a:t>
            </a:r>
            <a:r>
              <a:rPr lang="en-US" altLang="zh-CN" dirty="0">
                <a:hlinkClick r:id="rId1"/>
              </a:rPr>
              <a:t>@mail.ustc.edu.cn</a:t>
            </a:r>
            <a:endParaRPr lang="en-US" altLang="zh-CN" dirty="0"/>
          </a:p>
          <a:p>
            <a:r>
              <a:rPr lang="zh-CN" altLang="en-US" dirty="0"/>
              <a:t>压缩包中包含以下两个文件</a:t>
            </a:r>
            <a:endParaRPr lang="en-US" altLang="zh-CN" dirty="0"/>
          </a:p>
          <a:p>
            <a:pPr lvl="1"/>
            <a:r>
              <a:rPr lang="en-US" altLang="zh-CN" dirty="0" err="1"/>
              <a:t>decision_tree_xgboost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en-US" altLang="zh-CN" dirty="0"/>
          </a:p>
          <a:p>
            <a:pPr lvl="1"/>
            <a:r>
              <a:rPr lang="en-US" altLang="zh-CN" dirty="0"/>
              <a:t>MLlab2_report_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.pdf</a:t>
            </a:r>
            <a:endParaRPr lang="en-US" altLang="zh-CN" dirty="0"/>
          </a:p>
          <a:p>
            <a:r>
              <a:rPr lang="zh-CN" altLang="en-US" dirty="0"/>
              <a:t>请遵守命名规范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机器学习概论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true"/>
              <p:nvPr/>
            </p:nvSpPr>
            <p:spPr>
              <a:xfrm>
                <a:off x="650448" y="447444"/>
                <a:ext cx="10510887" cy="1839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XGBoost </a:t>
                </a:r>
                <a:r>
                  <a:rPr lang="zh-CN" altLang="en-US" dirty="0"/>
                  <a:t>是由多个基模型组成的一个加法模型，假设第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个基本模型是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个模型组成的模型的输出为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为第表示第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个训练样本，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个样本的真实标签；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/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个模型对第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个样本的标签最终预测值。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50448" y="447444"/>
                <a:ext cx="10510887" cy="1839286"/>
              </a:xfrm>
              <a:prstGeom prst="rect">
                <a:avLst/>
              </a:prstGeom>
              <a:blipFill rotWithShape="true">
                <a:blip r:embed="rId1"/>
                <a:stretch>
                  <a:fillRect l="-2" t="-22" r="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650448" y="2315069"/>
                <a:ext cx="10322349" cy="1698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在学习第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个基模型时，</a:t>
                </a:r>
                <a:r>
                  <a:rPr lang="en-US" altLang="zh-CN" dirty="0" err="1"/>
                  <a:t>XGBoost</a:t>
                </a:r>
                <a:r>
                  <a:rPr lang="zh-CN" altLang="en-US" dirty="0"/>
                  <a:t>要优化的目标函数</a:t>
                </a:r>
                <a:r>
                  <a:rPr lang="en-US" altLang="zh-CN" dirty="0"/>
                  <a:t>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𝑝𝑒𝑛𝑎𝑙𝑡𝑦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50448" y="2315069"/>
                <a:ext cx="10322349" cy="1698735"/>
              </a:xfrm>
              <a:prstGeom prst="rect">
                <a:avLst/>
              </a:prstGeom>
              <a:blipFill rotWithShape="true">
                <a:blip r:embed="rId2"/>
                <a:stretch>
                  <a:fillRect l="-2" t="-29" r="6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true"/>
              <p:nvPr/>
            </p:nvSpPr>
            <p:spPr>
              <a:xfrm>
                <a:off x="604886" y="4775006"/>
                <a:ext cx="11384438" cy="2156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/>
                  <a:t>表示损失函数</a:t>
                </a:r>
                <a:r>
                  <a:rPr lang="zh-CN" altLang="en-US" b="0" i="1" dirty="0">
                    <a:latin typeface="Cambria Math" panose="02040503050406030204" pitchFamily="18" charset="0"/>
                  </a:rPr>
                  <a:t>，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例如二分类问题（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取值为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）的损失函数是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回归问题（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取值为实数）的损失函数是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04886" y="4775006"/>
                <a:ext cx="11384438" cy="2156168"/>
              </a:xfrm>
              <a:prstGeom prst="rect">
                <a:avLst/>
              </a:prstGeom>
              <a:blipFill rotWithShape="true">
                <a:blip r:embed="rId3"/>
                <a:stretch>
                  <a:fillRect l="-3" t="-20" r="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true"/>
              <p:nvPr/>
            </p:nvSpPr>
            <p:spPr>
              <a:xfrm>
                <a:off x="3549189" y="4358761"/>
                <a:ext cx="707953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49189" y="4358761"/>
                <a:ext cx="7079530" cy="848566"/>
              </a:xfrm>
              <a:prstGeom prst="rect">
                <a:avLst/>
              </a:prstGeom>
              <a:blipFill rotWithShape="true">
                <a:blip r:embed="rId4"/>
                <a:stretch>
                  <a:fillRect l="-2" t="-14" r="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true"/>
              <p:nvPr/>
            </p:nvSpPr>
            <p:spPr>
              <a:xfrm>
                <a:off x="3549189" y="3470706"/>
                <a:ext cx="6240545" cy="867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𝑝𝑒𝑛𝑎𝑙𝑡𝑦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49189" y="3470706"/>
                <a:ext cx="6240545" cy="867738"/>
              </a:xfrm>
              <a:prstGeom prst="rect">
                <a:avLst/>
              </a:prstGeom>
              <a:blipFill rotWithShape="true">
                <a:blip r:embed="rId5"/>
                <a:stretch>
                  <a:fillRect l="-3" t="-50" r="9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true"/>
              <p:nvPr/>
            </p:nvSpPr>
            <p:spPr>
              <a:xfrm>
                <a:off x="9434657" y="3146153"/>
                <a:ext cx="2714921" cy="12003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表示训练样本的数量</a:t>
                </a:r>
                <a:r>
                  <a:rPr lang="en-US" altLang="zh-CN" dirty="0"/>
                  <a:t>,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表示对第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个模型的复杂度的惩罚项。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434657" y="3146153"/>
                <a:ext cx="2714921" cy="1200329"/>
              </a:xfrm>
              <a:prstGeom prst="rect">
                <a:avLst/>
              </a:prstGeom>
              <a:blipFill rotWithShape="true">
                <a:blip r:embed="rId6"/>
                <a:stretch>
                  <a:fillRect l="-181" t="-401" r="-159" b="-3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482335" y="3676125"/>
                <a:ext cx="3421930" cy="120032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由于依次学习每个基模型，所以当学习第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个基模型时，前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个基模型是固定的，其</a:t>
                </a:r>
                <a:r>
                  <a:rPr lang="en-US" altLang="zh-CN" dirty="0"/>
                  <a:t>penalty</a:t>
                </a:r>
                <a:r>
                  <a:rPr lang="zh-CN" altLang="en-US" dirty="0"/>
                  <a:t>是常数。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82335" y="3676125"/>
                <a:ext cx="3421930" cy="1200329"/>
              </a:xfrm>
              <a:prstGeom prst="rect">
                <a:avLst/>
              </a:prstGeom>
              <a:blipFill rotWithShape="true">
                <a:blip r:embed="rId7"/>
                <a:stretch>
                  <a:fillRect l="-141" t="-432" r="-122" b="-34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895546" y="461913"/>
                <a:ext cx="9907572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在学习第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个基模型时，要优化的目标为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95546" y="461913"/>
                <a:ext cx="9907572" cy="1125565"/>
              </a:xfrm>
              <a:prstGeom prst="rect">
                <a:avLst/>
              </a:prstGeom>
              <a:blipFill rotWithShape="true">
                <a:blip r:embed="rId1"/>
                <a:stretch>
                  <a:fillRect l="-2" t="-24" r="5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true"/>
              <p:nvPr/>
            </p:nvSpPr>
            <p:spPr>
              <a:xfrm>
                <a:off x="895546" y="1788819"/>
                <a:ext cx="8625526" cy="171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𝑙𝑜𝑠𝑠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泰勒展开可得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为一阶导数，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为二阶导数。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95546" y="1788819"/>
                <a:ext cx="8625526" cy="1714572"/>
              </a:xfrm>
              <a:prstGeom prst="rect">
                <a:avLst/>
              </a:prstGeom>
              <a:blipFill rotWithShape="true">
                <a:blip r:embed="rId2"/>
                <a:stretch>
                  <a:fillRect l="-2" t="-1" r="6" b="-1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true"/>
              <p:nvPr/>
            </p:nvSpPr>
            <p:spPr>
              <a:xfrm>
                <a:off x="895546" y="3808428"/>
                <a:ext cx="9719036" cy="306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此时的优化目标变为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DejaVu Math TeX Gyre" panose="02000503000000000000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altLang="zh-CN" i="1" dirty="0"/>
              </a:p>
              <a:p>
                <a:r>
                  <a:rPr lang="zh-CN" altLang="en-US" dirty="0"/>
                  <a:t>去掉常数项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dirty="0"/>
                  <a:t>学习第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个模型时候，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也是</m:t>
                    </m:r>
                  </m:oMath>
                </a14:m>
                <a:r>
                  <a:rPr lang="zh-CN" altLang="en-US" dirty="0"/>
                  <a:t>一个固定值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zh-CN" altLang="en-US" i="1" dirty="0"/>
                  <a:t>，</a:t>
                </a:r>
                <a:r>
                  <a:rPr lang="zh-CN" altLang="en-US" dirty="0"/>
                  <a:t>可得目标函数为</a:t>
                </a:r>
                <a:endParaRPr lang="zh-CN" alt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DejaVu Math TeX Gyre" panose="02000503000000000000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i="1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95546" y="3808428"/>
                <a:ext cx="9719036" cy="3061864"/>
              </a:xfrm>
              <a:prstGeom prst="rect">
                <a:avLst/>
              </a:prstGeom>
              <a:blipFill rotWithShape="true">
                <a:blip r:embed="rId3"/>
                <a:stretch>
                  <a:fillRect l="-2" t="-11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584462" y="254524"/>
                <a:ext cx="8427563" cy="287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下面实验要解决的是回归问题，即用基模型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拟合</m:t>
                    </m:r>
                  </m:oMath>
                </a14:m>
                <a:r>
                  <a:rPr lang="zh-CN" altLang="en-US" dirty="0"/>
                  <a:t>标签数据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。那么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84462" y="254524"/>
                <a:ext cx="8427563" cy="2870145"/>
              </a:xfrm>
              <a:prstGeom prst="rect">
                <a:avLst/>
              </a:prstGeom>
              <a:blipFill rotWithShape="true">
                <a:blip r:embed="rId1"/>
                <a:stretch>
                  <a:fillRect l="-3" t="-18" r="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true"/>
          <p:nvPr/>
        </p:nvSpPr>
        <p:spPr>
          <a:xfrm>
            <a:off x="725864" y="3497344"/>
            <a:ext cx="836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基模型是决策树。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true"/>
          <p:nvPr/>
        </p:nvSpPr>
        <p:spPr>
          <a:xfrm>
            <a:off x="527901" y="34879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决策树：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5254448" y="429011"/>
            <a:ext cx="6660457" cy="51515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527900" y="857839"/>
                <a:ext cx="56560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假设决策树有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个叶子节点，每个叶子节点对应有一个权重。决策树模型就是将输入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映射到某个叶子节点，决策树模型的输出就是这个叶子节点的权重。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27900" y="857839"/>
                <a:ext cx="5656083" cy="923330"/>
              </a:xfrm>
              <a:prstGeom prst="rect">
                <a:avLst/>
              </a:prstGeom>
              <a:blipFill rotWithShape="true">
                <a:blip r:embed="rId2"/>
                <a:stretch>
                  <a:fillRect l="-4" t="-64" r="6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true"/>
              <p:nvPr/>
            </p:nvSpPr>
            <p:spPr>
              <a:xfrm>
                <a:off x="527901" y="2300140"/>
                <a:ext cx="4726547" cy="1227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·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是一个要学的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维的向量其中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表示把输入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映射到的叶子节点的索引。例如：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，那么模型输出第三个叶子节点的权重，即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27901" y="2300140"/>
                <a:ext cx="4726547" cy="1227516"/>
              </a:xfrm>
              <a:prstGeom prst="rect">
                <a:avLst/>
              </a:prstGeom>
              <a:blipFill rotWithShape="true">
                <a:blip r:embed="rId3"/>
                <a:stretch>
                  <a:fillRect l="-5" t="-14" r="10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true"/>
              <p:nvPr/>
            </p:nvSpPr>
            <p:spPr>
              <a:xfrm>
                <a:off x="593889" y="4883084"/>
                <a:ext cx="412894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𝑝𝑒𝑛𝑎𝑙𝑡𝑦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93889" y="4883084"/>
                <a:ext cx="4128940" cy="610936"/>
              </a:xfrm>
              <a:prstGeom prst="rect">
                <a:avLst/>
              </a:prstGeom>
              <a:blipFill rotWithShape="true">
                <a:blip r:embed="rId4"/>
                <a:stretch>
                  <a:fillRect l="-4" t="-93" r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2564091" y="5382705"/>
            <a:ext cx="575035" cy="810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true">
            <a:off x="3223967" y="5307291"/>
            <a:ext cx="190395" cy="867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2658359" y="6174557"/>
            <a:ext cx="19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可调的超参数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true">
            <a:off x="2865748" y="4675695"/>
            <a:ext cx="0" cy="367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2149311" y="4213781"/>
            <a:ext cx="1979629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叶子节点数目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true"/>
          <p:nvPr/>
        </p:nvSpPr>
        <p:spPr>
          <a:xfrm>
            <a:off x="282804" y="254524"/>
            <a:ext cx="581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当树结构确定时如何优化？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true"/>
              <p:nvPr/>
            </p:nvSpPr>
            <p:spPr>
              <a:xfrm>
                <a:off x="282804" y="1303481"/>
                <a:ext cx="9502219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由前面可知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DejaVu Math TeX Gyre" panose="02000503000000000000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82804" y="1303481"/>
                <a:ext cx="9502219" cy="1125565"/>
              </a:xfrm>
              <a:prstGeom prst="rect">
                <a:avLst/>
              </a:prstGeom>
              <a:blipFill rotWithShape="true">
                <a:blip r:embed="rId1"/>
                <a:stretch>
                  <a:fillRect l="-2" t="-41" r="3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true"/>
              <p:nvPr/>
            </p:nvSpPr>
            <p:spPr>
              <a:xfrm>
                <a:off x="3175262" y="2429046"/>
                <a:ext cx="7626284" cy="50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175262" y="2429046"/>
                <a:ext cx="7626284" cy="502253"/>
              </a:xfrm>
              <a:prstGeom prst="rect">
                <a:avLst/>
              </a:prstGeom>
              <a:blipFill rotWithShape="true">
                <a:blip r:embed="rId2"/>
                <a:stretch>
                  <a:fillRect l="-3" t="-34" r="3" b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282804" y="783697"/>
                <a:ext cx="879520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我们将分配到第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个叶子节点的样本用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表示，即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82804" y="783697"/>
                <a:ext cx="8795208" cy="391646"/>
              </a:xfrm>
              <a:prstGeom prst="rect">
                <a:avLst/>
              </a:prstGeom>
              <a:blipFill rotWithShape="true">
                <a:blip r:embed="rId3"/>
                <a:stretch>
                  <a:fillRect l="-3" t="-27" r="1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true"/>
              <p:nvPr/>
            </p:nvSpPr>
            <p:spPr>
              <a:xfrm>
                <a:off x="3010294" y="2991446"/>
                <a:ext cx="5426697" cy="935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010294" y="2991446"/>
                <a:ext cx="5426697" cy="935256"/>
              </a:xfrm>
              <a:prstGeom prst="rect">
                <a:avLst/>
              </a:prstGeom>
              <a:blipFill rotWithShape="true">
                <a:blip r:embed="rId4"/>
                <a:stretch>
                  <a:fillRect l="-7" t="-64" r="7" b="-27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true"/>
              <p:nvPr/>
            </p:nvSpPr>
            <p:spPr>
              <a:xfrm>
                <a:off x="386499" y="4052905"/>
                <a:ext cx="8154186" cy="110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为了表达简单，我们做如下简记：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86499" y="4052905"/>
                <a:ext cx="8154186" cy="1105559"/>
              </a:xfrm>
              <a:prstGeom prst="rect">
                <a:avLst/>
              </a:prstGeom>
              <a:blipFill rotWithShape="true">
                <a:blip r:embed="rId5"/>
                <a:stretch>
                  <a:fillRect l="-5" t="-30" r="7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true"/>
              <p:nvPr/>
            </p:nvSpPr>
            <p:spPr>
              <a:xfrm>
                <a:off x="509047" y="5554519"/>
                <a:ext cx="8069345" cy="1179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则目标函数变为：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9047" y="5554519"/>
                <a:ext cx="8069345" cy="1179554"/>
              </a:xfrm>
              <a:prstGeom prst="rect">
                <a:avLst/>
              </a:prstGeom>
              <a:blipFill rotWithShape="true">
                <a:blip r:embed="rId6"/>
                <a:stretch>
                  <a:fillRect l="-5" t="-15" r="2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/>
          <p:cNvSpPr/>
          <p:nvPr/>
        </p:nvSpPr>
        <p:spPr>
          <a:xfrm rot="19826268">
            <a:off x="6702962" y="5370173"/>
            <a:ext cx="2055043" cy="202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true"/>
          <p:nvPr/>
        </p:nvSpPr>
        <p:spPr>
          <a:xfrm rot="19601051">
            <a:off x="7036323" y="5011745"/>
            <a:ext cx="107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求解</a:t>
            </a:r>
            <a:r>
              <a:rPr lang="en-US" altLang="zh-CN" dirty="0"/>
              <a:t>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true"/>
              <p:nvPr/>
            </p:nvSpPr>
            <p:spPr>
              <a:xfrm>
                <a:off x="9153427" y="4229805"/>
                <a:ext cx="2215299" cy="7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153427" y="4229805"/>
                <a:ext cx="2215299" cy="714747"/>
              </a:xfrm>
              <a:prstGeom prst="rect">
                <a:avLst/>
              </a:prstGeom>
              <a:blipFill rotWithShape="true">
                <a:blip r:embed="rId7"/>
                <a:stretch>
                  <a:fillRect l="-24" t="-10" r="14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/>
          <p:cNvSpPr/>
          <p:nvPr/>
        </p:nvSpPr>
        <p:spPr>
          <a:xfrm rot="5400000">
            <a:off x="9875306" y="5179099"/>
            <a:ext cx="781249" cy="150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10407192" y="5024487"/>
            <a:ext cx="15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得出目标值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true"/>
              <p:nvPr/>
            </p:nvSpPr>
            <p:spPr>
              <a:xfrm>
                <a:off x="8766927" y="5724931"/>
                <a:ext cx="342507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766927" y="5724931"/>
                <a:ext cx="3425073" cy="902555"/>
              </a:xfrm>
              <a:prstGeom prst="rect">
                <a:avLst/>
              </a:prstGeom>
              <a:blipFill rotWithShape="true">
                <a:blip r:embed="rId8"/>
                <a:stretch>
                  <a:fillRect l="-3" t="-4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true"/>
          <p:nvPr/>
        </p:nvSpPr>
        <p:spPr>
          <a:xfrm>
            <a:off x="518474" y="593889"/>
            <a:ext cx="969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我们已经求出了每个叶子节点的权重</a:t>
            </a:r>
            <a:r>
              <a:rPr lang="en-US" altLang="zh-CN" dirty="0"/>
              <a:t>w</a:t>
            </a:r>
            <a:r>
              <a:rPr lang="zh-CN" altLang="en-US" dirty="0"/>
              <a:t>和整颗树对应的目标值，那么这个目标值可以用来度量树的好坏程度。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true"/>
              <p:nvPr/>
            </p:nvSpPr>
            <p:spPr>
              <a:xfrm>
                <a:off x="1451728" y="1240220"/>
                <a:ext cx="2215299" cy="7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51728" y="1240220"/>
                <a:ext cx="2215299" cy="714747"/>
              </a:xfrm>
              <a:prstGeom prst="rect">
                <a:avLst/>
              </a:prstGeom>
              <a:blipFill rotWithShape="true">
                <a:blip r:embed="rId1"/>
                <a:stretch>
                  <a:fillRect l="-5" t="-9" r="24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true"/>
              <p:nvPr/>
            </p:nvSpPr>
            <p:spPr>
              <a:xfrm>
                <a:off x="4194927" y="1146316"/>
                <a:ext cx="342507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194927" y="1146316"/>
                <a:ext cx="3425073" cy="902555"/>
              </a:xfrm>
              <a:prstGeom prst="rect">
                <a:avLst/>
              </a:prstGeom>
              <a:blipFill rotWithShape="true">
                <a:blip r:embed="rId2"/>
                <a:stretch>
                  <a:fillRect l="-3" t="-16" b="-22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518474" y="2149312"/>
                <a:ext cx="91157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但是如何构造第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颗决策树呢？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从根节点开始递归划分（初始情况下，所有的训练样本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都分配给根节点）。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18474" y="2149312"/>
                <a:ext cx="9115720" cy="1477328"/>
              </a:xfrm>
              <a:prstGeom prst="rect">
                <a:avLst/>
              </a:prstGeom>
              <a:blipFill rotWithShape="true">
                <a:blip r:embed="rId3"/>
                <a:stretch>
                  <a:fillRect l="-3" t="-32" r="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/>
          <p:cNvSpPr/>
          <p:nvPr/>
        </p:nvSpPr>
        <p:spPr>
          <a:xfrm>
            <a:off x="3700019" y="1497152"/>
            <a:ext cx="556182" cy="195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/>
          <p:cNvSpPr/>
          <p:nvPr/>
        </p:nvSpPr>
        <p:spPr>
          <a:xfrm>
            <a:off x="2036190" y="2507530"/>
            <a:ext cx="245097" cy="24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/>
          <p:cNvSpPr/>
          <p:nvPr/>
        </p:nvSpPr>
        <p:spPr>
          <a:xfrm>
            <a:off x="2007910" y="3099372"/>
            <a:ext cx="245097" cy="24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518474" y="3349852"/>
            <a:ext cx="6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如何确定节点的划分标准？答案是根据划分前后的收益。</a:t>
            </a:r>
            <a:endParaRPr lang="zh-CN" altLang="en-US" dirty="0"/>
          </a:p>
        </p:txBody>
      </p:sp>
      <p:sp>
        <p:nvSpPr>
          <p:cNvPr id="17" name="文本框 16"/>
          <p:cNvSpPr txBox="true"/>
          <p:nvPr/>
        </p:nvSpPr>
        <p:spPr>
          <a:xfrm>
            <a:off x="518474" y="3883310"/>
            <a:ext cx="6344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假设划分前，该节点包含了若干个训练样本，要将训练样本划分为两部分，分别形成左孩子和右孩子。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true"/>
              <p:nvPr/>
            </p:nvSpPr>
            <p:spPr>
              <a:xfrm>
                <a:off x="7594862" y="1044008"/>
                <a:ext cx="3908981" cy="130670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实际上就是每个叶子节点得分的和。</a:t>
                </a:r>
                <a:endParaRPr lang="en-US" altLang="zh-CN" dirty="0"/>
              </a:p>
              <a:p>
                <a:r>
                  <a:rPr lang="zh-CN" altLang="en-US" dirty="0"/>
                  <a:t>也就是每个叶子节点的得分为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594862" y="1044008"/>
                <a:ext cx="3908981" cy="1306704"/>
              </a:xfrm>
              <a:prstGeom prst="rect">
                <a:avLst/>
              </a:prstGeom>
              <a:blipFill rotWithShape="true">
                <a:blip r:embed="rId4"/>
                <a:stretch>
                  <a:fillRect l="-137" t="-394" r="-109" b="-34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true"/>
              <p:nvPr/>
            </p:nvSpPr>
            <p:spPr>
              <a:xfrm>
                <a:off x="518474" y="4576700"/>
                <a:ext cx="5231876" cy="92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划分前该节点的得分为：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18474" y="4576700"/>
                <a:ext cx="5231876" cy="929742"/>
              </a:xfrm>
              <a:prstGeom prst="rect">
                <a:avLst/>
              </a:prstGeom>
              <a:blipFill rotWithShape="true">
                <a:blip r:embed="rId5"/>
                <a:stretch>
                  <a:fillRect l="-6" t="-27" r="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true"/>
              <p:nvPr/>
            </p:nvSpPr>
            <p:spPr>
              <a:xfrm>
                <a:off x="650449" y="5599522"/>
                <a:ext cx="5231876" cy="998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划分后左右子节点的得分和为：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50449" y="5599522"/>
                <a:ext cx="5231876" cy="998735"/>
              </a:xfrm>
              <a:prstGeom prst="rect">
                <a:avLst/>
              </a:prstGeom>
              <a:blipFill rotWithShape="true">
                <a:blip r:embed="rId6"/>
                <a:stretch>
                  <a:fillRect l="-4" t="-9" r="6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/>
          <p:cNvSpPr/>
          <p:nvPr/>
        </p:nvSpPr>
        <p:spPr>
          <a:xfrm>
            <a:off x="4930219" y="4748106"/>
            <a:ext cx="678729" cy="196077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true"/>
              <p:nvPr/>
            </p:nvSpPr>
            <p:spPr>
              <a:xfrm>
                <a:off x="5608948" y="5488898"/>
                <a:ext cx="2611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608948" y="5488898"/>
                <a:ext cx="2611225" cy="369332"/>
              </a:xfrm>
              <a:prstGeom prst="rect">
                <a:avLst/>
              </a:prstGeom>
              <a:blipFill rotWithShape="true">
                <a:blip r:embed="rId7"/>
                <a:stretch>
                  <a:fillRect l="-24" t="-161" r="4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true"/>
              <p:nvPr/>
            </p:nvSpPr>
            <p:spPr>
              <a:xfrm>
                <a:off x="5750350" y="4458059"/>
                <a:ext cx="4656841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和前面的定义一样，即每个节点所分配到的样本对应的一阶导数和二阶导数的和。且有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750350" y="4458059"/>
                <a:ext cx="4656841" cy="923330"/>
              </a:xfrm>
              <a:prstGeom prst="rect">
                <a:avLst/>
              </a:prstGeom>
              <a:blipFill rotWithShape="true">
                <a:blip r:embed="rId8"/>
                <a:stretch>
                  <a:fillRect l="-105" t="-520" r="-133" b="-50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下 23"/>
          <p:cNvSpPr/>
          <p:nvPr/>
        </p:nvSpPr>
        <p:spPr>
          <a:xfrm>
            <a:off x="2007910" y="3714222"/>
            <a:ext cx="245097" cy="24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true"/>
          <p:nvPr/>
        </p:nvSpPr>
        <p:spPr>
          <a:xfrm>
            <a:off x="348791" y="480767"/>
            <a:ext cx="10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知道了如何计算父节点和自己点之间的增益，如何选择最大增益进行划分？答案是贪心算法。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true"/>
              <p:nvPr/>
            </p:nvSpPr>
            <p:spPr>
              <a:xfrm>
                <a:off x="348791" y="999240"/>
                <a:ext cx="8927183" cy="258532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Input: </a:t>
                </a:r>
                <a:r>
                  <a:rPr lang="zh-CN" altLang="en-US" dirty="0"/>
                  <a:t>该节点分配到的样本集合；</a:t>
                </a:r>
                <a:endParaRPr lang="en-US" altLang="zh-CN" dirty="0"/>
              </a:p>
              <a:p>
                <a:r>
                  <a:rPr lang="en-US" altLang="zh-CN" dirty="0"/>
                  <a:t>Output</a:t>
                </a:r>
                <a:r>
                  <a:rPr lang="zh-CN" altLang="en-US" dirty="0"/>
                  <a:t>：选定的划分特征和对应的划分阈值；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选出所有可以用来划分的特征集合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For feature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将节点分配到的样本的特征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提取出来并升序排列，记作</a:t>
                </a:r>
                <a:r>
                  <a:rPr lang="en-US" altLang="zh-CN" dirty="0" err="1"/>
                  <a:t>sorted_f_value_list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    For </a:t>
                </a:r>
                <a:r>
                  <a:rPr lang="en-US" altLang="zh-CN" dirty="0" err="1"/>
                  <a:t>f_value</a:t>
                </a:r>
                <a:r>
                  <a:rPr lang="en-US" altLang="zh-CN" dirty="0"/>
                  <a:t> in </a:t>
                </a:r>
                <a:r>
                  <a:rPr lang="en-US" altLang="zh-CN" dirty="0" err="1"/>
                  <a:t>sorted_f_value_list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           </a:t>
                </a:r>
                <a:r>
                  <a:rPr lang="zh-CN" altLang="en-US" dirty="0"/>
                  <a:t>在特征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上按照</a:t>
                </a:r>
                <a:r>
                  <a:rPr lang="en-US" altLang="zh-CN" dirty="0" err="1"/>
                  <a:t>f_value</a:t>
                </a:r>
                <a:r>
                  <a:rPr lang="zh-CN" altLang="en-US" dirty="0"/>
                  <a:t>为临界点将样本划分为左右两个集合；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            </a:t>
                </a:r>
                <a:r>
                  <a:rPr lang="zh-CN" altLang="en-US" dirty="0"/>
                  <a:t>计算划分后的增益；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返回最大的增益所对应的</a:t>
                </a:r>
                <a:r>
                  <a:rPr lang="en-US" altLang="zh-CN" dirty="0"/>
                  <a:t>feature 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f_value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48791" y="999240"/>
                <a:ext cx="8927183" cy="2585323"/>
              </a:xfrm>
              <a:prstGeom prst="rect">
                <a:avLst/>
              </a:prstGeom>
              <a:blipFill rotWithShape="true">
                <a:blip r:embed="rId1"/>
                <a:stretch>
                  <a:fillRect l="-59" t="-187" r="-51" b="-786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true"/>
              <p:nvPr/>
            </p:nvSpPr>
            <p:spPr>
              <a:xfrm>
                <a:off x="235669" y="3733704"/>
                <a:ext cx="787138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自行决定一个节点是否还需要继续划分，例如：</a:t>
                </a:r>
                <a:endParaRPr lang="en-US" altLang="zh-CN" b="1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划分后增益小于某个阈值则停止划分；</a:t>
                </a:r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划分后树的深度大于某个阈值停止划分；</a:t>
                </a:r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该节点分配到的样本数目小于某个阈值停止分化；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框 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35669" y="3733704"/>
                <a:ext cx="7871382" cy="1477328"/>
              </a:xfrm>
              <a:prstGeom prst="rect">
                <a:avLst/>
              </a:prstGeom>
              <a:blipFill rotWithShape="true">
                <a:blip r:embed="rId2"/>
                <a:stretch>
                  <a:fillRect l="-1" t="-36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235669" y="5360173"/>
                <a:ext cx="929482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自行设定算法停下来的准则，例如：</a:t>
                </a:r>
                <a:endParaRPr lang="en-US" altLang="zh-CN" b="1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学习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个颗决策树后停下来，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自行设定；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当在验证集上的均方误差小于某个阈值时停下来；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当验证集出现过拟合时停下来；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35669" y="5360173"/>
                <a:ext cx="9294829" cy="1477328"/>
              </a:xfrm>
              <a:prstGeom prst="rect">
                <a:avLst/>
              </a:prstGeom>
              <a:blipFill rotWithShape="true">
                <a:blip r:embed="rId3"/>
                <a:stretch>
                  <a:fillRect l="-1" t="-9" r="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true"/>
              <p:nvPr/>
            </p:nvSpPr>
            <p:spPr>
              <a:xfrm>
                <a:off x="7124288" y="4896135"/>
                <a:ext cx="4058274" cy="92807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注意：最终预测值是每个基模型预测值的和，即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124288" y="4896135"/>
                <a:ext cx="4058274" cy="928075"/>
              </a:xfrm>
              <a:prstGeom prst="rect">
                <a:avLst/>
              </a:prstGeom>
              <a:blipFill rotWithShape="true">
                <a:blip r:embed="rId4"/>
                <a:stretch>
                  <a:fillRect l="-131" t="-578" r="-104" b="-882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424205" y="443060"/>
                <a:ext cx="10209229" cy="3607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回归模型的训练数据集如文件夹里面给定，包含</a:t>
                </a:r>
                <a:r>
                  <a:rPr lang="en-US" altLang="zh-CN" dirty="0"/>
                  <a:t>7154</a:t>
                </a:r>
                <a:r>
                  <a:rPr lang="zh-CN" altLang="en-US" dirty="0"/>
                  <a:t>行，</a:t>
                </a:r>
                <a:r>
                  <a:rPr lang="en-US" altLang="zh-CN" dirty="0"/>
                  <a:t>41</a:t>
                </a:r>
                <a:r>
                  <a:rPr lang="zh-CN" altLang="en-US" dirty="0"/>
                  <a:t>列，前</a:t>
                </a:r>
                <a:r>
                  <a:rPr lang="en-US" altLang="zh-CN" dirty="0"/>
                  <a:t>40</a:t>
                </a:r>
                <a:r>
                  <a:rPr lang="zh-CN" altLang="en-US" dirty="0"/>
                  <a:t>列是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，最后一列是要预测的标签。可以自行在训练数据里面划分出部分当作验证集合。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测试数据没有在文件夹里面给出，用于检查各位代码的效果。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评价指标：</a:t>
                </a:r>
                <a:endParaRPr lang="en-US" altLang="zh-CN" dirty="0"/>
              </a:p>
              <a:p>
                <a:r>
                  <a:rPr lang="en-US" altLang="zh-CN" b="0" dirty="0"/>
                  <a:t>1.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zh-CN" altLang="en-US" dirty="0"/>
                  <a:t>，越小越好；</a:t>
                </a:r>
                <a:endParaRPr lang="en-US" altLang="zh-CN" dirty="0"/>
              </a:p>
              <a:p>
                <a:r>
                  <a:rPr lang="en-US" altLang="zh-CN" dirty="0"/>
                  <a:t>2.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，越大越好；</a:t>
                </a:r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综合考虑程序在测试集合的运行时间。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24205" y="443060"/>
                <a:ext cx="10209229" cy="3607141"/>
              </a:xfrm>
              <a:prstGeom prst="rect">
                <a:avLst/>
              </a:prstGeom>
              <a:blipFill rotWithShape="true">
                <a:blip r:embed="rId1"/>
                <a:stretch>
                  <a:fillRect t="-13" r="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true"/>
              <p:nvPr/>
            </p:nvSpPr>
            <p:spPr>
              <a:xfrm>
                <a:off x="405353" y="4298623"/>
                <a:ext cx="105391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实验检查：</a:t>
                </a:r>
                <a:endParaRPr lang="en-US" altLang="zh-CN" dirty="0"/>
              </a:p>
              <a:p>
                <a:r>
                  <a:rPr lang="zh-CN" altLang="en-US" dirty="0"/>
                  <a:t>检查是我们给定输入是测试集， 是一个形状为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zh-CN" altLang="en-US" dirty="0"/>
                  <a:t>的矩阵，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表示测试样本的数目，其中前</a:t>
                </a:r>
                <a:r>
                  <a:rPr lang="en-US" altLang="zh-CN" dirty="0"/>
                  <a:t>40</a:t>
                </a:r>
                <a:r>
                  <a:rPr lang="zh-CN" altLang="en-US" dirty="0"/>
                  <a:t>列是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。要求输出是一个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的矩阵，即预测标签，存成</a:t>
                </a:r>
                <a:r>
                  <a:rPr lang="en-US" altLang="zh-CN" dirty="0"/>
                  <a:t>pred_label.txt</a:t>
                </a:r>
                <a:endParaRPr lang="en-US" altLang="zh-CN" dirty="0"/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实验要在机房现场检查，现场运行。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05353" y="4298623"/>
                <a:ext cx="10539167" cy="1200329"/>
              </a:xfrm>
              <a:prstGeom prst="rect">
                <a:avLst/>
              </a:prstGeom>
              <a:blipFill rotWithShape="true">
                <a:blip r:embed="rId2"/>
                <a:stretch>
                  <a:fillRect l="-2" t="-26" r="3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5166</Words>
  <Application>WPS 演示</Application>
  <PresentationFormat>宽屏</PresentationFormat>
  <Paragraphs>190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DejaVu Sans</vt:lpstr>
      <vt:lpstr>Cambria Math</vt:lpstr>
      <vt:lpstr>DejaVu Math TeX Gyre</vt:lpstr>
      <vt:lpstr>等线 Light</vt:lpstr>
      <vt:lpstr>Pothana2000</vt:lpstr>
      <vt:lpstr>宋体</vt:lpstr>
      <vt:lpstr>文泉驿微米黑</vt:lpstr>
      <vt:lpstr>等线</vt:lpstr>
      <vt:lpstr>Noto Serif CJK JP</vt:lpstr>
      <vt:lpstr>微软雅黑</vt:lpstr>
      <vt:lpstr>Arial Unicode MS</vt:lpstr>
      <vt:lpstr>Calibri</vt:lpstr>
      <vt:lpstr>Office 主题​​</vt:lpstr>
      <vt:lpstr>实验二：xgboost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实验报告要求</vt:lpstr>
      <vt:lpstr>实验提交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实验二：xgboost</dc:title>
  <dc:creator>chao</dc:creator>
  <cp:lastModifiedBy>Tiga.</cp:lastModifiedBy>
  <cp:revision>75</cp:revision>
  <dcterms:created xsi:type="dcterms:W3CDTF">2021-11-23T03:01:08Z</dcterms:created>
  <dcterms:modified xsi:type="dcterms:W3CDTF">2021-11-23T03:01:08Z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