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6" r:id="rId4"/>
    <p:sldId id="257" r:id="rId5"/>
    <p:sldId id="258" r:id="rId6"/>
    <p:sldId id="259" r:id="rId7"/>
    <p:sldId id="260"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DB4"/>
    <a:srgbClr val="383C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511632-DB03-4EFB-8008-4FE36C3EBEF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0D17ED26-D05D-46C1-B97F-C377E7030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B2CD5C3-96BC-49A3-B0D7-6C47EF028ADF}"/>
              </a:ext>
            </a:extLst>
          </p:cNvPr>
          <p:cNvSpPr>
            <a:spLocks noGrp="1"/>
          </p:cNvSpPr>
          <p:nvPr>
            <p:ph type="dt" sz="half" idx="10"/>
          </p:nvPr>
        </p:nvSpPr>
        <p:spPr/>
        <p:txBody>
          <a:bodyPr/>
          <a:lstStyle/>
          <a:p>
            <a:fld id="{34E5370C-33D6-41ED-A774-50F69ED18D5B}" type="datetimeFigureOut">
              <a:rPr lang="es-CO" smtClean="0"/>
              <a:t>22/08/2021</a:t>
            </a:fld>
            <a:endParaRPr lang="es-CO"/>
          </a:p>
        </p:txBody>
      </p:sp>
      <p:sp>
        <p:nvSpPr>
          <p:cNvPr id="5" name="Marcador de pie de página 4">
            <a:extLst>
              <a:ext uri="{FF2B5EF4-FFF2-40B4-BE49-F238E27FC236}">
                <a16:creationId xmlns:a16="http://schemas.microsoft.com/office/drawing/2014/main" id="{C8B6769C-5581-4B60-942B-FE55EC24126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BB43D82-967C-444B-BFC8-4D47689161B0}"/>
              </a:ext>
            </a:extLst>
          </p:cNvPr>
          <p:cNvSpPr>
            <a:spLocks noGrp="1"/>
          </p:cNvSpPr>
          <p:nvPr>
            <p:ph type="sldNum" sz="quarter" idx="12"/>
          </p:nvPr>
        </p:nvSpPr>
        <p:spPr/>
        <p:txBody>
          <a:bodyPr/>
          <a:lstStyle/>
          <a:p>
            <a:fld id="{A454F1E0-C712-4687-98A0-A723AA30971A}" type="slidenum">
              <a:rPr lang="es-CO" smtClean="0"/>
              <a:t>‹Nº›</a:t>
            </a:fld>
            <a:endParaRPr lang="es-CO"/>
          </a:p>
        </p:txBody>
      </p:sp>
    </p:spTree>
    <p:extLst>
      <p:ext uri="{BB962C8B-B14F-4D97-AF65-F5344CB8AC3E}">
        <p14:creationId xmlns:p14="http://schemas.microsoft.com/office/powerpoint/2010/main" val="500505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F1A6E7-EB51-4CD0-BC31-D363B835133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BAAA1E9-6787-44AD-8676-36ABDBD6CBB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CCDC915-6651-49AE-BF09-73F333F3A182}"/>
              </a:ext>
            </a:extLst>
          </p:cNvPr>
          <p:cNvSpPr>
            <a:spLocks noGrp="1"/>
          </p:cNvSpPr>
          <p:nvPr>
            <p:ph type="dt" sz="half" idx="10"/>
          </p:nvPr>
        </p:nvSpPr>
        <p:spPr/>
        <p:txBody>
          <a:bodyPr/>
          <a:lstStyle/>
          <a:p>
            <a:fld id="{34E5370C-33D6-41ED-A774-50F69ED18D5B}" type="datetimeFigureOut">
              <a:rPr lang="es-CO" smtClean="0"/>
              <a:t>22/08/2021</a:t>
            </a:fld>
            <a:endParaRPr lang="es-CO"/>
          </a:p>
        </p:txBody>
      </p:sp>
      <p:sp>
        <p:nvSpPr>
          <p:cNvPr id="5" name="Marcador de pie de página 4">
            <a:extLst>
              <a:ext uri="{FF2B5EF4-FFF2-40B4-BE49-F238E27FC236}">
                <a16:creationId xmlns:a16="http://schemas.microsoft.com/office/drawing/2014/main" id="{F8FD6EBA-AAE9-4460-94F7-7BC29961CCB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AAD450E-4F49-4168-B6F7-F7DE4EC91B28}"/>
              </a:ext>
            </a:extLst>
          </p:cNvPr>
          <p:cNvSpPr>
            <a:spLocks noGrp="1"/>
          </p:cNvSpPr>
          <p:nvPr>
            <p:ph type="sldNum" sz="quarter" idx="12"/>
          </p:nvPr>
        </p:nvSpPr>
        <p:spPr/>
        <p:txBody>
          <a:bodyPr/>
          <a:lstStyle/>
          <a:p>
            <a:fld id="{A454F1E0-C712-4687-98A0-A723AA30971A}" type="slidenum">
              <a:rPr lang="es-CO" smtClean="0"/>
              <a:t>‹Nº›</a:t>
            </a:fld>
            <a:endParaRPr lang="es-CO"/>
          </a:p>
        </p:txBody>
      </p:sp>
    </p:spTree>
    <p:extLst>
      <p:ext uri="{BB962C8B-B14F-4D97-AF65-F5344CB8AC3E}">
        <p14:creationId xmlns:p14="http://schemas.microsoft.com/office/powerpoint/2010/main" val="20898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4511064-8CFE-40A4-AF78-46CF03631C1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E75C23B-CD9C-42B9-8BDB-46480EDF8E3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E2281B3-67F8-489D-8001-612AE3516899}"/>
              </a:ext>
            </a:extLst>
          </p:cNvPr>
          <p:cNvSpPr>
            <a:spLocks noGrp="1"/>
          </p:cNvSpPr>
          <p:nvPr>
            <p:ph type="dt" sz="half" idx="10"/>
          </p:nvPr>
        </p:nvSpPr>
        <p:spPr/>
        <p:txBody>
          <a:bodyPr/>
          <a:lstStyle/>
          <a:p>
            <a:fld id="{34E5370C-33D6-41ED-A774-50F69ED18D5B}" type="datetimeFigureOut">
              <a:rPr lang="es-CO" smtClean="0"/>
              <a:t>22/08/2021</a:t>
            </a:fld>
            <a:endParaRPr lang="es-CO"/>
          </a:p>
        </p:txBody>
      </p:sp>
      <p:sp>
        <p:nvSpPr>
          <p:cNvPr id="5" name="Marcador de pie de página 4">
            <a:extLst>
              <a:ext uri="{FF2B5EF4-FFF2-40B4-BE49-F238E27FC236}">
                <a16:creationId xmlns:a16="http://schemas.microsoft.com/office/drawing/2014/main" id="{7DF7219F-8059-4004-8CCD-5650E49A07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81FDA40-12CF-4316-A26A-2B4A92A5589A}"/>
              </a:ext>
            </a:extLst>
          </p:cNvPr>
          <p:cNvSpPr>
            <a:spLocks noGrp="1"/>
          </p:cNvSpPr>
          <p:nvPr>
            <p:ph type="sldNum" sz="quarter" idx="12"/>
          </p:nvPr>
        </p:nvSpPr>
        <p:spPr/>
        <p:txBody>
          <a:bodyPr/>
          <a:lstStyle/>
          <a:p>
            <a:fld id="{A454F1E0-C712-4687-98A0-A723AA30971A}" type="slidenum">
              <a:rPr lang="es-CO" smtClean="0"/>
              <a:t>‹Nº›</a:t>
            </a:fld>
            <a:endParaRPr lang="es-CO"/>
          </a:p>
        </p:txBody>
      </p:sp>
    </p:spTree>
    <p:extLst>
      <p:ext uri="{BB962C8B-B14F-4D97-AF65-F5344CB8AC3E}">
        <p14:creationId xmlns:p14="http://schemas.microsoft.com/office/powerpoint/2010/main" val="209250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F2CF03-DDC7-4D49-8BE8-F646F2FBF00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1CAB5FD-3515-4A15-917C-9F46AA69289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206D2B2-E701-46A7-84B5-CA4341674DE6}"/>
              </a:ext>
            </a:extLst>
          </p:cNvPr>
          <p:cNvSpPr>
            <a:spLocks noGrp="1"/>
          </p:cNvSpPr>
          <p:nvPr>
            <p:ph type="dt" sz="half" idx="10"/>
          </p:nvPr>
        </p:nvSpPr>
        <p:spPr/>
        <p:txBody>
          <a:bodyPr/>
          <a:lstStyle/>
          <a:p>
            <a:fld id="{34E5370C-33D6-41ED-A774-50F69ED18D5B}" type="datetimeFigureOut">
              <a:rPr lang="es-CO" smtClean="0"/>
              <a:t>22/08/2021</a:t>
            </a:fld>
            <a:endParaRPr lang="es-CO"/>
          </a:p>
        </p:txBody>
      </p:sp>
      <p:sp>
        <p:nvSpPr>
          <p:cNvPr id="5" name="Marcador de pie de página 4">
            <a:extLst>
              <a:ext uri="{FF2B5EF4-FFF2-40B4-BE49-F238E27FC236}">
                <a16:creationId xmlns:a16="http://schemas.microsoft.com/office/drawing/2014/main" id="{B4B72D8F-2A00-4798-8C90-3C1D82ADC6F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8DABA98-7653-43A5-8D92-927CA8B4F2F7}"/>
              </a:ext>
            </a:extLst>
          </p:cNvPr>
          <p:cNvSpPr>
            <a:spLocks noGrp="1"/>
          </p:cNvSpPr>
          <p:nvPr>
            <p:ph type="sldNum" sz="quarter" idx="12"/>
          </p:nvPr>
        </p:nvSpPr>
        <p:spPr/>
        <p:txBody>
          <a:bodyPr/>
          <a:lstStyle/>
          <a:p>
            <a:fld id="{A454F1E0-C712-4687-98A0-A723AA30971A}" type="slidenum">
              <a:rPr lang="es-CO" smtClean="0"/>
              <a:t>‹Nº›</a:t>
            </a:fld>
            <a:endParaRPr lang="es-CO"/>
          </a:p>
        </p:txBody>
      </p:sp>
    </p:spTree>
    <p:extLst>
      <p:ext uri="{BB962C8B-B14F-4D97-AF65-F5344CB8AC3E}">
        <p14:creationId xmlns:p14="http://schemas.microsoft.com/office/powerpoint/2010/main" val="4077424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B040F-62FA-464E-8764-1836DC6C006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19B9957-C555-4CD9-960B-CA38AF1AC0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9DE9E15-30B2-4F37-B6E6-B3C57BDC3610}"/>
              </a:ext>
            </a:extLst>
          </p:cNvPr>
          <p:cNvSpPr>
            <a:spLocks noGrp="1"/>
          </p:cNvSpPr>
          <p:nvPr>
            <p:ph type="dt" sz="half" idx="10"/>
          </p:nvPr>
        </p:nvSpPr>
        <p:spPr/>
        <p:txBody>
          <a:bodyPr/>
          <a:lstStyle/>
          <a:p>
            <a:fld id="{34E5370C-33D6-41ED-A774-50F69ED18D5B}" type="datetimeFigureOut">
              <a:rPr lang="es-CO" smtClean="0"/>
              <a:t>22/08/2021</a:t>
            </a:fld>
            <a:endParaRPr lang="es-CO"/>
          </a:p>
        </p:txBody>
      </p:sp>
      <p:sp>
        <p:nvSpPr>
          <p:cNvPr id="5" name="Marcador de pie de página 4">
            <a:extLst>
              <a:ext uri="{FF2B5EF4-FFF2-40B4-BE49-F238E27FC236}">
                <a16:creationId xmlns:a16="http://schemas.microsoft.com/office/drawing/2014/main" id="{54F8EE93-AACC-4A8D-8D29-AC15C12EC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3787F27-5B23-41E6-981C-6943A45E7302}"/>
              </a:ext>
            </a:extLst>
          </p:cNvPr>
          <p:cNvSpPr>
            <a:spLocks noGrp="1"/>
          </p:cNvSpPr>
          <p:nvPr>
            <p:ph type="sldNum" sz="quarter" idx="12"/>
          </p:nvPr>
        </p:nvSpPr>
        <p:spPr/>
        <p:txBody>
          <a:bodyPr/>
          <a:lstStyle/>
          <a:p>
            <a:fld id="{A454F1E0-C712-4687-98A0-A723AA30971A}" type="slidenum">
              <a:rPr lang="es-CO" smtClean="0"/>
              <a:t>‹Nº›</a:t>
            </a:fld>
            <a:endParaRPr lang="es-CO"/>
          </a:p>
        </p:txBody>
      </p:sp>
    </p:spTree>
    <p:extLst>
      <p:ext uri="{BB962C8B-B14F-4D97-AF65-F5344CB8AC3E}">
        <p14:creationId xmlns:p14="http://schemas.microsoft.com/office/powerpoint/2010/main" val="297680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E2EF2-96C1-4738-BB40-9858697C98A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267D5CB-C50A-4099-BD39-4075EC775A3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3A24290-0E7B-4505-A858-F2B58A4F900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3586CE24-9FDC-473C-B63E-B604B5408619}"/>
              </a:ext>
            </a:extLst>
          </p:cNvPr>
          <p:cNvSpPr>
            <a:spLocks noGrp="1"/>
          </p:cNvSpPr>
          <p:nvPr>
            <p:ph type="dt" sz="half" idx="10"/>
          </p:nvPr>
        </p:nvSpPr>
        <p:spPr/>
        <p:txBody>
          <a:bodyPr/>
          <a:lstStyle/>
          <a:p>
            <a:fld id="{34E5370C-33D6-41ED-A774-50F69ED18D5B}" type="datetimeFigureOut">
              <a:rPr lang="es-CO" smtClean="0"/>
              <a:t>22/08/2021</a:t>
            </a:fld>
            <a:endParaRPr lang="es-CO"/>
          </a:p>
        </p:txBody>
      </p:sp>
      <p:sp>
        <p:nvSpPr>
          <p:cNvPr id="6" name="Marcador de pie de página 5">
            <a:extLst>
              <a:ext uri="{FF2B5EF4-FFF2-40B4-BE49-F238E27FC236}">
                <a16:creationId xmlns:a16="http://schemas.microsoft.com/office/drawing/2014/main" id="{BE9F6B6E-2C95-4112-ADF0-5F05B19BBB2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2BC11A4-B6C7-4844-9B72-C3E0643A992D}"/>
              </a:ext>
            </a:extLst>
          </p:cNvPr>
          <p:cNvSpPr>
            <a:spLocks noGrp="1"/>
          </p:cNvSpPr>
          <p:nvPr>
            <p:ph type="sldNum" sz="quarter" idx="12"/>
          </p:nvPr>
        </p:nvSpPr>
        <p:spPr/>
        <p:txBody>
          <a:bodyPr/>
          <a:lstStyle/>
          <a:p>
            <a:fld id="{A454F1E0-C712-4687-98A0-A723AA30971A}" type="slidenum">
              <a:rPr lang="es-CO" smtClean="0"/>
              <a:t>‹Nº›</a:t>
            </a:fld>
            <a:endParaRPr lang="es-CO"/>
          </a:p>
        </p:txBody>
      </p:sp>
    </p:spTree>
    <p:extLst>
      <p:ext uri="{BB962C8B-B14F-4D97-AF65-F5344CB8AC3E}">
        <p14:creationId xmlns:p14="http://schemas.microsoft.com/office/powerpoint/2010/main" val="333311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B03DB0-780D-4754-96E0-06759F15EE4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8016BF-3E59-4D35-94F1-5ED0BF82D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141A8CA-D7D4-49DE-9DC3-5A29818EC92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8E629846-196C-43DD-8D0C-9B06CCFBCD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871EB94-1428-4970-9A72-454EB53E2A0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C6D818D-3FD2-49FA-B3AD-F3824B105D01}"/>
              </a:ext>
            </a:extLst>
          </p:cNvPr>
          <p:cNvSpPr>
            <a:spLocks noGrp="1"/>
          </p:cNvSpPr>
          <p:nvPr>
            <p:ph type="dt" sz="half" idx="10"/>
          </p:nvPr>
        </p:nvSpPr>
        <p:spPr/>
        <p:txBody>
          <a:bodyPr/>
          <a:lstStyle/>
          <a:p>
            <a:fld id="{34E5370C-33D6-41ED-A774-50F69ED18D5B}" type="datetimeFigureOut">
              <a:rPr lang="es-CO" smtClean="0"/>
              <a:t>22/08/2021</a:t>
            </a:fld>
            <a:endParaRPr lang="es-CO"/>
          </a:p>
        </p:txBody>
      </p:sp>
      <p:sp>
        <p:nvSpPr>
          <p:cNvPr id="8" name="Marcador de pie de página 7">
            <a:extLst>
              <a:ext uri="{FF2B5EF4-FFF2-40B4-BE49-F238E27FC236}">
                <a16:creationId xmlns:a16="http://schemas.microsoft.com/office/drawing/2014/main" id="{85D9BB24-11C5-4098-9042-FB6F481E931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C63479E6-3CF0-4FD8-B119-7270A348CCB6}"/>
              </a:ext>
            </a:extLst>
          </p:cNvPr>
          <p:cNvSpPr>
            <a:spLocks noGrp="1"/>
          </p:cNvSpPr>
          <p:nvPr>
            <p:ph type="sldNum" sz="quarter" idx="12"/>
          </p:nvPr>
        </p:nvSpPr>
        <p:spPr/>
        <p:txBody>
          <a:bodyPr/>
          <a:lstStyle/>
          <a:p>
            <a:fld id="{A454F1E0-C712-4687-98A0-A723AA30971A}" type="slidenum">
              <a:rPr lang="es-CO" smtClean="0"/>
              <a:t>‹Nº›</a:t>
            </a:fld>
            <a:endParaRPr lang="es-CO"/>
          </a:p>
        </p:txBody>
      </p:sp>
    </p:spTree>
    <p:extLst>
      <p:ext uri="{BB962C8B-B14F-4D97-AF65-F5344CB8AC3E}">
        <p14:creationId xmlns:p14="http://schemas.microsoft.com/office/powerpoint/2010/main" val="762565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912A63-E102-40A3-987C-78CC1899A4E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9C983D8E-6012-4277-90C6-27DF95FF7E9B}"/>
              </a:ext>
            </a:extLst>
          </p:cNvPr>
          <p:cNvSpPr>
            <a:spLocks noGrp="1"/>
          </p:cNvSpPr>
          <p:nvPr>
            <p:ph type="dt" sz="half" idx="10"/>
          </p:nvPr>
        </p:nvSpPr>
        <p:spPr/>
        <p:txBody>
          <a:bodyPr/>
          <a:lstStyle/>
          <a:p>
            <a:fld id="{34E5370C-33D6-41ED-A774-50F69ED18D5B}" type="datetimeFigureOut">
              <a:rPr lang="es-CO" smtClean="0"/>
              <a:t>22/08/2021</a:t>
            </a:fld>
            <a:endParaRPr lang="es-CO"/>
          </a:p>
        </p:txBody>
      </p:sp>
      <p:sp>
        <p:nvSpPr>
          <p:cNvPr id="4" name="Marcador de pie de página 3">
            <a:extLst>
              <a:ext uri="{FF2B5EF4-FFF2-40B4-BE49-F238E27FC236}">
                <a16:creationId xmlns:a16="http://schemas.microsoft.com/office/drawing/2014/main" id="{5ADF8089-A046-4AF7-B7D6-A25CDF193023}"/>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BEA2387C-AE09-44E1-9C15-4F4AD5BDFBCD}"/>
              </a:ext>
            </a:extLst>
          </p:cNvPr>
          <p:cNvSpPr>
            <a:spLocks noGrp="1"/>
          </p:cNvSpPr>
          <p:nvPr>
            <p:ph type="sldNum" sz="quarter" idx="12"/>
          </p:nvPr>
        </p:nvSpPr>
        <p:spPr/>
        <p:txBody>
          <a:bodyPr/>
          <a:lstStyle/>
          <a:p>
            <a:fld id="{A454F1E0-C712-4687-98A0-A723AA30971A}" type="slidenum">
              <a:rPr lang="es-CO" smtClean="0"/>
              <a:t>‹Nº›</a:t>
            </a:fld>
            <a:endParaRPr lang="es-CO"/>
          </a:p>
        </p:txBody>
      </p:sp>
    </p:spTree>
    <p:extLst>
      <p:ext uri="{BB962C8B-B14F-4D97-AF65-F5344CB8AC3E}">
        <p14:creationId xmlns:p14="http://schemas.microsoft.com/office/powerpoint/2010/main" val="57400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8965121-1D94-43DD-829D-4409F39370CD}"/>
              </a:ext>
            </a:extLst>
          </p:cNvPr>
          <p:cNvSpPr>
            <a:spLocks noGrp="1"/>
          </p:cNvSpPr>
          <p:nvPr>
            <p:ph type="dt" sz="half" idx="10"/>
          </p:nvPr>
        </p:nvSpPr>
        <p:spPr/>
        <p:txBody>
          <a:bodyPr/>
          <a:lstStyle/>
          <a:p>
            <a:fld id="{34E5370C-33D6-41ED-A774-50F69ED18D5B}" type="datetimeFigureOut">
              <a:rPr lang="es-CO" smtClean="0"/>
              <a:t>22/08/2021</a:t>
            </a:fld>
            <a:endParaRPr lang="es-CO"/>
          </a:p>
        </p:txBody>
      </p:sp>
      <p:sp>
        <p:nvSpPr>
          <p:cNvPr id="3" name="Marcador de pie de página 2">
            <a:extLst>
              <a:ext uri="{FF2B5EF4-FFF2-40B4-BE49-F238E27FC236}">
                <a16:creationId xmlns:a16="http://schemas.microsoft.com/office/drawing/2014/main" id="{DF7088A9-5185-4C78-852F-C5E548DF894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8C55324C-3FF6-48A3-AB41-D30096E6F0B5}"/>
              </a:ext>
            </a:extLst>
          </p:cNvPr>
          <p:cNvSpPr>
            <a:spLocks noGrp="1"/>
          </p:cNvSpPr>
          <p:nvPr>
            <p:ph type="sldNum" sz="quarter" idx="12"/>
          </p:nvPr>
        </p:nvSpPr>
        <p:spPr/>
        <p:txBody>
          <a:bodyPr/>
          <a:lstStyle/>
          <a:p>
            <a:fld id="{A454F1E0-C712-4687-98A0-A723AA30971A}" type="slidenum">
              <a:rPr lang="es-CO" smtClean="0"/>
              <a:t>‹Nº›</a:t>
            </a:fld>
            <a:endParaRPr lang="es-CO"/>
          </a:p>
        </p:txBody>
      </p:sp>
    </p:spTree>
    <p:extLst>
      <p:ext uri="{BB962C8B-B14F-4D97-AF65-F5344CB8AC3E}">
        <p14:creationId xmlns:p14="http://schemas.microsoft.com/office/powerpoint/2010/main" val="14547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821F7-D778-433B-84B9-46A69556191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1779C28-602F-47C6-8A40-6873109478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72302609-6F6C-44E8-AAD7-6C5103DB1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87F8E78-1BD4-4524-AFD0-40A47CA9A97C}"/>
              </a:ext>
            </a:extLst>
          </p:cNvPr>
          <p:cNvSpPr>
            <a:spLocks noGrp="1"/>
          </p:cNvSpPr>
          <p:nvPr>
            <p:ph type="dt" sz="half" idx="10"/>
          </p:nvPr>
        </p:nvSpPr>
        <p:spPr/>
        <p:txBody>
          <a:bodyPr/>
          <a:lstStyle/>
          <a:p>
            <a:fld id="{34E5370C-33D6-41ED-A774-50F69ED18D5B}" type="datetimeFigureOut">
              <a:rPr lang="es-CO" smtClean="0"/>
              <a:t>22/08/2021</a:t>
            </a:fld>
            <a:endParaRPr lang="es-CO"/>
          </a:p>
        </p:txBody>
      </p:sp>
      <p:sp>
        <p:nvSpPr>
          <p:cNvPr id="6" name="Marcador de pie de página 5">
            <a:extLst>
              <a:ext uri="{FF2B5EF4-FFF2-40B4-BE49-F238E27FC236}">
                <a16:creationId xmlns:a16="http://schemas.microsoft.com/office/drawing/2014/main" id="{B0C4A329-DBE7-4A02-A237-FAAFCAD0519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A0A248E-C716-4DC9-A0B5-E11B5690CB3D}"/>
              </a:ext>
            </a:extLst>
          </p:cNvPr>
          <p:cNvSpPr>
            <a:spLocks noGrp="1"/>
          </p:cNvSpPr>
          <p:nvPr>
            <p:ph type="sldNum" sz="quarter" idx="12"/>
          </p:nvPr>
        </p:nvSpPr>
        <p:spPr/>
        <p:txBody>
          <a:bodyPr/>
          <a:lstStyle/>
          <a:p>
            <a:fld id="{A454F1E0-C712-4687-98A0-A723AA30971A}" type="slidenum">
              <a:rPr lang="es-CO" smtClean="0"/>
              <a:t>‹Nº›</a:t>
            </a:fld>
            <a:endParaRPr lang="es-CO"/>
          </a:p>
        </p:txBody>
      </p:sp>
    </p:spTree>
    <p:extLst>
      <p:ext uri="{BB962C8B-B14F-4D97-AF65-F5344CB8AC3E}">
        <p14:creationId xmlns:p14="http://schemas.microsoft.com/office/powerpoint/2010/main" val="302698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725798-756F-4C8A-941E-6FB58AE5EF5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5EB183A1-2A21-4346-BBB0-66FE56B6B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E97B779-C4C4-470D-BC5C-4452917BC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D6E5B94-5A93-4284-8336-AD8AE309B8F2}"/>
              </a:ext>
            </a:extLst>
          </p:cNvPr>
          <p:cNvSpPr>
            <a:spLocks noGrp="1"/>
          </p:cNvSpPr>
          <p:nvPr>
            <p:ph type="dt" sz="half" idx="10"/>
          </p:nvPr>
        </p:nvSpPr>
        <p:spPr/>
        <p:txBody>
          <a:bodyPr/>
          <a:lstStyle/>
          <a:p>
            <a:fld id="{34E5370C-33D6-41ED-A774-50F69ED18D5B}" type="datetimeFigureOut">
              <a:rPr lang="es-CO" smtClean="0"/>
              <a:t>22/08/2021</a:t>
            </a:fld>
            <a:endParaRPr lang="es-CO"/>
          </a:p>
        </p:txBody>
      </p:sp>
      <p:sp>
        <p:nvSpPr>
          <p:cNvPr id="6" name="Marcador de pie de página 5">
            <a:extLst>
              <a:ext uri="{FF2B5EF4-FFF2-40B4-BE49-F238E27FC236}">
                <a16:creationId xmlns:a16="http://schemas.microsoft.com/office/drawing/2014/main" id="{EAF9A8A5-8689-4E06-BC95-A265EA90027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D3CCF2B-3803-47B6-9994-23E1342211C7}"/>
              </a:ext>
            </a:extLst>
          </p:cNvPr>
          <p:cNvSpPr>
            <a:spLocks noGrp="1"/>
          </p:cNvSpPr>
          <p:nvPr>
            <p:ph type="sldNum" sz="quarter" idx="12"/>
          </p:nvPr>
        </p:nvSpPr>
        <p:spPr/>
        <p:txBody>
          <a:bodyPr/>
          <a:lstStyle/>
          <a:p>
            <a:fld id="{A454F1E0-C712-4687-98A0-A723AA30971A}" type="slidenum">
              <a:rPr lang="es-CO" smtClean="0"/>
              <a:t>‹Nº›</a:t>
            </a:fld>
            <a:endParaRPr lang="es-CO"/>
          </a:p>
        </p:txBody>
      </p:sp>
    </p:spTree>
    <p:extLst>
      <p:ext uri="{BB962C8B-B14F-4D97-AF65-F5344CB8AC3E}">
        <p14:creationId xmlns:p14="http://schemas.microsoft.com/office/powerpoint/2010/main" val="96444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160C442-2BD1-4EFF-ACAA-BBABA95F0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F3DF0B9-0166-4D26-AF36-E0EC4803C0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4811D33-42F1-4F19-AF30-2C451A9737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E5370C-33D6-41ED-A774-50F69ED18D5B}" type="datetimeFigureOut">
              <a:rPr lang="es-CO" smtClean="0"/>
              <a:t>22/08/2021</a:t>
            </a:fld>
            <a:endParaRPr lang="es-CO"/>
          </a:p>
        </p:txBody>
      </p:sp>
      <p:sp>
        <p:nvSpPr>
          <p:cNvPr id="5" name="Marcador de pie de página 4">
            <a:extLst>
              <a:ext uri="{FF2B5EF4-FFF2-40B4-BE49-F238E27FC236}">
                <a16:creationId xmlns:a16="http://schemas.microsoft.com/office/drawing/2014/main" id="{401BECE2-6B4C-4363-ADBE-88529E7A81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77A54A3E-A732-4CDC-A0C7-B8EC23F8C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4F1E0-C712-4687-98A0-A723AA30971A}" type="slidenum">
              <a:rPr lang="es-CO" smtClean="0"/>
              <a:t>‹Nº›</a:t>
            </a:fld>
            <a:endParaRPr lang="es-CO"/>
          </a:p>
        </p:txBody>
      </p:sp>
    </p:spTree>
    <p:extLst>
      <p:ext uri="{BB962C8B-B14F-4D97-AF65-F5344CB8AC3E}">
        <p14:creationId xmlns:p14="http://schemas.microsoft.com/office/powerpoint/2010/main" val="203934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83C45"/>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EC45849-5148-4304-B370-459BA9630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840" y="0"/>
            <a:ext cx="6850320" cy="6858000"/>
          </a:xfrm>
          <a:prstGeom prst="rect">
            <a:avLst/>
          </a:prstGeom>
        </p:spPr>
      </p:pic>
    </p:spTree>
    <p:extLst>
      <p:ext uri="{BB962C8B-B14F-4D97-AF65-F5344CB8AC3E}">
        <p14:creationId xmlns:p14="http://schemas.microsoft.com/office/powerpoint/2010/main" val="360658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83C45"/>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7FE07BF7-12E5-4F43-BA08-3437A3143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367" y="95548"/>
            <a:ext cx="4805265" cy="4810652"/>
          </a:xfrm>
          <a:prstGeom prst="rect">
            <a:avLst/>
          </a:prstGeom>
        </p:spPr>
      </p:pic>
      <p:sp>
        <p:nvSpPr>
          <p:cNvPr id="5" name="CuadroTexto 4">
            <a:extLst>
              <a:ext uri="{FF2B5EF4-FFF2-40B4-BE49-F238E27FC236}">
                <a16:creationId xmlns:a16="http://schemas.microsoft.com/office/drawing/2014/main" id="{579F178C-1E35-47B9-A46D-269A1DC38F09}"/>
              </a:ext>
            </a:extLst>
          </p:cNvPr>
          <p:cNvSpPr txBox="1"/>
          <p:nvPr/>
        </p:nvSpPr>
        <p:spPr>
          <a:xfrm>
            <a:off x="2760304" y="4182925"/>
            <a:ext cx="6671390" cy="1446550"/>
          </a:xfrm>
          <a:prstGeom prst="rect">
            <a:avLst/>
          </a:prstGeom>
          <a:noFill/>
        </p:spPr>
        <p:txBody>
          <a:bodyPr wrap="square" rtlCol="0">
            <a:spAutoFit/>
          </a:bodyPr>
          <a:lstStyle/>
          <a:p>
            <a:r>
              <a:rPr lang="es-CO" sz="8800" b="1" dirty="0">
                <a:solidFill>
                  <a:srgbClr val="00ADB4"/>
                </a:solidFill>
              </a:rPr>
              <a:t>MATRIZ DOFA</a:t>
            </a:r>
            <a:endParaRPr lang="es-CO" b="1" dirty="0">
              <a:solidFill>
                <a:srgbClr val="00ADB4"/>
              </a:solidFill>
            </a:endParaRPr>
          </a:p>
        </p:txBody>
      </p:sp>
    </p:spTree>
    <p:extLst>
      <p:ext uri="{BB962C8B-B14F-4D97-AF65-F5344CB8AC3E}">
        <p14:creationId xmlns:p14="http://schemas.microsoft.com/office/powerpoint/2010/main" val="116429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A340E1AA-59F8-4CCB-AF11-68854DD0D1ED}"/>
              </a:ext>
            </a:extLst>
          </p:cNvPr>
          <p:cNvSpPr/>
          <p:nvPr/>
        </p:nvSpPr>
        <p:spPr>
          <a:xfrm>
            <a:off x="587229" y="553673"/>
            <a:ext cx="5234731" cy="2650921"/>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CO" sz="6600" b="1" dirty="0"/>
              <a:t>FORTALEZAS</a:t>
            </a:r>
          </a:p>
        </p:txBody>
      </p:sp>
      <p:sp>
        <p:nvSpPr>
          <p:cNvPr id="8" name="Rectángulo: esquinas redondeadas 7">
            <a:extLst>
              <a:ext uri="{FF2B5EF4-FFF2-40B4-BE49-F238E27FC236}">
                <a16:creationId xmlns:a16="http://schemas.microsoft.com/office/drawing/2014/main" id="{14449C48-7F5F-42F9-982B-D77C47603D62}"/>
              </a:ext>
            </a:extLst>
          </p:cNvPr>
          <p:cNvSpPr/>
          <p:nvPr/>
        </p:nvSpPr>
        <p:spPr>
          <a:xfrm>
            <a:off x="587229" y="3724712"/>
            <a:ext cx="5234731" cy="265092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CO" sz="6600" b="1" dirty="0"/>
              <a:t>AMENAZAS</a:t>
            </a:r>
          </a:p>
        </p:txBody>
      </p:sp>
      <p:sp>
        <p:nvSpPr>
          <p:cNvPr id="9" name="Rectángulo: esquinas redondeadas 8">
            <a:extLst>
              <a:ext uri="{FF2B5EF4-FFF2-40B4-BE49-F238E27FC236}">
                <a16:creationId xmlns:a16="http://schemas.microsoft.com/office/drawing/2014/main" id="{A9CADD11-701D-4E6E-AFCA-A44BD18C20D5}"/>
              </a:ext>
            </a:extLst>
          </p:cNvPr>
          <p:cNvSpPr/>
          <p:nvPr/>
        </p:nvSpPr>
        <p:spPr>
          <a:xfrm>
            <a:off x="6293141" y="553673"/>
            <a:ext cx="5234731" cy="265092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CO" sz="6600" b="1" dirty="0"/>
              <a:t>DEBILIDADES</a:t>
            </a:r>
          </a:p>
        </p:txBody>
      </p:sp>
      <p:sp>
        <p:nvSpPr>
          <p:cNvPr id="10" name="Rectángulo: esquinas redondeadas 9">
            <a:extLst>
              <a:ext uri="{FF2B5EF4-FFF2-40B4-BE49-F238E27FC236}">
                <a16:creationId xmlns:a16="http://schemas.microsoft.com/office/drawing/2014/main" id="{1DF1E779-27F5-4BD1-8281-280E1B6098D9}"/>
              </a:ext>
            </a:extLst>
          </p:cNvPr>
          <p:cNvSpPr/>
          <p:nvPr/>
        </p:nvSpPr>
        <p:spPr>
          <a:xfrm>
            <a:off x="6293141" y="3724712"/>
            <a:ext cx="5234731" cy="265092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CO" sz="4800" b="1" dirty="0"/>
              <a:t>OPORTUNIDADES</a:t>
            </a:r>
          </a:p>
        </p:txBody>
      </p:sp>
    </p:spTree>
    <p:extLst>
      <p:ext uri="{BB962C8B-B14F-4D97-AF65-F5344CB8AC3E}">
        <p14:creationId xmlns:p14="http://schemas.microsoft.com/office/powerpoint/2010/main" val="319457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FAA4F145-FF14-4885-9D27-D93430077E29}"/>
              </a:ext>
            </a:extLst>
          </p:cNvPr>
          <p:cNvSpPr/>
          <p:nvPr/>
        </p:nvSpPr>
        <p:spPr>
          <a:xfrm>
            <a:off x="0" y="1"/>
            <a:ext cx="2902591" cy="69628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CO" sz="4000" b="1" dirty="0"/>
              <a:t>FORTALEZAS</a:t>
            </a:r>
          </a:p>
        </p:txBody>
      </p:sp>
      <p:sp>
        <p:nvSpPr>
          <p:cNvPr id="4" name="CuadroTexto 3">
            <a:extLst>
              <a:ext uri="{FF2B5EF4-FFF2-40B4-BE49-F238E27FC236}">
                <a16:creationId xmlns:a16="http://schemas.microsoft.com/office/drawing/2014/main" id="{4A0DD465-FA4D-4089-A3C9-60AE4C696E86}"/>
              </a:ext>
            </a:extLst>
          </p:cNvPr>
          <p:cNvSpPr txBox="1"/>
          <p:nvPr/>
        </p:nvSpPr>
        <p:spPr>
          <a:xfrm>
            <a:off x="639146" y="1443841"/>
            <a:ext cx="10762862" cy="3970318"/>
          </a:xfrm>
          <a:prstGeom prst="rect">
            <a:avLst/>
          </a:prstGeom>
          <a:noFill/>
        </p:spPr>
        <p:txBody>
          <a:bodyPr wrap="square">
            <a:spAutoFit/>
          </a:bodyPr>
          <a:lstStyle/>
          <a:p>
            <a:r>
              <a:rPr lang="es-CO" b="1" dirty="0"/>
              <a:t>1.) Cada  una de las diferentes actividades que se desarrollan en el proceso de elaboración del producto, son de conocimiento de los miembros fundadores de la empresa, así como áreas en las que se pueden desempeñar en el trabajo de la empresa.</a:t>
            </a:r>
          </a:p>
          <a:p>
            <a:r>
              <a:rPr lang="es-CO" b="1" dirty="0"/>
              <a:t>2.) Debido a la correlación del conocimiento en las diferentes etapas de elaboración del producto, se puede asegurar y orientar de manera mas eficiente, una producción que alcance altos estándares de calidad.</a:t>
            </a:r>
          </a:p>
          <a:p>
            <a:r>
              <a:rPr lang="es-CO" b="1" dirty="0"/>
              <a:t>3.) Los miembros fundadores conocen de primera mano las necesidades a las cuales esta orientado el producto, por lo que es mas fácil obtener un dispositivo mas fidedigno a los problemas que posee la clientela.</a:t>
            </a:r>
          </a:p>
          <a:p>
            <a:r>
              <a:rPr lang="es-CO" b="1" dirty="0"/>
              <a:t>4.) La empresa parte de una región líder en la economía agrícola, ganadera y artesanal, puntos que serán utilizados para la elaboración [R]</a:t>
            </a:r>
          </a:p>
          <a:p>
            <a:r>
              <a:rPr lang="es-CO" b="1" dirty="0"/>
              <a:t>5.) Debido a la actividad económica en Boyacá, puede ser aprovechado como nicho comercial de Co-PET</a:t>
            </a:r>
          </a:p>
          <a:p>
            <a:r>
              <a:rPr lang="es-CO" b="1" dirty="0"/>
              <a:t>6.) Por el modelo de compra y fabricación del producto, </a:t>
            </a:r>
            <a:r>
              <a:rPr lang="es-CO" b="1" dirty="0" err="1"/>
              <a:t>CoPET</a:t>
            </a:r>
            <a:r>
              <a:rPr lang="es-CO" b="1" dirty="0"/>
              <a:t> puede brindar una asesoría y acompañamiento al cliente de forma personalizada.</a:t>
            </a:r>
          </a:p>
          <a:p>
            <a:r>
              <a:rPr lang="es-CO" b="1" dirty="0"/>
              <a:t>7.) El modelo de presentación de los productos, así como su elaboración y funcionamiento es único en el mercado actual.</a:t>
            </a:r>
          </a:p>
        </p:txBody>
      </p:sp>
    </p:spTree>
    <p:extLst>
      <p:ext uri="{BB962C8B-B14F-4D97-AF65-F5344CB8AC3E}">
        <p14:creationId xmlns:p14="http://schemas.microsoft.com/office/powerpoint/2010/main" val="4229041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7C76E7F-267D-4A08-9B83-8853092D9E86}"/>
              </a:ext>
            </a:extLst>
          </p:cNvPr>
          <p:cNvSpPr/>
          <p:nvPr/>
        </p:nvSpPr>
        <p:spPr>
          <a:xfrm>
            <a:off x="1" y="0"/>
            <a:ext cx="3145872" cy="6543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CO" sz="4000" b="1" dirty="0"/>
              <a:t>DEBILIDADES</a:t>
            </a:r>
          </a:p>
        </p:txBody>
      </p:sp>
      <p:sp>
        <p:nvSpPr>
          <p:cNvPr id="4" name="CuadroTexto 3">
            <a:extLst>
              <a:ext uri="{FF2B5EF4-FFF2-40B4-BE49-F238E27FC236}">
                <a16:creationId xmlns:a16="http://schemas.microsoft.com/office/drawing/2014/main" id="{13132BE7-38A5-447D-8991-82A06445ACEE}"/>
              </a:ext>
            </a:extLst>
          </p:cNvPr>
          <p:cNvSpPr txBox="1"/>
          <p:nvPr/>
        </p:nvSpPr>
        <p:spPr>
          <a:xfrm>
            <a:off x="534955" y="1095718"/>
            <a:ext cx="11122090" cy="4524315"/>
          </a:xfrm>
          <a:prstGeom prst="rect">
            <a:avLst/>
          </a:prstGeom>
          <a:noFill/>
        </p:spPr>
        <p:txBody>
          <a:bodyPr wrap="square">
            <a:spAutoFit/>
          </a:bodyPr>
          <a:lstStyle/>
          <a:p>
            <a:r>
              <a:rPr lang="es-CO" b="1" dirty="0"/>
              <a:t>1.) Precisamente por el modelo de compra del producto y elaboración a pedido, hasta alcanzar un punto de equilibro económico, el personal de trabajo es reducido a los miembros fundadores de la empresa y quizá algún empleado extra que ayude con las áreas donde los anteriormente mencionados no son muy diestros o bien no poseen el conocimiento suficiente para ofrecer un dispositivo de alta calidad.</a:t>
            </a:r>
          </a:p>
          <a:p>
            <a:r>
              <a:rPr lang="es-CO" b="1" dirty="0"/>
              <a:t>2.) Hasta alcanzar un punto de equilibro la línea de productos destinada para las fincas, será el dispositivo que menos se podrá fabricar o de plano el que no se elaborara por su complejidad.</a:t>
            </a:r>
          </a:p>
          <a:p>
            <a:r>
              <a:rPr lang="es-CO" b="1" dirty="0"/>
              <a:t>3.) En el área financiera, administrativa y contable de la empresa se cuenta con el conocimiento básico, por lo que algunos hilos respecto a este tema quedan como puntos débiles para la empresa.</a:t>
            </a:r>
          </a:p>
          <a:p>
            <a:r>
              <a:rPr lang="es-CO" b="1" dirty="0"/>
              <a:t>4.) El capital de inicio no es muy grande.</a:t>
            </a:r>
          </a:p>
          <a:p>
            <a:r>
              <a:rPr lang="es-CO" b="1" dirty="0"/>
              <a:t>5.) El mantenimiento, soporte al cliente por producto, asesoría y soporte de la app y otras tareas; son cruzadas entre si para el poco personal con el que se cuenta.</a:t>
            </a:r>
          </a:p>
          <a:p>
            <a:r>
              <a:rPr lang="es-CO" b="1" dirty="0"/>
              <a:t>6.) Líneas de comunicación y anuncios por internet.</a:t>
            </a:r>
          </a:p>
          <a:p>
            <a:r>
              <a:rPr lang="es-CO" b="1" dirty="0"/>
              <a:t>7.) Aun no se tienen proveedores fijos para la materia prima del proceso de fabricación.</a:t>
            </a:r>
          </a:p>
          <a:p>
            <a:r>
              <a:rPr lang="es-CO" b="1" dirty="0"/>
              <a:t>8.) Entre pruebas de materiales y proveedores, la primera línea de productos no tendrán una alta calidad.</a:t>
            </a:r>
          </a:p>
          <a:p>
            <a:r>
              <a:rPr lang="es-CO" b="1" dirty="0"/>
              <a:t>9.) Posible mala comunicación del personal</a:t>
            </a:r>
          </a:p>
          <a:p>
            <a:r>
              <a:rPr lang="es-CO" b="1" dirty="0"/>
              <a:t>10.) Poco personal en la empresa</a:t>
            </a:r>
          </a:p>
        </p:txBody>
      </p:sp>
    </p:spTree>
    <p:extLst>
      <p:ext uri="{BB962C8B-B14F-4D97-AF65-F5344CB8AC3E}">
        <p14:creationId xmlns:p14="http://schemas.microsoft.com/office/powerpoint/2010/main" val="201898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C3D893A3-8B7E-4072-BDF5-8331F349A0FA}"/>
              </a:ext>
            </a:extLst>
          </p:cNvPr>
          <p:cNvSpPr/>
          <p:nvPr/>
        </p:nvSpPr>
        <p:spPr>
          <a:xfrm>
            <a:off x="0" y="0"/>
            <a:ext cx="2869035" cy="55367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CO" sz="4000" b="1" dirty="0"/>
              <a:t>AMENAZAS</a:t>
            </a:r>
          </a:p>
        </p:txBody>
      </p:sp>
      <p:sp>
        <p:nvSpPr>
          <p:cNvPr id="4" name="CuadroTexto 3">
            <a:extLst>
              <a:ext uri="{FF2B5EF4-FFF2-40B4-BE49-F238E27FC236}">
                <a16:creationId xmlns:a16="http://schemas.microsoft.com/office/drawing/2014/main" id="{FED53EC8-7B23-47EC-BF3A-94D4F46086D3}"/>
              </a:ext>
            </a:extLst>
          </p:cNvPr>
          <p:cNvSpPr txBox="1"/>
          <p:nvPr/>
        </p:nvSpPr>
        <p:spPr>
          <a:xfrm>
            <a:off x="581608" y="1582340"/>
            <a:ext cx="11028784" cy="3693319"/>
          </a:xfrm>
          <a:prstGeom prst="rect">
            <a:avLst/>
          </a:prstGeom>
          <a:noFill/>
        </p:spPr>
        <p:txBody>
          <a:bodyPr wrap="square">
            <a:spAutoFit/>
          </a:bodyPr>
          <a:lstStyle/>
          <a:p>
            <a:r>
              <a:rPr lang="es-CO" b="1" dirty="0"/>
              <a:t>1.) La distribución del producto puede verse truncada debido a manifestaciones, pandemias, deslizamientos de tierra que bloqueen el paso por carretera, una guerra, etc.</a:t>
            </a:r>
          </a:p>
          <a:p>
            <a:r>
              <a:rPr lang="es-CO" b="1" dirty="0"/>
              <a:t>2.) Hay varias empresas ya mejor posicionadas que pueden responder de forma mas eficiente al volumen de pedidos que estas reciben.</a:t>
            </a:r>
          </a:p>
          <a:p>
            <a:r>
              <a:rPr lang="es-CO" b="1" dirty="0"/>
              <a:t>3.) Existen empresa que también pueden hacer competencia sobre la misma gama de productos.</a:t>
            </a:r>
          </a:p>
          <a:p>
            <a:r>
              <a:rPr lang="es-CO" b="1" dirty="0"/>
              <a:t>4.) El TLC</a:t>
            </a:r>
          </a:p>
          <a:p>
            <a:r>
              <a:rPr lang="es-CO" b="1" dirty="0"/>
              <a:t>5.) Baja demanda</a:t>
            </a:r>
          </a:p>
          <a:p>
            <a:r>
              <a:rPr lang="es-CO" b="1" dirty="0"/>
              <a:t>6.) Cambios en las políticas Nacionales</a:t>
            </a:r>
          </a:p>
          <a:p>
            <a:r>
              <a:rPr lang="es-CO" b="1" dirty="0"/>
              <a:t>7.) Impuestos elevados a la materia prima</a:t>
            </a:r>
          </a:p>
          <a:p>
            <a:r>
              <a:rPr lang="es-CO" b="1" dirty="0"/>
              <a:t>8.) Inflación / subida del </a:t>
            </a:r>
            <a:r>
              <a:rPr lang="es-CO" b="1" dirty="0" err="1"/>
              <a:t>dolar</a:t>
            </a:r>
            <a:r>
              <a:rPr lang="es-CO" b="1" dirty="0"/>
              <a:t> (</a:t>
            </a:r>
            <a:r>
              <a:rPr lang="es-CO" b="1" dirty="0" err="1"/>
              <a:t>Us</a:t>
            </a:r>
            <a:r>
              <a:rPr lang="es-CO" b="1" dirty="0"/>
              <a:t>)</a:t>
            </a:r>
          </a:p>
          <a:p>
            <a:r>
              <a:rPr lang="es-CO" b="1" dirty="0"/>
              <a:t>9.) Cambios en los parámetros de productos alimenticios para mascotas y animales</a:t>
            </a:r>
          </a:p>
          <a:p>
            <a:r>
              <a:rPr lang="es-CO" b="1" dirty="0"/>
              <a:t>10.) Cambios de paradigma en el mercado.</a:t>
            </a:r>
          </a:p>
          <a:p>
            <a:r>
              <a:rPr lang="es-CO" b="1" dirty="0"/>
              <a:t>11.) Políticas que limiten la exportación del producto o la importación de materiales</a:t>
            </a:r>
          </a:p>
        </p:txBody>
      </p:sp>
    </p:spTree>
    <p:extLst>
      <p:ext uri="{BB962C8B-B14F-4D97-AF65-F5344CB8AC3E}">
        <p14:creationId xmlns:p14="http://schemas.microsoft.com/office/powerpoint/2010/main" val="238513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773CB55-2517-4738-8CD5-A828F8B9845E}"/>
              </a:ext>
            </a:extLst>
          </p:cNvPr>
          <p:cNvSpPr/>
          <p:nvPr/>
        </p:nvSpPr>
        <p:spPr>
          <a:xfrm>
            <a:off x="0" y="0"/>
            <a:ext cx="4035105" cy="78856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CO" sz="4000" b="1" dirty="0"/>
              <a:t>OPORTUNIDADES</a:t>
            </a:r>
          </a:p>
        </p:txBody>
      </p:sp>
      <p:sp>
        <p:nvSpPr>
          <p:cNvPr id="4" name="CuadroTexto 3">
            <a:extLst>
              <a:ext uri="{FF2B5EF4-FFF2-40B4-BE49-F238E27FC236}">
                <a16:creationId xmlns:a16="http://schemas.microsoft.com/office/drawing/2014/main" id="{F87E83B4-4416-49DE-87EB-3BA20858C2DD}"/>
              </a:ext>
            </a:extLst>
          </p:cNvPr>
          <p:cNvSpPr txBox="1"/>
          <p:nvPr/>
        </p:nvSpPr>
        <p:spPr>
          <a:xfrm>
            <a:off x="525624" y="2274838"/>
            <a:ext cx="11140751" cy="2308324"/>
          </a:xfrm>
          <a:prstGeom prst="rect">
            <a:avLst/>
          </a:prstGeom>
          <a:noFill/>
        </p:spPr>
        <p:txBody>
          <a:bodyPr wrap="square">
            <a:spAutoFit/>
          </a:bodyPr>
          <a:lstStyle/>
          <a:p>
            <a:r>
              <a:rPr lang="es-CO" b="1" dirty="0"/>
              <a:t>1.) Puesto que el capital de inicio no es muy grande el área de comercio del producto puede ser vía web.</a:t>
            </a:r>
          </a:p>
          <a:p>
            <a:r>
              <a:rPr lang="es-CO" b="1" dirty="0"/>
              <a:t>2.) Se puede manejar un modelo de producción a pedido</a:t>
            </a:r>
          </a:p>
          <a:p>
            <a:r>
              <a:rPr lang="es-CO" b="1" dirty="0"/>
              <a:t>3.) Líneas de comunicación y anuncios por internet.</a:t>
            </a:r>
          </a:p>
          <a:p>
            <a:r>
              <a:rPr lang="es-CO" b="1" dirty="0"/>
              <a:t>4.) Crea un nicho de trabajo de la mano artesanal de Boyacá.</a:t>
            </a:r>
          </a:p>
          <a:p>
            <a:r>
              <a:rPr lang="es-CO" b="1" dirty="0"/>
              <a:t>5.) Se puede ofrecer un producto de calidad al área ganadera y agrícola de Boyacá.</a:t>
            </a:r>
          </a:p>
          <a:p>
            <a:r>
              <a:rPr lang="es-CO" b="1" dirty="0"/>
              <a:t>6.) Podemos hacernos parte de la creciente Economía Naranja, tanto como emprendedores, como artesanos.</a:t>
            </a:r>
          </a:p>
          <a:p>
            <a:r>
              <a:rPr lang="es-CO" b="1" dirty="0"/>
              <a:t>7.) La clientela de la región de Boyacá puede verse atraída ante este producto.</a:t>
            </a:r>
          </a:p>
          <a:p>
            <a:r>
              <a:rPr lang="es-CO" b="1" dirty="0"/>
              <a:t>8.) Debido a las ventas vía Web, se puede iniciar un modelo de exportación para la empresa</a:t>
            </a:r>
          </a:p>
        </p:txBody>
      </p:sp>
    </p:spTree>
    <p:extLst>
      <p:ext uri="{BB962C8B-B14F-4D97-AF65-F5344CB8AC3E}">
        <p14:creationId xmlns:p14="http://schemas.microsoft.com/office/powerpoint/2010/main" val="35729982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740</Words>
  <Application>Microsoft Office PowerPoint</Application>
  <PresentationFormat>Panorámica</PresentationFormat>
  <Paragraphs>45</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Felipe Narváez Gómez</dc:creator>
  <cp:lastModifiedBy>Luis Felipe Narváez Gómez</cp:lastModifiedBy>
  <cp:revision>2</cp:revision>
  <dcterms:created xsi:type="dcterms:W3CDTF">2021-08-22T17:33:46Z</dcterms:created>
  <dcterms:modified xsi:type="dcterms:W3CDTF">2021-08-22T17:46:09Z</dcterms:modified>
</cp:coreProperties>
</file>