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9" r:id="rId6"/>
    <p:sldId id="265" r:id="rId7"/>
    <p:sldId id="266" r:id="rId8"/>
    <p:sldId id="267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4"/>
    <p:restoredTop sz="94601"/>
  </p:normalViewPr>
  <p:slideViewPr>
    <p:cSldViewPr snapToGrid="0" snapToObjects="1">
      <p:cViewPr varScale="1">
        <p:scale>
          <a:sx n="66" d="100"/>
          <a:sy n="66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60F-30F8-154D-A327-101BC055F189}" type="datetimeFigureOut">
              <a:rPr lang="es-ES_tradnl" smtClean="0"/>
              <a:t>02/04/2019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3E41-1EDC-CA42-88E7-CFBB53F0E0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38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91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91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79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35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35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73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2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46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91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5E73B65-98C8-FC48-AB11-7D53D343A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6571E99-10A1-B04F-993F-85673285A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1E23EB8-D9C7-3545-BE95-EBFE33A1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B93663A-D959-F642-A65C-22BFCE25A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4392E35-FE45-7D4A-B070-EF8B82B98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AB8E6E8-5DD8-4642-8DB0-6073891F1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A80157-771F-BE45-BE6E-57A55D030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533E0B9-5807-444D-9B8E-665ECC4DD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FA99F16-D3E5-41DD-A633-8AE460D9D794}"/>
              </a:ext>
            </a:extLst>
          </p:cNvPr>
          <p:cNvSpPr txBox="1"/>
          <p:nvPr/>
        </p:nvSpPr>
        <p:spPr>
          <a:xfrm>
            <a:off x="0" y="1514824"/>
            <a:ext cx="9011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/>
                </a:solidFill>
              </a:rPr>
              <a:t>Lenguaje </a:t>
            </a:r>
            <a:r>
              <a:rPr lang="es-ES" sz="4000" b="1" dirty="0">
                <a:solidFill>
                  <a:schemeClr val="bg1"/>
                </a:solidFill>
              </a:rPr>
              <a:t>de </a:t>
            </a:r>
            <a:r>
              <a:rPr lang="es-ES" sz="4000" b="1" dirty="0" smtClean="0">
                <a:solidFill>
                  <a:schemeClr val="bg1"/>
                </a:solidFill>
              </a:rPr>
              <a:t>Manipulación </a:t>
            </a:r>
            <a:r>
              <a:rPr lang="es-ES" sz="4000" b="1" dirty="0">
                <a:solidFill>
                  <a:schemeClr val="bg1"/>
                </a:solidFill>
              </a:rPr>
              <a:t>de Datos (DML</a:t>
            </a:r>
            <a:r>
              <a:rPr lang="es-ES" sz="4000" b="1" dirty="0" smtClean="0">
                <a:solidFill>
                  <a:schemeClr val="bg1"/>
                </a:solidFill>
              </a:rPr>
              <a:t>)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p:transition spd="slow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33722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EJERCICIO DML</a:t>
            </a:r>
            <a:endParaRPr lang="es-CO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296459" y="1052736"/>
            <a:ext cx="8579296" cy="5805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sz="1800" b="1" dirty="0" smtClean="0"/>
              <a:t>--Listar los números de teléfono con saldo menor o igual a 300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</a:t>
            </a:r>
            <a:r>
              <a:rPr lang="es-CO" sz="1800" dirty="0" err="1" smtClean="0"/>
              <a:t>telefono</a:t>
            </a:r>
            <a:r>
              <a:rPr lang="es-CO" sz="1800" dirty="0" smtClean="0"/>
              <a:t>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saldo &lt;= 300;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--Calcular la suma de los saldos de los usuarios del operador NEXTEL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SUM(saldo)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operador = 'NEXTEL';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--Contar el número de usuarios por operador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operador, COUNT(*)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GROUP BY operador;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--Contar el número de usuarios por nivel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nivel, COUNT(*)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GROUP BY nivel;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--Listar el </a:t>
            </a:r>
            <a:r>
              <a:rPr lang="es-CO" sz="1800" b="1" dirty="0" err="1" smtClean="0"/>
              <a:t>login</a:t>
            </a:r>
            <a:r>
              <a:rPr lang="es-CO" sz="1800" b="1" dirty="0" smtClean="0"/>
              <a:t> de los usuarios con nivel 2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usuario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nivel = 2;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--Mostrar el email de los usuarios que usan </a:t>
            </a:r>
            <a:r>
              <a:rPr lang="es-CO" sz="1800" b="1" dirty="0" err="1" smtClean="0"/>
              <a:t>gmail</a:t>
            </a:r>
            <a:endParaRPr lang="es-CO" sz="1800" b="1" dirty="0" smtClean="0"/>
          </a:p>
          <a:p>
            <a:pPr marL="0" indent="0">
              <a:buFont typeface="Arial"/>
              <a:buNone/>
            </a:pPr>
            <a:r>
              <a:rPr lang="es-CO" sz="1800" dirty="0" smtClean="0"/>
              <a:t>SELECT email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email LIKE '%gmail.com';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--Listar nombre y teléfono de los usuarios con teléfono LG, SAMSUNG o MOTOROLA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nombre, </a:t>
            </a:r>
            <a:r>
              <a:rPr lang="es-CO" sz="1800" dirty="0" err="1" smtClean="0"/>
              <a:t>telefono</a:t>
            </a:r>
            <a:r>
              <a:rPr lang="es-CO" sz="1800" dirty="0" smtClean="0"/>
              <a:t>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marca IN('LG', 'SAMSUNG', 'MOTOROLA');</a:t>
            </a:r>
          </a:p>
          <a:p>
            <a:pPr marL="0" indent="0">
              <a:buFont typeface="Arial"/>
              <a:buNone/>
            </a:pPr>
            <a:endParaRPr lang="es-CO" sz="1800" dirty="0" smtClean="0"/>
          </a:p>
          <a:p>
            <a:pPr marL="0" indent="0">
              <a:buFont typeface="Arial"/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8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/>
              <a:t>EJERCICIO DML</a:t>
            </a:r>
            <a:endParaRPr lang="es-CO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Con la misma tabla y datos, responder los ejercicios propuestos en la plataforma virtual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31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290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DML</a:t>
            </a:r>
            <a:endParaRPr lang="es-CO" b="1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561773"/>
            <a:ext cx="8229600" cy="35197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Es el lenguaje relacional que permite trabajar sobre la información almacenada en una base de datos, es decir, sobre los registros</a:t>
            </a:r>
          </a:p>
          <a:p>
            <a:r>
              <a:rPr lang="es-CO" sz="2400" dirty="0" smtClean="0"/>
              <a:t>Las sentencias que se utilizan son las siguientes:</a:t>
            </a:r>
          </a:p>
          <a:p>
            <a:r>
              <a:rPr lang="es-CO" sz="2400" b="1" dirty="0" smtClean="0"/>
              <a:t>INSERT</a:t>
            </a:r>
          </a:p>
          <a:p>
            <a:r>
              <a:rPr lang="es-CO" sz="2400" b="1" dirty="0" smtClean="0"/>
              <a:t>SELECT</a:t>
            </a:r>
          </a:p>
          <a:p>
            <a:r>
              <a:rPr lang="es-CO" sz="2400" b="1" dirty="0" smtClean="0"/>
              <a:t>UPDATE</a:t>
            </a:r>
          </a:p>
          <a:p>
            <a:r>
              <a:rPr lang="es-CO" sz="2400" b="1" dirty="0" smtClean="0"/>
              <a:t>DELETE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1550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INSERT</a:t>
            </a:r>
            <a:endParaRPr lang="es-CO" b="1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1354759"/>
            <a:ext cx="8229600" cy="19544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Permite adicionar registros a una tabla de la base de datos</a:t>
            </a:r>
          </a:p>
          <a:p>
            <a:endParaRPr lang="es-CO" sz="2400" dirty="0" smtClean="0"/>
          </a:p>
          <a:p>
            <a:r>
              <a:rPr lang="es-CO" sz="2400" b="1" dirty="0" smtClean="0"/>
              <a:t>INSERT INTO</a:t>
            </a:r>
            <a:r>
              <a:rPr lang="es-CO" sz="2400" dirty="0" smtClean="0"/>
              <a:t> tabla (campo1, campo2, …) </a:t>
            </a:r>
            <a:r>
              <a:rPr lang="es-CO" sz="2400" b="1" dirty="0" smtClean="0"/>
              <a:t>VALUES</a:t>
            </a:r>
            <a:r>
              <a:rPr lang="es-CO" sz="2400" dirty="0" smtClean="0"/>
              <a:t> (valor1, valor2, …);</a:t>
            </a:r>
            <a:endParaRPr lang="es-CO" sz="2400" dirty="0"/>
          </a:p>
        </p:txBody>
      </p:sp>
      <p:sp>
        <p:nvSpPr>
          <p:cNvPr id="4" name="Rectángulo 11">
            <a:extLst>
              <a:ext uri="{FF2B5EF4-FFF2-40B4-BE49-F238E27FC236}">
                <a16:creationId xmlns:a16="http://schemas.microsoft.com/office/drawing/2014/main" xmlns="" id="{4CF45239-045A-4264-8E6E-456E9F198202}"/>
              </a:ext>
            </a:extLst>
          </p:cNvPr>
          <p:cNvSpPr/>
          <p:nvPr/>
        </p:nvSpPr>
        <p:spPr>
          <a:xfrm>
            <a:off x="106017" y="3006145"/>
            <a:ext cx="8998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Tener presente: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Colocar el nombre del SCHEMA y de la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Si opta por colocar los nombres de los campos (recomendable) revisar que los nombres sean idénticos a los definidos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valores tipo TEXTO debe estar entre comillas.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valores flotantes o decimales deben tener separación de punto(.).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sentencia debe finalizar con un punto y coma (;)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campos tipo DATE (fecha) cada gestor utiliza un formato, 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MYSQL: ‘2018-09-04’  o usar la función STR_TO_DATE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ORACLE: TO_DATE('2003/05/03 21:02:44', '</a:t>
            </a:r>
            <a:r>
              <a:rPr lang="es-CO" dirty="0" err="1"/>
              <a:t>yyyy</a:t>
            </a:r>
            <a:r>
              <a:rPr lang="es-CO" dirty="0"/>
              <a:t>/mm/</a:t>
            </a:r>
            <a:r>
              <a:rPr lang="es-CO" dirty="0" err="1"/>
              <a:t>dd</a:t>
            </a:r>
            <a:r>
              <a:rPr lang="es-CO" dirty="0"/>
              <a:t> hh24:mi:ss')</a:t>
            </a:r>
          </a:p>
        </p:txBody>
      </p:sp>
    </p:spTree>
    <p:extLst>
      <p:ext uri="{BB962C8B-B14F-4D97-AF65-F5344CB8AC3E}">
        <p14:creationId xmlns:p14="http://schemas.microsoft.com/office/powerpoint/2010/main" val="916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SELECT</a:t>
            </a:r>
            <a:endParaRPr lang="es-CO" b="1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mtClean="0"/>
              <a:t>Permite recuperar registros de una o varias tablas de la base de datos</a:t>
            </a:r>
          </a:p>
          <a:p>
            <a:pPr marL="0" indent="0">
              <a:buFont typeface="Arial"/>
              <a:buNone/>
            </a:pPr>
            <a:endParaRPr lang="es-CO" smtClean="0"/>
          </a:p>
          <a:p>
            <a:r>
              <a:rPr lang="es-CO" b="1" smtClean="0"/>
              <a:t>SELECT</a:t>
            </a:r>
            <a:r>
              <a:rPr lang="es-CO" smtClean="0"/>
              <a:t> campo </a:t>
            </a:r>
            <a:r>
              <a:rPr lang="es-CO" b="1" smtClean="0"/>
              <a:t>FROM</a:t>
            </a:r>
            <a:r>
              <a:rPr lang="es-CO" smtClean="0"/>
              <a:t> tabla;</a:t>
            </a:r>
          </a:p>
          <a:p>
            <a:endParaRPr lang="es-CO" smtClean="0"/>
          </a:p>
          <a:p>
            <a:r>
              <a:rPr lang="es-CO" b="1" smtClean="0"/>
              <a:t>SELECT</a:t>
            </a:r>
            <a:r>
              <a:rPr lang="es-CO" smtClean="0"/>
              <a:t> a.campo, b.campo</a:t>
            </a:r>
          </a:p>
          <a:p>
            <a:r>
              <a:rPr lang="es-CO" b="1" smtClean="0"/>
              <a:t>FROM</a:t>
            </a:r>
            <a:r>
              <a:rPr lang="es-CO" smtClean="0"/>
              <a:t> tabla1 a, tabla2 b</a:t>
            </a:r>
          </a:p>
          <a:p>
            <a:r>
              <a:rPr lang="es-CO" b="1" smtClean="0"/>
              <a:t>WHERE</a:t>
            </a:r>
            <a:r>
              <a:rPr lang="es-CO" smtClean="0"/>
              <a:t> a.id=b.id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799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65686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SELECT CON JOIN</a:t>
            </a:r>
            <a:endParaRPr lang="es-CO" b="1" dirty="0"/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xmlns="" id="{8CC23B4D-82D2-49CF-B24F-BC79EC8571AE}"/>
              </a:ext>
            </a:extLst>
          </p:cNvPr>
          <p:cNvSpPr/>
          <p:nvPr/>
        </p:nvSpPr>
        <p:spPr>
          <a:xfrm>
            <a:off x="0" y="1427995"/>
            <a:ext cx="8998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instrucción SQL JOIN se utiliza para combinar dos o más tablas, tomando un campo común de las dos.</a:t>
            </a:r>
          </a:p>
          <a:p>
            <a:r>
              <a:rPr lang="es-ES" dirty="0"/>
              <a:t>El JOIN más común es: </a:t>
            </a:r>
            <a:r>
              <a:rPr lang="es-ES" b="1" dirty="0"/>
              <a:t>SQL INNER JOIN (</a:t>
            </a:r>
            <a:r>
              <a:rPr lang="es-ES" b="1" dirty="0" err="1"/>
              <a:t>join</a:t>
            </a:r>
            <a:r>
              <a:rPr lang="es-ES" b="1" dirty="0"/>
              <a:t> simple)</a:t>
            </a:r>
            <a:r>
              <a:rPr lang="es-ES" dirty="0"/>
              <a:t>. Un SQL INNER JOIN devuelve todos los registros de varias tablas que cumplen con la condición.</a:t>
            </a:r>
          </a:p>
          <a:p>
            <a:r>
              <a:rPr lang="es-ES" b="1" dirty="0"/>
              <a:t>SINTAXIS INNER JOIN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AAA758A-74B2-44FD-AF77-025847DACED0}"/>
              </a:ext>
            </a:extLst>
          </p:cNvPr>
          <p:cNvSpPr/>
          <p:nvPr/>
        </p:nvSpPr>
        <p:spPr>
          <a:xfrm>
            <a:off x="-7760" y="4044801"/>
            <a:ext cx="2925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Otra forma menos compleja: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5E1C77CA-0A84-47F6-AC23-DB8B0F868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90" y="2852925"/>
            <a:ext cx="423019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SELECT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column_name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(s)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FROM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table1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INNER JOIN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table2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table1.column_name=table2.column_name;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s-CO" altLang="es-CO" sz="3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BB29D40A-0D9D-4A1A-BF10-D254C2A4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90" y="4414132"/>
            <a:ext cx="512871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SELECT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ta1.*, ta2.*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FROM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table1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ta1,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b="1" dirty="0">
                <a:latin typeface="+mj-lt"/>
              </a:rPr>
              <a:t>           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table2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WHERE </a:t>
            </a:r>
            <a:r>
              <a:rPr lang="es-CO" altLang="es-CO" sz="2000" b="1" dirty="0">
                <a:latin typeface="+mj-lt"/>
              </a:rPr>
              <a:t>ta1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.column_name=</a:t>
            </a:r>
            <a:r>
              <a:rPr lang="es-CO" altLang="es-CO" sz="2000" b="1" dirty="0"/>
              <a:t> ta2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.column_name;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s-CO" altLang="es-CO" sz="4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3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DELETE</a:t>
            </a:r>
            <a:endParaRPr lang="es-CO" b="1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179512" y="1600200"/>
            <a:ext cx="8507288" cy="5141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Permite borrar registros de una tabla de la base de datos</a:t>
            </a:r>
          </a:p>
          <a:p>
            <a:pPr marL="0" indent="0">
              <a:buFont typeface="Arial"/>
              <a:buNone/>
            </a:pPr>
            <a:endParaRPr lang="es-CO" sz="2800" dirty="0" smtClean="0"/>
          </a:p>
          <a:p>
            <a:pPr marL="0" indent="0">
              <a:buFont typeface="Arial"/>
              <a:buNone/>
            </a:pPr>
            <a:r>
              <a:rPr lang="es-CO" sz="2800" dirty="0" smtClean="0"/>
              <a:t>-- borra todos los registros</a:t>
            </a:r>
          </a:p>
          <a:p>
            <a:pPr marL="0" indent="0">
              <a:buNone/>
            </a:pPr>
            <a:r>
              <a:rPr lang="es-CO" sz="2800" b="1" dirty="0" smtClean="0"/>
              <a:t>DELETE</a:t>
            </a:r>
            <a:r>
              <a:rPr lang="es-CO" sz="2800" dirty="0" smtClean="0"/>
              <a:t> </a:t>
            </a:r>
            <a:r>
              <a:rPr lang="es-CO" sz="2800" b="1" dirty="0" smtClean="0"/>
              <a:t>FROM</a:t>
            </a:r>
            <a:r>
              <a:rPr lang="es-CO" sz="2800" dirty="0" smtClean="0"/>
              <a:t> tabla; </a:t>
            </a:r>
          </a:p>
          <a:p>
            <a:endParaRPr lang="es-CO" sz="2800" dirty="0" smtClean="0"/>
          </a:p>
          <a:p>
            <a:pPr marL="0" indent="0">
              <a:buFont typeface="Arial"/>
              <a:buNone/>
            </a:pPr>
            <a:r>
              <a:rPr lang="es-CO" sz="2800" dirty="0" smtClean="0"/>
              <a:t>-- borra los registros que cumplan la condición</a:t>
            </a:r>
          </a:p>
          <a:p>
            <a:pPr marL="0" indent="0">
              <a:buNone/>
            </a:pPr>
            <a:r>
              <a:rPr lang="es-CO" sz="2800" b="1" dirty="0" smtClean="0"/>
              <a:t>DELETE FROM</a:t>
            </a:r>
            <a:r>
              <a:rPr lang="es-CO" sz="2800" dirty="0" smtClean="0"/>
              <a:t> tabla </a:t>
            </a:r>
          </a:p>
          <a:p>
            <a:pPr marL="0" indent="0">
              <a:buNone/>
            </a:pPr>
            <a:r>
              <a:rPr lang="es-CO" sz="2800" b="1" dirty="0" smtClean="0"/>
              <a:t>WHERE </a:t>
            </a:r>
            <a:r>
              <a:rPr lang="es-CO" sz="2800" dirty="0" err="1" smtClean="0"/>
              <a:t>condicion</a:t>
            </a:r>
            <a:r>
              <a:rPr lang="es-CO" sz="2800" dirty="0" smtClean="0"/>
              <a:t>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013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UPDATE</a:t>
            </a:r>
            <a:endParaRPr lang="es-CO" b="1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179512" y="1600200"/>
            <a:ext cx="8507288" cy="5141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200" dirty="0" smtClean="0"/>
              <a:t>Permite modificar uno o varios campos de los registros de una tabla</a:t>
            </a:r>
          </a:p>
          <a:p>
            <a:pPr marL="0" indent="0">
              <a:buFont typeface="Arial"/>
              <a:buNone/>
            </a:pPr>
            <a:r>
              <a:rPr lang="es-CO" sz="2200" dirty="0" smtClean="0"/>
              <a:t>-- Actualiza el campo1 y el campo2 de todos los registros de la tabla</a:t>
            </a:r>
          </a:p>
          <a:p>
            <a:r>
              <a:rPr lang="es-CO" sz="2200" b="1" dirty="0" smtClean="0"/>
              <a:t>UPDATE </a:t>
            </a:r>
            <a:r>
              <a:rPr lang="es-CO" sz="2200" dirty="0" smtClean="0"/>
              <a:t>tabla </a:t>
            </a:r>
          </a:p>
          <a:p>
            <a:r>
              <a:rPr lang="es-CO" sz="2200" b="1" dirty="0" smtClean="0"/>
              <a:t>SET </a:t>
            </a:r>
            <a:r>
              <a:rPr lang="es-CO" sz="2200" dirty="0" smtClean="0"/>
              <a:t>campo1=valor1, campo2=valor2; </a:t>
            </a:r>
          </a:p>
          <a:p>
            <a:endParaRPr lang="es-CO" sz="2200" dirty="0" smtClean="0"/>
          </a:p>
          <a:p>
            <a:pPr marL="0" indent="0">
              <a:buFont typeface="Arial"/>
              <a:buNone/>
            </a:pPr>
            <a:r>
              <a:rPr lang="es-CO" sz="2200" dirty="0" smtClean="0"/>
              <a:t>-- Actualiza los campos indicados de los registros que cumplan la condición</a:t>
            </a:r>
          </a:p>
          <a:p>
            <a:r>
              <a:rPr lang="es-CO" sz="2200" b="1" dirty="0" smtClean="0"/>
              <a:t>UPDATE </a:t>
            </a:r>
            <a:r>
              <a:rPr lang="es-CO" sz="2200" dirty="0" smtClean="0"/>
              <a:t>tabla </a:t>
            </a:r>
          </a:p>
          <a:p>
            <a:r>
              <a:rPr lang="es-CO" sz="2200" b="1" dirty="0" smtClean="0"/>
              <a:t>SET </a:t>
            </a:r>
            <a:r>
              <a:rPr lang="es-CO" sz="2200" dirty="0" smtClean="0"/>
              <a:t>campo1=valor1, campo2=valor2</a:t>
            </a:r>
          </a:p>
          <a:p>
            <a:r>
              <a:rPr lang="es-CO" sz="2200" b="1" dirty="0" smtClean="0"/>
              <a:t>WHERE </a:t>
            </a:r>
            <a:r>
              <a:rPr lang="es-CO" sz="2200" dirty="0" err="1" smtClean="0"/>
              <a:t>condicion</a:t>
            </a:r>
            <a:r>
              <a:rPr lang="es-CO" sz="2200" dirty="0" smtClean="0"/>
              <a:t>;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41379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/>
              <a:t>EJERCICIO DML</a:t>
            </a:r>
            <a:endParaRPr lang="es-CO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1106724"/>
            <a:ext cx="8229600" cy="5257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b="1" dirty="0" smtClean="0"/>
              <a:t>-- Consultas básicas sobre una sola tabla</a:t>
            </a:r>
          </a:p>
          <a:p>
            <a:pPr marL="0" indent="0">
              <a:buFont typeface="Arial"/>
              <a:buNone/>
            </a:pPr>
            <a:r>
              <a:rPr lang="es-CO" b="1" dirty="0" smtClean="0"/>
              <a:t>CREATE DATABASE </a:t>
            </a:r>
            <a:r>
              <a:rPr lang="es-CO" b="1" dirty="0" err="1" smtClean="0"/>
              <a:t>db_operador</a:t>
            </a:r>
            <a:r>
              <a:rPr lang="es-CO" b="1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s-CO" b="1" dirty="0" smtClean="0"/>
              <a:t>USE </a:t>
            </a:r>
            <a:r>
              <a:rPr lang="es-CO" b="1" dirty="0" err="1" smtClean="0"/>
              <a:t>db_operador</a:t>
            </a:r>
            <a:r>
              <a:rPr lang="es-CO" b="1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s-CO" b="1" dirty="0" smtClean="0"/>
              <a:t>CREATE TABLE </a:t>
            </a:r>
            <a:r>
              <a:rPr lang="es-CO" dirty="0" err="1" smtClean="0"/>
              <a:t>tblUsuarios</a:t>
            </a:r>
            <a:r>
              <a:rPr lang="es-CO" dirty="0" smtClean="0"/>
              <a:t> (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</a:t>
            </a:r>
            <a:r>
              <a:rPr lang="es-CO" dirty="0" err="1" smtClean="0"/>
              <a:t>idx</a:t>
            </a:r>
            <a:r>
              <a:rPr lang="es-CO" dirty="0" smtClean="0"/>
              <a:t> </a:t>
            </a:r>
            <a:r>
              <a:rPr lang="es-CO" b="1" dirty="0" err="1" smtClean="0"/>
              <a:t>tinyint</a:t>
            </a:r>
            <a:r>
              <a:rPr lang="es-CO" b="1" dirty="0" smtClean="0"/>
              <a:t>(2) PRIMARY KEY AUTO_INCREMENT,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usuario </a:t>
            </a:r>
            <a:r>
              <a:rPr lang="es-CO" b="1" dirty="0" smtClean="0"/>
              <a:t>VARCHAR(20),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nombre </a:t>
            </a:r>
            <a:r>
              <a:rPr lang="es-CO" b="1" dirty="0" smtClean="0"/>
              <a:t>VARCHAR(20),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sexo </a:t>
            </a:r>
            <a:r>
              <a:rPr lang="es-CO" b="1" dirty="0" smtClean="0"/>
              <a:t>VARCHAR(1),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nivel </a:t>
            </a:r>
            <a:r>
              <a:rPr lang="es-CO" b="1" dirty="0" smtClean="0"/>
              <a:t>TINYINT(2),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email </a:t>
            </a:r>
            <a:r>
              <a:rPr lang="es-CO" b="1" dirty="0" smtClean="0"/>
              <a:t>VARCHAR(50),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</a:t>
            </a:r>
            <a:r>
              <a:rPr lang="es-CO" dirty="0" err="1" smtClean="0"/>
              <a:t>telefono</a:t>
            </a:r>
            <a:r>
              <a:rPr lang="es-CO" dirty="0" smtClean="0"/>
              <a:t> </a:t>
            </a:r>
            <a:r>
              <a:rPr lang="es-CO" b="1" dirty="0" smtClean="0"/>
              <a:t>VARCHAR(20),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marca </a:t>
            </a:r>
            <a:r>
              <a:rPr lang="es-CO" b="1" dirty="0" smtClean="0"/>
              <a:t>VARCHAR(20),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operador </a:t>
            </a:r>
            <a:r>
              <a:rPr lang="es-CO" b="1" dirty="0" smtClean="0"/>
              <a:t>VARCHAR(20),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saldo </a:t>
            </a:r>
            <a:r>
              <a:rPr lang="es-CO" b="1" dirty="0" smtClean="0"/>
              <a:t>FLOAT,</a:t>
            </a:r>
          </a:p>
          <a:p>
            <a:pPr marL="0" indent="0">
              <a:buFont typeface="Arial"/>
              <a:buNone/>
            </a:pPr>
            <a:r>
              <a:rPr lang="es-CO" dirty="0" smtClean="0"/>
              <a:t>   activo </a:t>
            </a:r>
            <a:r>
              <a:rPr lang="es-CO" b="1" dirty="0" smtClean="0"/>
              <a:t>BOOLEAN</a:t>
            </a:r>
            <a:r>
              <a:rPr lang="es-CO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s-CO" b="1" dirty="0" smtClean="0"/>
              <a:t>-- Cargar los registros de ejemplo que se encuentran en la plataforma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4692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/>
              <a:t>EJERCICIO DML</a:t>
            </a:r>
            <a:endParaRPr lang="es-CO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107504" y="1412776"/>
            <a:ext cx="8856984" cy="53285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sz="1800" b="1" dirty="0" smtClean="0"/>
              <a:t>-- Listar los nombres de los usuarios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nombre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 Calcular el saldo máximo de los usuarios de sexo "Mujer"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MAX(saldo)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sexo = 'M';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 Consultar el nombre, sexo y saldo de los usuarios que tengan el máximo saldo</a:t>
            </a:r>
          </a:p>
          <a:p>
            <a:pPr marL="0" indent="0">
              <a:buFont typeface="Arial"/>
              <a:buNone/>
            </a:pPr>
            <a:r>
              <a:rPr lang="es-CO" sz="1800" dirty="0" err="1" smtClean="0"/>
              <a:t>select</a:t>
            </a:r>
            <a:r>
              <a:rPr lang="es-CO" sz="1800" dirty="0" smtClean="0"/>
              <a:t> </a:t>
            </a:r>
            <a:r>
              <a:rPr lang="es-CO" sz="1800" dirty="0" err="1" smtClean="0"/>
              <a:t>nombre,sexo,saldo</a:t>
            </a:r>
            <a:r>
              <a:rPr lang="es-CO" sz="1800" dirty="0" smtClean="0"/>
              <a:t> </a:t>
            </a:r>
            <a:r>
              <a:rPr lang="es-CO" sz="1800" dirty="0" err="1" smtClean="0"/>
              <a:t>from</a:t>
            </a:r>
            <a:r>
              <a:rPr lang="es-CO" sz="1800" dirty="0" smtClean="0"/>
              <a:t>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s-CO" sz="1800" dirty="0" err="1" smtClean="0"/>
              <a:t>where</a:t>
            </a:r>
            <a:r>
              <a:rPr lang="es-CO" sz="1800" dirty="0" smtClean="0"/>
              <a:t> saldo in(</a:t>
            </a:r>
            <a:r>
              <a:rPr lang="es-CO" sz="1800" dirty="0" err="1" smtClean="0"/>
              <a:t>select</a:t>
            </a:r>
            <a:r>
              <a:rPr lang="es-CO" sz="1800" dirty="0" smtClean="0"/>
              <a:t> </a:t>
            </a:r>
            <a:r>
              <a:rPr lang="es-CO" sz="1800" dirty="0" err="1" smtClean="0"/>
              <a:t>max</a:t>
            </a:r>
            <a:r>
              <a:rPr lang="es-CO" sz="1800" dirty="0" smtClean="0"/>
              <a:t>(saldo) </a:t>
            </a:r>
            <a:r>
              <a:rPr lang="es-CO" sz="1800" dirty="0" err="1" smtClean="0"/>
              <a:t>from</a:t>
            </a:r>
            <a:r>
              <a:rPr lang="es-CO" sz="1800" dirty="0" smtClean="0"/>
              <a:t>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 Listar nombre y teléfono de los usuarios con teléfono NOKIA, BLACKBERRY o SONY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nombre, </a:t>
            </a:r>
            <a:r>
              <a:rPr lang="es-CO" sz="1800" dirty="0" err="1" smtClean="0"/>
              <a:t>telefono</a:t>
            </a:r>
            <a:r>
              <a:rPr lang="es-CO" sz="1800" dirty="0" smtClean="0"/>
              <a:t>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marca IN('NOKIA', 'BLACKBERRY', 'SONY');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 Contar los usuarios sin saldo o inactivos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COUNT(*)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NOT activo OR saldo &lt;= 0;</a:t>
            </a:r>
          </a:p>
          <a:p>
            <a:pPr marL="0" indent="0">
              <a:buFont typeface="Arial"/>
              <a:buNone/>
            </a:pPr>
            <a:r>
              <a:rPr lang="es-CO" sz="1800" b="1" dirty="0" smtClean="0"/>
              <a:t>-- Listar el </a:t>
            </a:r>
            <a:r>
              <a:rPr lang="es-CO" sz="1800" b="1" dirty="0" err="1" smtClean="0"/>
              <a:t>login</a:t>
            </a:r>
            <a:r>
              <a:rPr lang="es-CO" sz="1800" b="1" dirty="0" smtClean="0"/>
              <a:t> de los usuarios con nivel 1, 2 o 3</a:t>
            </a:r>
          </a:p>
          <a:p>
            <a:pPr marL="0" indent="0">
              <a:buFont typeface="Arial"/>
              <a:buNone/>
            </a:pPr>
            <a:r>
              <a:rPr lang="es-CO" sz="1800" dirty="0" smtClean="0"/>
              <a:t>SELECT usuario FROM </a:t>
            </a:r>
            <a:r>
              <a:rPr lang="es-CO" sz="1800" dirty="0" err="1" smtClean="0"/>
              <a:t>tblUsuarios</a:t>
            </a:r>
            <a:r>
              <a:rPr lang="es-CO" sz="1800" dirty="0" smtClean="0"/>
              <a:t> WHERE nivel IN(1, 2, 3);</a:t>
            </a:r>
          </a:p>
          <a:p>
            <a:pPr marL="0" indent="0">
              <a:buFont typeface="Arial"/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55750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769</Words>
  <Application>Microsoft Office PowerPoint</Application>
  <PresentationFormat>Presentación en pantalla (4:3)</PresentationFormat>
  <Paragraphs>120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Henry</cp:lastModifiedBy>
  <cp:revision>66</cp:revision>
  <dcterms:created xsi:type="dcterms:W3CDTF">2016-03-28T17:24:36Z</dcterms:created>
  <dcterms:modified xsi:type="dcterms:W3CDTF">2019-04-02T14:58:18Z</dcterms:modified>
</cp:coreProperties>
</file>