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82" r:id="rId10"/>
    <p:sldId id="283" r:id="rId11"/>
    <p:sldId id="263" r:id="rId12"/>
    <p:sldId id="264" r:id="rId13"/>
    <p:sldId id="267" r:id="rId14"/>
    <p:sldId id="268" r:id="rId15"/>
    <p:sldId id="265" r:id="rId16"/>
    <p:sldId id="266" r:id="rId17"/>
    <p:sldId id="269" r:id="rId18"/>
    <p:sldId id="270" r:id="rId19"/>
    <p:sldId id="281" r:id="rId20"/>
    <p:sldId id="271" r:id="rId21"/>
    <p:sldId id="272" r:id="rId22"/>
    <p:sldId id="274" r:id="rId23"/>
    <p:sldId id="275" r:id="rId24"/>
    <p:sldId id="273" r:id="rId25"/>
    <p:sldId id="276" r:id="rId26"/>
    <p:sldId id="278" r:id="rId27"/>
    <p:sldId id="279" r:id="rId28"/>
    <p:sldId id="277" r:id="rId2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35FE0-5AE1-498E-9BA5-391B15D422B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A0CD5-7F0D-4305-8F5F-90D2151F71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213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5155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762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3337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90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314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344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880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915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035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392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91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443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8043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878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09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1633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977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41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38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63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516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73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79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72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645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645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230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108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46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11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9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65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488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03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11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52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3BE8C-6E34-42D9-B075-FA6E3EF9F3CE}" type="datetimeFigureOut">
              <a:rPr lang="es-CO" smtClean="0"/>
              <a:t>8/09/2021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A91F-C7E8-4CE1-8B62-3EE2FF528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475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erbarrena.com/create-table-mysql-5023/" TargetMode="External"/><Relationship Id="rId7" Type="http://schemas.openxmlformats.org/officeDocument/2006/relationships/hyperlink" Target="https://www.anerbarrena.com/tipos-datos-string-mysql-4947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erbarrena.com/tipos-dato-formato-fecha-mysql-4946/" TargetMode="External"/><Relationship Id="rId5" Type="http://schemas.openxmlformats.org/officeDocument/2006/relationships/hyperlink" Target="https://www.anerbarrena.com/tipos-de-datos-numericos-en-mysql-4942/" TargetMode="External"/><Relationship Id="rId4" Type="http://schemas.openxmlformats.org/officeDocument/2006/relationships/hyperlink" Target="https://dev.mysql.com/doc/refman/5.1/en/data-types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Tiempo_universal_coordinad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SQL Y LENGUAJES RELACIONALES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Bases de Datos</a:t>
            </a:r>
          </a:p>
          <a:p>
            <a:r>
              <a:rPr lang="es-CO"/>
              <a:t>20212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551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42EC437-B376-44E8-8606-48C73A737DD3}"/>
              </a:ext>
            </a:extLst>
          </p:cNvPr>
          <p:cNvSpPr txBox="1"/>
          <p:nvPr/>
        </p:nvSpPr>
        <p:spPr>
          <a:xfrm>
            <a:off x="2501336" y="404664"/>
            <a:ext cx="4141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/>
              <a:t>Modelo relacional </a:t>
            </a:r>
          </a:p>
          <a:p>
            <a:pPr algn="ctr"/>
            <a:r>
              <a:rPr lang="es-CO" sz="3600" dirty="0"/>
              <a:t>(diagrama relacional)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5195E6-CFA6-47DB-B0A5-F8F8F734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6748"/>
            <a:ext cx="9144000" cy="17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7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pPr marL="0" indent="0">
              <a:buNone/>
            </a:pPr>
            <a:r>
              <a:rPr lang="es-CO" sz="2800" b="1" dirty="0"/>
              <a:t>CREATE</a:t>
            </a:r>
            <a:r>
              <a:rPr lang="es-CO" sz="2800" dirty="0"/>
              <a:t> </a:t>
            </a:r>
            <a:r>
              <a:rPr lang="es-CO" sz="2800" b="1" dirty="0"/>
              <a:t>TABLE</a:t>
            </a:r>
            <a:r>
              <a:rPr lang="es-CO" sz="2800" dirty="0"/>
              <a:t> </a:t>
            </a:r>
            <a:r>
              <a:rPr lang="es-CO" sz="2800" b="1" dirty="0"/>
              <a:t>IF</a:t>
            </a:r>
            <a:r>
              <a:rPr lang="es-CO" sz="2800" dirty="0"/>
              <a:t> </a:t>
            </a:r>
            <a:r>
              <a:rPr lang="es-CO" sz="2800" b="1" dirty="0"/>
              <a:t>NOT</a:t>
            </a:r>
            <a:r>
              <a:rPr lang="es-CO" sz="2800" dirty="0"/>
              <a:t> </a:t>
            </a:r>
            <a:r>
              <a:rPr lang="es-CO" sz="2800" b="1" dirty="0"/>
              <a:t>EXISTS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usuarios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(</a:t>
            </a:r>
          </a:p>
          <a:p>
            <a:pPr marL="0" indent="0">
              <a:buNone/>
            </a:pPr>
            <a:r>
              <a:rPr lang="es-CO" sz="2800" dirty="0" err="1">
                <a:effectLst/>
              </a:rPr>
              <a:t>id_usr</a:t>
            </a:r>
            <a:r>
              <a:rPr lang="es-CO" sz="2800" dirty="0"/>
              <a:t> INT </a:t>
            </a:r>
            <a:r>
              <a:rPr lang="es-CO" sz="2800" dirty="0">
                <a:effectLst/>
              </a:rPr>
              <a:t>UNSIGNED</a:t>
            </a:r>
            <a:r>
              <a:rPr lang="es-CO" sz="2800" dirty="0"/>
              <a:t> </a:t>
            </a:r>
            <a:r>
              <a:rPr lang="es-CO" sz="2800" b="1" dirty="0"/>
              <a:t>NOT</a:t>
            </a:r>
            <a:r>
              <a:rPr lang="es-CO" sz="2800" dirty="0"/>
              <a:t> </a:t>
            </a:r>
            <a:r>
              <a:rPr lang="es-CO" sz="2800" b="1" dirty="0"/>
              <a:t>NULL</a:t>
            </a:r>
            <a:r>
              <a:rPr lang="es-CO" sz="2800" dirty="0">
                <a:effectLst/>
              </a:rPr>
              <a:t>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dirty="0" err="1">
                <a:effectLst/>
              </a:rPr>
              <a:t>nombre_usr</a:t>
            </a:r>
            <a:r>
              <a:rPr lang="es-CO" sz="2800" dirty="0"/>
              <a:t> VARCHAR</a:t>
            </a:r>
            <a:r>
              <a:rPr lang="es-CO" sz="2800" dirty="0">
                <a:effectLst/>
              </a:rPr>
              <a:t>(</a:t>
            </a:r>
            <a:r>
              <a:rPr lang="es-CO" sz="2800" dirty="0"/>
              <a:t>30</a:t>
            </a: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  <a:r>
              <a:rPr lang="es-CO" sz="2800" b="1" dirty="0"/>
              <a:t>NOT</a:t>
            </a:r>
            <a:r>
              <a:rPr lang="es-CO" sz="2800" dirty="0"/>
              <a:t> </a:t>
            </a:r>
            <a:r>
              <a:rPr lang="es-CO" sz="2800" b="1" dirty="0"/>
              <a:t>NULL</a:t>
            </a:r>
            <a:r>
              <a:rPr lang="es-CO" sz="2800" dirty="0">
                <a:effectLst/>
              </a:rPr>
              <a:t>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PRIMARY</a:t>
            </a:r>
            <a:r>
              <a:rPr lang="es-CO" sz="2800" dirty="0"/>
              <a:t> </a:t>
            </a:r>
            <a:r>
              <a:rPr lang="es-CO" sz="2800" b="1" dirty="0"/>
              <a:t>KEY</a:t>
            </a:r>
            <a:r>
              <a:rPr lang="es-CO" sz="2800" dirty="0">
                <a:effectLst/>
              </a:rPr>
              <a:t>(</a:t>
            </a:r>
            <a:r>
              <a:rPr lang="es-CO" sz="2800" dirty="0" err="1">
                <a:effectLst/>
              </a:rPr>
              <a:t>id_usr</a:t>
            </a: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ENGINE</a:t>
            </a:r>
            <a:r>
              <a:rPr lang="es-CO" sz="2800" dirty="0"/>
              <a:t> = </a:t>
            </a:r>
            <a:r>
              <a:rPr lang="es-CO" sz="2800" dirty="0" err="1"/>
              <a:t>InnoDB</a:t>
            </a:r>
            <a:r>
              <a:rPr lang="es-CO" sz="2800" dirty="0">
                <a:effectLst/>
              </a:rPr>
              <a:t>;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26588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2800" b="1" dirty="0"/>
              <a:t>CREATE</a:t>
            </a:r>
            <a:r>
              <a:rPr lang="es-CO" sz="2800" dirty="0"/>
              <a:t> </a:t>
            </a:r>
            <a:r>
              <a:rPr lang="es-CO" sz="2800" b="1" dirty="0"/>
              <a:t>TABLE</a:t>
            </a:r>
            <a:r>
              <a:rPr lang="es-CO" sz="2800" dirty="0"/>
              <a:t> </a:t>
            </a:r>
            <a:r>
              <a:rPr lang="es-CO" sz="2800" b="1" dirty="0"/>
              <a:t>IF</a:t>
            </a:r>
            <a:r>
              <a:rPr lang="es-CO" sz="2800" dirty="0"/>
              <a:t> </a:t>
            </a:r>
            <a:r>
              <a:rPr lang="es-CO" sz="2800" b="1" dirty="0"/>
              <a:t>NOT</a:t>
            </a:r>
            <a:r>
              <a:rPr lang="es-CO" sz="2800" dirty="0"/>
              <a:t> </a:t>
            </a:r>
            <a:r>
              <a:rPr lang="es-CO" sz="2800" b="1" dirty="0"/>
              <a:t>EXISTS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comentarios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(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dirty="0" err="1">
                <a:effectLst/>
              </a:rPr>
              <a:t>id_cmt</a:t>
            </a:r>
            <a:r>
              <a:rPr lang="es-CO" sz="2800" dirty="0"/>
              <a:t> INT </a:t>
            </a:r>
            <a:r>
              <a:rPr lang="es-CO" sz="2800" dirty="0">
                <a:effectLst/>
              </a:rPr>
              <a:t>UNSIGNED </a:t>
            </a:r>
            <a:r>
              <a:rPr lang="es-CO" sz="2800" b="1" dirty="0">
                <a:effectLst/>
              </a:rPr>
              <a:t>NOT NULL</a:t>
            </a:r>
            <a:r>
              <a:rPr lang="es-CO" sz="2800" dirty="0">
                <a:effectLst/>
              </a:rPr>
              <a:t>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dirty="0" err="1">
                <a:effectLst/>
              </a:rPr>
              <a:t>id_usr</a:t>
            </a:r>
            <a:r>
              <a:rPr lang="es-CO" sz="2800" dirty="0"/>
              <a:t> INT </a:t>
            </a:r>
            <a:r>
              <a:rPr lang="es-CO" sz="2800" dirty="0">
                <a:effectLst/>
              </a:rPr>
              <a:t>UNSIGNED </a:t>
            </a:r>
            <a:r>
              <a:rPr lang="es-CO" sz="2800" b="1" dirty="0">
                <a:effectLst/>
              </a:rPr>
              <a:t>NOT NULL</a:t>
            </a:r>
            <a:r>
              <a:rPr lang="es-CO" sz="2800" dirty="0">
                <a:effectLst/>
              </a:rPr>
              <a:t>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dirty="0" err="1">
                <a:effectLst/>
              </a:rPr>
              <a:t>comentario_cmt</a:t>
            </a:r>
            <a:r>
              <a:rPr lang="es-CO" sz="2800" dirty="0"/>
              <a:t> </a:t>
            </a:r>
            <a:r>
              <a:rPr lang="es-CO" sz="2800" dirty="0" err="1"/>
              <a:t>varchar</a:t>
            </a:r>
            <a:r>
              <a:rPr lang="es-CO" sz="2800" dirty="0"/>
              <a:t>(200) </a:t>
            </a:r>
            <a:r>
              <a:rPr lang="es-CO" sz="2800" b="1" dirty="0"/>
              <a:t>NOT NULL</a:t>
            </a:r>
            <a:r>
              <a:rPr lang="es-CO" sz="2800" dirty="0">
                <a:effectLst/>
              </a:rPr>
              <a:t>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PRIMARY</a:t>
            </a:r>
            <a:r>
              <a:rPr lang="es-CO" sz="2800" dirty="0"/>
              <a:t> </a:t>
            </a:r>
            <a:r>
              <a:rPr lang="es-CO" sz="2800" b="1" dirty="0"/>
              <a:t>KEY</a:t>
            </a:r>
            <a:r>
              <a:rPr lang="es-CO" sz="2800" dirty="0">
                <a:effectLst/>
              </a:rPr>
              <a:t>(</a:t>
            </a:r>
            <a:r>
              <a:rPr lang="es-CO" sz="2800" dirty="0" err="1">
                <a:effectLst/>
              </a:rPr>
              <a:t>id_cmt</a:t>
            </a:r>
            <a:r>
              <a:rPr lang="es-CO" sz="2800" dirty="0">
                <a:effectLst/>
              </a:rPr>
              <a:t>),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INDEX</a:t>
            </a:r>
            <a:r>
              <a:rPr lang="es-CO" sz="2800" dirty="0">
                <a:effectLst/>
              </a:rPr>
              <a:t>(</a:t>
            </a:r>
            <a:r>
              <a:rPr lang="es-CO" sz="2800" dirty="0" err="1">
                <a:effectLst/>
              </a:rPr>
              <a:t>id_usr</a:t>
            </a:r>
            <a:r>
              <a:rPr lang="es-CO" sz="2800" dirty="0">
                <a:effectLst/>
              </a:rPr>
              <a:t>),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FOREIGN</a:t>
            </a:r>
            <a:r>
              <a:rPr lang="es-CO" sz="2800" dirty="0"/>
              <a:t> </a:t>
            </a:r>
            <a:r>
              <a:rPr lang="es-CO" sz="2800" b="1" dirty="0"/>
              <a:t>KEY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(</a:t>
            </a:r>
            <a:r>
              <a:rPr lang="es-CO" sz="2800" dirty="0" err="1">
                <a:effectLst/>
              </a:rPr>
              <a:t>id_usr</a:t>
            </a: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	REFERENCES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usuarios(</a:t>
            </a:r>
            <a:r>
              <a:rPr lang="es-CO" sz="2800" dirty="0" err="1">
                <a:effectLst/>
              </a:rPr>
              <a:t>id_usr</a:t>
            </a: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	ON</a:t>
            </a:r>
            <a:r>
              <a:rPr lang="es-CO" sz="2800" dirty="0"/>
              <a:t> </a:t>
            </a:r>
            <a:r>
              <a:rPr lang="es-CO" sz="2800" b="1" dirty="0"/>
              <a:t>DELETE</a:t>
            </a:r>
            <a:r>
              <a:rPr lang="es-CO" sz="2800" dirty="0"/>
              <a:t> </a:t>
            </a:r>
            <a:r>
              <a:rPr lang="es-CO" sz="2800" b="1" dirty="0"/>
              <a:t>CASCADE</a:t>
            </a:r>
            <a:r>
              <a:rPr lang="es-CO" sz="2800" dirty="0"/>
              <a:t> </a:t>
            </a:r>
          </a:p>
          <a:p>
            <a:pPr marL="0" indent="0">
              <a:buNone/>
            </a:pPr>
            <a:r>
              <a:rPr lang="es-CO" sz="2800" b="1" dirty="0"/>
              <a:t>	ON UPDATE NO </a:t>
            </a:r>
            <a:r>
              <a:rPr lang="es-CO" sz="2800" b="1" dirty="0">
                <a:effectLst/>
              </a:rPr>
              <a:t>ACTION</a:t>
            </a:r>
            <a:r>
              <a:rPr lang="es-CO" sz="2800" b="1" dirty="0"/>
              <a:t> </a:t>
            </a:r>
          </a:p>
          <a:p>
            <a:pPr marL="0" indent="0">
              <a:buNone/>
            </a:pPr>
            <a:r>
              <a:rPr lang="es-CO" sz="2800" dirty="0">
                <a:effectLst/>
              </a:rPr>
              <a:t>)</a:t>
            </a:r>
            <a:r>
              <a:rPr lang="es-CO" sz="2800" dirty="0"/>
              <a:t> </a:t>
            </a:r>
            <a:r>
              <a:rPr lang="es-CO" sz="2800" dirty="0">
                <a:effectLst/>
              </a:rPr>
              <a:t>ENGINE</a:t>
            </a:r>
            <a:r>
              <a:rPr lang="es-CO" sz="2800" dirty="0"/>
              <a:t> = </a:t>
            </a:r>
            <a:r>
              <a:rPr lang="es-CO" sz="2800" dirty="0" err="1">
                <a:effectLst/>
              </a:rPr>
              <a:t>InnoDB</a:t>
            </a:r>
            <a:r>
              <a:rPr lang="es-CO" sz="2800" dirty="0">
                <a:effectLst/>
              </a:rPr>
              <a:t>;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21898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0" y="1484784"/>
            <a:ext cx="9144000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sz="2800" dirty="0"/>
              <a:t>-- Agregar la llave foránea usando ALTER</a:t>
            </a:r>
          </a:p>
          <a:p>
            <a:pPr marL="0" indent="0">
              <a:buNone/>
            </a:pPr>
            <a:r>
              <a:rPr lang="es-CO" sz="2800" b="1" dirty="0"/>
              <a:t>ALTER TABLE </a:t>
            </a:r>
            <a:r>
              <a:rPr lang="es-CO" sz="2800" dirty="0"/>
              <a:t>comentarios</a:t>
            </a:r>
          </a:p>
          <a:p>
            <a:pPr marL="0" indent="0">
              <a:buNone/>
            </a:pPr>
            <a:r>
              <a:rPr lang="es-CO" sz="2800" dirty="0"/>
              <a:t>        </a:t>
            </a:r>
            <a:r>
              <a:rPr lang="es-CO" sz="2800" b="1" dirty="0"/>
              <a:t>ADD CONSTRAINT </a:t>
            </a:r>
            <a:r>
              <a:rPr lang="es-CO" sz="2800" dirty="0" err="1"/>
              <a:t>com_usr_FK</a:t>
            </a:r>
            <a:endParaRPr lang="es-CO" sz="2800" dirty="0"/>
          </a:p>
          <a:p>
            <a:pPr marL="0" indent="0">
              <a:buNone/>
            </a:pPr>
            <a:r>
              <a:rPr lang="es-CO" sz="2800" dirty="0"/>
              <a:t>        </a:t>
            </a:r>
            <a:r>
              <a:rPr lang="es-CO" sz="2800" b="1" dirty="0"/>
              <a:t>FOREIGN KEY </a:t>
            </a:r>
            <a:r>
              <a:rPr lang="es-CO" sz="2800" dirty="0"/>
              <a:t>(</a:t>
            </a:r>
            <a:r>
              <a:rPr lang="es-CO" sz="2800" dirty="0" err="1"/>
              <a:t>id_usr</a:t>
            </a:r>
            <a:r>
              <a:rPr lang="es-CO" sz="2800" dirty="0"/>
              <a:t>)</a:t>
            </a:r>
          </a:p>
          <a:p>
            <a:pPr marL="0" indent="0">
              <a:buNone/>
            </a:pPr>
            <a:r>
              <a:rPr lang="es-CO" sz="2800" dirty="0"/>
              <a:t>       </a:t>
            </a:r>
            <a:r>
              <a:rPr lang="es-CO" sz="2800" b="1" dirty="0"/>
              <a:t> REFERENCES </a:t>
            </a:r>
            <a:r>
              <a:rPr lang="es-CO" sz="2800" dirty="0"/>
              <a:t>usuarios(</a:t>
            </a:r>
            <a:r>
              <a:rPr lang="es-CO" sz="2800" dirty="0" err="1"/>
              <a:t>id_usr</a:t>
            </a:r>
            <a:r>
              <a:rPr lang="es-CO" sz="2800" dirty="0"/>
              <a:t>)</a:t>
            </a:r>
          </a:p>
          <a:p>
            <a:pPr marL="0" indent="0">
              <a:buNone/>
            </a:pPr>
            <a:r>
              <a:rPr lang="es-CO" sz="2800" b="1" dirty="0"/>
              <a:t>        ON UPDATE CASCADE</a:t>
            </a:r>
          </a:p>
          <a:p>
            <a:pPr marL="0" indent="0">
              <a:buNone/>
            </a:pPr>
            <a:r>
              <a:rPr lang="es-CO" sz="2800" b="1" dirty="0"/>
              <a:t>        ON DELETE RESTRICT;</a:t>
            </a:r>
          </a:p>
          <a:p>
            <a:pPr marL="0" indent="0">
              <a:buFont typeface="Arial" pitchFamily="34" charset="0"/>
              <a:buNone/>
            </a:pPr>
            <a:endParaRPr lang="es-CO" sz="2800" dirty="0"/>
          </a:p>
          <a:p>
            <a:pPr marL="0" indent="0">
              <a:buFont typeface="Arial" pitchFamily="34" charset="0"/>
              <a:buNone/>
            </a:pPr>
            <a:endParaRPr lang="es-CO" sz="2800" dirty="0"/>
          </a:p>
          <a:p>
            <a:pPr marL="0" indent="0">
              <a:buFont typeface="Arial" pitchFamily="34" charset="0"/>
              <a:buNone/>
            </a:pPr>
            <a:endParaRPr lang="es-CO" sz="2800" dirty="0"/>
          </a:p>
          <a:p>
            <a:pPr marL="0" indent="0">
              <a:buFont typeface="Arial" pitchFamily="34" charset="0"/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03414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 lnSpcReduction="10000"/>
          </a:bodyPr>
          <a:lstStyle/>
          <a:p>
            <a:r>
              <a:rPr lang="es-CO" sz="2400" b="1" dirty="0"/>
              <a:t>CREATE</a:t>
            </a:r>
            <a:r>
              <a:rPr lang="es-CO" sz="2400" dirty="0"/>
              <a:t> </a:t>
            </a:r>
            <a:r>
              <a:rPr lang="es-CO" sz="2400" b="1" dirty="0"/>
              <a:t>TABLE</a:t>
            </a:r>
            <a:r>
              <a:rPr lang="es-CO" sz="2400" dirty="0"/>
              <a:t> </a:t>
            </a:r>
            <a:r>
              <a:rPr lang="es-CO" sz="2400" b="1" dirty="0"/>
              <a:t>IF</a:t>
            </a:r>
            <a:r>
              <a:rPr lang="es-CO" sz="2400" dirty="0"/>
              <a:t> </a:t>
            </a:r>
            <a:r>
              <a:rPr lang="es-CO" sz="2400" b="1" dirty="0"/>
              <a:t>NOT</a:t>
            </a:r>
            <a:r>
              <a:rPr lang="es-CO" sz="2400" dirty="0"/>
              <a:t> </a:t>
            </a:r>
            <a:r>
              <a:rPr lang="es-CO" sz="2400" b="1" dirty="0"/>
              <a:t>EXISTS </a:t>
            </a:r>
            <a:r>
              <a:rPr lang="es-CO" sz="2400" dirty="0"/>
              <a:t>crea la tabla si no existe</a:t>
            </a:r>
            <a:endParaRPr lang="es-CO" sz="2400" b="1" dirty="0"/>
          </a:p>
          <a:p>
            <a:r>
              <a:rPr lang="es-CO" sz="2400" b="1" dirty="0"/>
              <a:t>UNSIGNED:</a:t>
            </a:r>
            <a:r>
              <a:rPr lang="es-CO" sz="2400" dirty="0"/>
              <a:t> Impide usar números negativos en una columna.</a:t>
            </a:r>
          </a:p>
          <a:p>
            <a:r>
              <a:rPr lang="es-CO" sz="2400" b="1" dirty="0"/>
              <a:t>PRIMARY KEY:</a:t>
            </a:r>
            <a:r>
              <a:rPr lang="es-CO" sz="2400" dirty="0"/>
              <a:t> Identifica a la llave primaria (por defecto es única).</a:t>
            </a:r>
          </a:p>
          <a:p>
            <a:r>
              <a:rPr lang="es-CO" sz="2400" b="1" dirty="0"/>
              <a:t>AUTO_INCREMENT:</a:t>
            </a:r>
            <a:r>
              <a:rPr lang="es-CO" sz="2400" dirty="0"/>
              <a:t> Establece un número que se irá incrementando automáticamente.</a:t>
            </a:r>
          </a:p>
          <a:p>
            <a:r>
              <a:rPr lang="es-CO" sz="2400" b="1" dirty="0"/>
              <a:t>NOT NULL:</a:t>
            </a:r>
            <a:r>
              <a:rPr lang="es-CO" sz="2400" dirty="0"/>
              <a:t> Obliga a que el campo no quede vacío.</a:t>
            </a:r>
          </a:p>
          <a:p>
            <a:r>
              <a:rPr lang="es-CO" sz="2400" b="1" dirty="0"/>
              <a:t>FOREIGN</a:t>
            </a:r>
            <a:r>
              <a:rPr lang="es-CO" sz="2400" dirty="0"/>
              <a:t> </a:t>
            </a:r>
            <a:r>
              <a:rPr lang="es-CO" sz="2400" b="1" dirty="0"/>
              <a:t>KEY </a:t>
            </a:r>
            <a:r>
              <a:rPr lang="es-CO" sz="2400" dirty="0"/>
              <a:t>Identifica a la llave foránea</a:t>
            </a:r>
          </a:p>
          <a:p>
            <a:r>
              <a:rPr lang="es-CO" sz="2400" b="1" dirty="0"/>
              <a:t>UNIQUE:</a:t>
            </a:r>
            <a:r>
              <a:rPr lang="es-CO" sz="2400" dirty="0"/>
              <a:t> Garantiza que no existan valores repetidos en una columna,  por ejemplo, solo un email por usuario, sin que necesariamente sea la llave primaria</a:t>
            </a:r>
          </a:p>
          <a:p>
            <a:r>
              <a:rPr lang="es-CO" sz="2400" b="1" dirty="0"/>
              <a:t>ENUM('...', '...', ...):</a:t>
            </a:r>
            <a:r>
              <a:rPr lang="es-CO" sz="2400" dirty="0"/>
              <a:t> Especifica los valores que se almacenaran y los hace obligatorios, se maneja como un tipo de dato</a:t>
            </a:r>
          </a:p>
          <a:p>
            <a:r>
              <a:rPr lang="es-CO" sz="2400" b="1" dirty="0"/>
              <a:t>DEFAULT 'valor'/variable:</a:t>
            </a:r>
            <a:r>
              <a:rPr lang="es-CO" sz="2400" dirty="0"/>
              <a:t> Especifica un valor por defecto.</a:t>
            </a:r>
          </a:p>
          <a:p>
            <a:r>
              <a:rPr lang="es-CO" sz="2400" b="1" dirty="0"/>
              <a:t>TIMESTAMP:</a:t>
            </a:r>
            <a:r>
              <a:rPr lang="es-CO" sz="2400" dirty="0"/>
              <a:t> Retorna la fecha en la que se crea el registro.</a:t>
            </a:r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0757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i="1" dirty="0"/>
              <a:t>-- Renombrar una tabla</a:t>
            </a:r>
          </a:p>
          <a:p>
            <a:pPr marL="0" indent="0">
              <a:buNone/>
            </a:pPr>
            <a:r>
              <a:rPr lang="es-CO" sz="2800" b="1" dirty="0"/>
              <a:t>RENAME TABLE </a:t>
            </a:r>
            <a:r>
              <a:rPr lang="es-CO" sz="2800" dirty="0"/>
              <a:t>comentarios </a:t>
            </a:r>
            <a:r>
              <a:rPr lang="es-CO" sz="2800" b="1" dirty="0"/>
              <a:t>TO</a:t>
            </a:r>
            <a:r>
              <a:rPr lang="es-CO" sz="2800" dirty="0"/>
              <a:t> comentarios1;</a:t>
            </a:r>
          </a:p>
          <a:p>
            <a:pPr marL="0" indent="0">
              <a:buNone/>
            </a:pPr>
            <a:r>
              <a:rPr lang="es-CO" sz="2800" i="1" dirty="0"/>
              <a:t>-- Agregar una columna o campo</a:t>
            </a:r>
          </a:p>
          <a:p>
            <a:pPr marL="0" indent="0">
              <a:buNone/>
            </a:pPr>
            <a:r>
              <a:rPr lang="es-CO" sz="2800" b="1" dirty="0"/>
              <a:t>ALTER TABLE </a:t>
            </a:r>
            <a:r>
              <a:rPr lang="es-CO" sz="2800" dirty="0"/>
              <a:t>comentarios1 </a:t>
            </a:r>
            <a:r>
              <a:rPr lang="es-CO" sz="2800" b="1" dirty="0"/>
              <a:t>ADD</a:t>
            </a:r>
            <a:r>
              <a:rPr lang="es-CO" sz="2800" dirty="0"/>
              <a:t> comentario VARCHAR(30);</a:t>
            </a:r>
          </a:p>
          <a:p>
            <a:pPr marL="0" indent="0">
              <a:buNone/>
            </a:pPr>
            <a:r>
              <a:rPr lang="es-CO" sz="2800" dirty="0"/>
              <a:t>--Modificar un campo</a:t>
            </a:r>
          </a:p>
          <a:p>
            <a:pPr marL="0" indent="0">
              <a:buNone/>
            </a:pPr>
            <a:r>
              <a:rPr lang="es-CO" sz="2400" b="1" dirty="0"/>
              <a:t>ALTER TABLE </a:t>
            </a:r>
            <a:r>
              <a:rPr lang="es-CO" sz="2400" dirty="0"/>
              <a:t>comentarios </a:t>
            </a:r>
            <a:r>
              <a:rPr lang="es-CO" sz="2400" b="1" dirty="0"/>
              <a:t>MODIFY</a:t>
            </a:r>
            <a:r>
              <a:rPr lang="es-CO" sz="2400" dirty="0"/>
              <a:t> </a:t>
            </a:r>
            <a:r>
              <a:rPr lang="es-CO" sz="2400" dirty="0" err="1"/>
              <a:t>comentario_cmt</a:t>
            </a:r>
            <a:r>
              <a:rPr lang="es-CO" sz="2400" dirty="0"/>
              <a:t> VARCHAR(50);</a:t>
            </a:r>
          </a:p>
          <a:p>
            <a:pPr marL="0" indent="0">
              <a:buNone/>
            </a:pPr>
            <a:r>
              <a:rPr lang="es-CO" sz="2400" i="1" dirty="0"/>
              <a:t>-- Borrar una tabla </a:t>
            </a:r>
          </a:p>
          <a:p>
            <a:pPr marL="0" indent="0">
              <a:buNone/>
            </a:pPr>
            <a:r>
              <a:rPr lang="es-CO" sz="2400" b="1" dirty="0"/>
              <a:t>DROP TABLE </a:t>
            </a:r>
            <a:r>
              <a:rPr lang="es-CO" sz="2400" dirty="0"/>
              <a:t>comentarios1</a:t>
            </a:r>
            <a:r>
              <a:rPr lang="es-CO" sz="2400" b="1" dirty="0"/>
              <a:t>;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71090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2800" dirty="0"/>
              <a:t>-- Borrar la tabla</a:t>
            </a:r>
          </a:p>
          <a:p>
            <a:pPr marL="0" indent="0">
              <a:buNone/>
            </a:pPr>
            <a:r>
              <a:rPr lang="es-CO" sz="2800" b="1" dirty="0"/>
              <a:t>DROP TABLE </a:t>
            </a:r>
            <a:r>
              <a:rPr lang="es-CO" sz="2800" dirty="0"/>
              <a:t>comentarios;</a:t>
            </a:r>
          </a:p>
          <a:p>
            <a:pPr marL="0" indent="0">
              <a:buNone/>
            </a:pPr>
            <a:r>
              <a:rPr lang="es-CO" sz="2800" dirty="0"/>
              <a:t>-- Crear la tabla (sin llave foránea)</a:t>
            </a:r>
          </a:p>
          <a:p>
            <a:pPr marL="0" indent="0">
              <a:buNone/>
            </a:pPr>
            <a:r>
              <a:rPr lang="es-CO" sz="2800" b="1" dirty="0"/>
              <a:t>CREATE</a:t>
            </a:r>
            <a:r>
              <a:rPr lang="es-CO" sz="2800" dirty="0"/>
              <a:t> </a:t>
            </a:r>
            <a:r>
              <a:rPr lang="es-CO" sz="2800" b="1" dirty="0"/>
              <a:t>TABLE</a:t>
            </a:r>
            <a:r>
              <a:rPr lang="es-CO" sz="2800" dirty="0"/>
              <a:t> </a:t>
            </a:r>
            <a:r>
              <a:rPr lang="es-CO" sz="2800" b="1" dirty="0"/>
              <a:t>IF</a:t>
            </a:r>
            <a:r>
              <a:rPr lang="es-CO" sz="2800" dirty="0"/>
              <a:t> </a:t>
            </a:r>
            <a:r>
              <a:rPr lang="es-CO" sz="2800" b="1" dirty="0"/>
              <a:t>NOT</a:t>
            </a:r>
            <a:r>
              <a:rPr lang="es-CO" sz="2800" dirty="0"/>
              <a:t> </a:t>
            </a:r>
            <a:r>
              <a:rPr lang="es-CO" sz="2800" b="1" dirty="0"/>
              <a:t>EXISTS</a:t>
            </a:r>
            <a:r>
              <a:rPr lang="es-CO" sz="2800" dirty="0"/>
              <a:t> comentarios ( </a:t>
            </a:r>
          </a:p>
          <a:p>
            <a:pPr marL="0" indent="0">
              <a:buNone/>
            </a:pPr>
            <a:r>
              <a:rPr lang="es-CO" sz="2800" dirty="0" err="1"/>
              <a:t>id_cmt</a:t>
            </a:r>
            <a:r>
              <a:rPr lang="es-CO" sz="2800" dirty="0"/>
              <a:t> INT UNSIGNED </a:t>
            </a:r>
            <a:r>
              <a:rPr lang="es-CO" sz="2800" b="1" dirty="0"/>
              <a:t>NOT NULL</a:t>
            </a:r>
            <a:r>
              <a:rPr lang="es-CO" sz="2800" dirty="0"/>
              <a:t>, </a:t>
            </a:r>
          </a:p>
          <a:p>
            <a:pPr marL="0" indent="0">
              <a:buNone/>
            </a:pPr>
            <a:r>
              <a:rPr lang="es-CO" sz="2800" dirty="0" err="1"/>
              <a:t>id_usr</a:t>
            </a:r>
            <a:r>
              <a:rPr lang="es-CO" sz="2800" dirty="0"/>
              <a:t> INT UNSIGNED </a:t>
            </a:r>
            <a:r>
              <a:rPr lang="es-CO" sz="2800" b="1" dirty="0"/>
              <a:t>NOT NULL</a:t>
            </a:r>
            <a:r>
              <a:rPr lang="es-CO" sz="2800" dirty="0"/>
              <a:t>, </a:t>
            </a:r>
          </a:p>
          <a:p>
            <a:pPr marL="0" indent="0">
              <a:buNone/>
            </a:pPr>
            <a:r>
              <a:rPr lang="es-CO" sz="2800" dirty="0" err="1"/>
              <a:t>comentario_cmt</a:t>
            </a:r>
            <a:r>
              <a:rPr lang="es-CO" sz="2800" dirty="0"/>
              <a:t> TEXT </a:t>
            </a:r>
            <a:r>
              <a:rPr lang="es-CO" sz="2800" b="1" dirty="0"/>
              <a:t>NOT NULL</a:t>
            </a:r>
            <a:r>
              <a:rPr lang="es-CO" sz="2800" dirty="0"/>
              <a:t>, </a:t>
            </a:r>
          </a:p>
          <a:p>
            <a:pPr marL="0" indent="0">
              <a:buNone/>
            </a:pPr>
            <a:r>
              <a:rPr lang="es-CO" sz="2800" b="1" dirty="0"/>
              <a:t>PRIMARY</a:t>
            </a:r>
            <a:r>
              <a:rPr lang="es-CO" sz="2800" dirty="0"/>
              <a:t> </a:t>
            </a:r>
            <a:r>
              <a:rPr lang="es-CO" sz="2800" b="1" dirty="0"/>
              <a:t>KEY</a:t>
            </a:r>
            <a:r>
              <a:rPr lang="es-CO" sz="2800" dirty="0"/>
              <a:t>(</a:t>
            </a:r>
            <a:r>
              <a:rPr lang="es-CO" sz="2800" dirty="0" err="1"/>
              <a:t>id_cmt</a:t>
            </a:r>
            <a:r>
              <a:rPr lang="es-CO" sz="2800" dirty="0"/>
              <a:t>), </a:t>
            </a:r>
          </a:p>
          <a:p>
            <a:pPr marL="0" indent="0">
              <a:buNone/>
            </a:pPr>
            <a:r>
              <a:rPr lang="es-CO" sz="2800" b="1" dirty="0"/>
              <a:t>INDEX</a:t>
            </a:r>
            <a:r>
              <a:rPr lang="es-CO" sz="2800" dirty="0"/>
              <a:t>(</a:t>
            </a:r>
            <a:r>
              <a:rPr lang="es-CO" sz="2800" dirty="0" err="1"/>
              <a:t>id_usr</a:t>
            </a:r>
            <a:r>
              <a:rPr lang="es-CO" sz="2800" dirty="0"/>
              <a:t>)</a:t>
            </a:r>
          </a:p>
          <a:p>
            <a:pPr marL="0" indent="0">
              <a:buNone/>
            </a:pPr>
            <a:r>
              <a:rPr lang="es-CO" sz="2800" dirty="0"/>
              <a:t>) ENGINE = </a:t>
            </a:r>
            <a:r>
              <a:rPr lang="es-CO" sz="2800" dirty="0" err="1"/>
              <a:t>InnoDB</a:t>
            </a:r>
            <a:r>
              <a:rPr lang="es-CO" sz="2800" dirty="0"/>
              <a:t>;</a:t>
            </a:r>
            <a:endParaRPr lang="es-CO" sz="24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78276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dirty="0"/>
              <a:t>Al </a:t>
            </a:r>
            <a:r>
              <a:rPr lang="es-CO" sz="2400" dirty="0">
                <a:hlinkClick r:id="rId3"/>
              </a:rPr>
              <a:t>crear una tabla</a:t>
            </a:r>
            <a:r>
              <a:rPr lang="es-CO" sz="2400" dirty="0"/>
              <a:t> la elección correcta de un formato de dato para cada columna de la tabla hará que nuestra BD tenga un rendimiento óptimo a mediano y largo plazo.</a:t>
            </a:r>
          </a:p>
          <a:p>
            <a:r>
              <a:rPr lang="es-CO" sz="2400" dirty="0"/>
              <a:t>Repasando la </a:t>
            </a:r>
            <a:r>
              <a:rPr lang="es-CO" sz="2400" dirty="0">
                <a:hlinkClick r:id="rId4"/>
              </a:rPr>
              <a:t>documentación oficial</a:t>
            </a:r>
            <a:r>
              <a:rPr lang="es-CO" sz="2400" dirty="0"/>
              <a:t> podríamos dividir en 3 grandes grupos estos datos:</a:t>
            </a:r>
          </a:p>
          <a:p>
            <a:pPr lvl="1"/>
            <a:r>
              <a:rPr lang="es-CO" dirty="0">
                <a:hlinkClick r:id="rId5"/>
              </a:rPr>
              <a:t>Numéricos</a:t>
            </a:r>
            <a:endParaRPr lang="es-CO" dirty="0"/>
          </a:p>
          <a:p>
            <a:pPr lvl="1"/>
            <a:r>
              <a:rPr lang="es-CO" dirty="0">
                <a:hlinkClick r:id="rId6"/>
              </a:rPr>
              <a:t>Fecha</a:t>
            </a:r>
            <a:endParaRPr lang="es-CO" dirty="0"/>
          </a:p>
          <a:p>
            <a:pPr lvl="1"/>
            <a:r>
              <a:rPr lang="es-CO" dirty="0" err="1">
                <a:hlinkClick r:id="rId7"/>
              </a:rPr>
              <a:t>String</a:t>
            </a:r>
            <a:endParaRPr lang="es-CO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74218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Tipos de dato numéricos</a:t>
            </a:r>
          </a:p>
          <a:p>
            <a:r>
              <a:rPr lang="es-CO" sz="2400" dirty="0"/>
              <a:t>Listado de cada uno de los </a:t>
            </a:r>
            <a:r>
              <a:rPr lang="es-CO" sz="2400" b="1" dirty="0"/>
              <a:t>tipos de dato numéricos en </a:t>
            </a:r>
            <a:r>
              <a:rPr lang="es-CO" sz="2400" b="1" dirty="0" err="1"/>
              <a:t>MySQL</a:t>
            </a:r>
            <a:r>
              <a:rPr lang="es-CO" sz="2400" dirty="0"/>
              <a:t>, su ocupación en disco y valores.</a:t>
            </a:r>
          </a:p>
          <a:p>
            <a:r>
              <a:rPr lang="es-CO" sz="2400" b="1" dirty="0"/>
              <a:t>INT (INTEGER)</a:t>
            </a:r>
            <a:r>
              <a:rPr lang="es-CO" sz="2400" dirty="0"/>
              <a:t>: Ocupación de 4 bytes con valores entre -2147483648 y 2147483647 o entre 0 y 4294967295.</a:t>
            </a:r>
          </a:p>
          <a:p>
            <a:r>
              <a:rPr lang="es-CO" sz="2400" b="1" dirty="0"/>
              <a:t>SMALLINT</a:t>
            </a:r>
            <a:r>
              <a:rPr lang="es-CO" sz="2400" dirty="0"/>
              <a:t>: Ocupación de 2 bytes con valores entre -32768 y 32767 o entre 0 y 65535.</a:t>
            </a:r>
          </a:p>
          <a:p>
            <a:r>
              <a:rPr lang="es-CO" sz="2400" b="1" dirty="0"/>
              <a:t>TINYINT</a:t>
            </a:r>
            <a:r>
              <a:rPr lang="es-CO" sz="2400" dirty="0"/>
              <a:t>: Ocupación de 1 bytes con valores entre -128 y 127 o entre 0 y 255.</a:t>
            </a:r>
          </a:p>
          <a:p>
            <a:r>
              <a:rPr lang="es-CO" sz="2400" b="1" dirty="0"/>
              <a:t>MEDIUMINT</a:t>
            </a:r>
            <a:r>
              <a:rPr lang="es-CO" sz="2400" dirty="0"/>
              <a:t>: Ocupación de 3 bytes con valores entre -8388608 y 8388607 o entre 0 y 16777215.</a:t>
            </a:r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22339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2" t="22544" r="21249" b="20874"/>
          <a:stretch/>
        </p:blipFill>
        <p:spPr bwMode="auto">
          <a:xfrm>
            <a:off x="323527" y="1268760"/>
            <a:ext cx="8555979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CO" dirty="0"/>
              <a:t>DDL</a:t>
            </a:r>
          </a:p>
        </p:txBody>
      </p:sp>
    </p:spTree>
    <p:extLst>
      <p:ext uri="{BB962C8B-B14F-4D97-AF65-F5344CB8AC3E}">
        <p14:creationId xmlns:p14="http://schemas.microsoft.com/office/powerpoint/2010/main" val="212722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Structured</a:t>
            </a:r>
            <a:r>
              <a:rPr lang="es-CO" dirty="0"/>
              <a:t> </a:t>
            </a:r>
            <a:r>
              <a:rPr lang="es-CO" dirty="0" err="1"/>
              <a:t>Query</a:t>
            </a:r>
            <a:r>
              <a:rPr lang="es-CO" dirty="0"/>
              <a:t> </a:t>
            </a:r>
            <a:r>
              <a:rPr lang="es-CO" dirty="0" err="1"/>
              <a:t>Language</a:t>
            </a:r>
            <a:r>
              <a:rPr lang="es-CO" dirty="0"/>
              <a:t> (lenguaje estructurado</a:t>
            </a:r>
          </a:p>
          <a:p>
            <a:r>
              <a:rPr lang="es-CO" dirty="0"/>
              <a:t>Diseñado para administrar sistemas gestores de bases de datos relacionales </a:t>
            </a:r>
            <a:r>
              <a:rPr lang="es-CO" b="1" dirty="0">
                <a:solidFill>
                  <a:srgbClr val="FF0000"/>
                </a:solidFill>
              </a:rPr>
              <a:t>SGBD</a:t>
            </a:r>
          </a:p>
          <a:p>
            <a:r>
              <a:rPr lang="es-CO" dirty="0"/>
              <a:t>Se fundamenta en operaciones del </a:t>
            </a:r>
            <a:r>
              <a:rPr lang="es-CO" b="1" dirty="0">
                <a:solidFill>
                  <a:srgbClr val="FF0000"/>
                </a:solidFill>
              </a:rPr>
              <a:t>álgebra relacional</a:t>
            </a:r>
            <a:r>
              <a:rPr lang="es-CO" dirty="0"/>
              <a:t> para recuperar información almacenada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235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Tipos de dato numéricos</a:t>
            </a:r>
            <a:endParaRPr lang="es-CO" sz="2400" dirty="0"/>
          </a:p>
          <a:p>
            <a:r>
              <a:rPr lang="es-CO" sz="2400" b="1" dirty="0"/>
              <a:t>BIGINT</a:t>
            </a:r>
            <a:r>
              <a:rPr lang="es-CO" sz="2400" dirty="0"/>
              <a:t>: Ocupación de 8 bytes con valores entre -8388608 y 8388607 o entre 0 y 16777215.</a:t>
            </a:r>
          </a:p>
          <a:p>
            <a:r>
              <a:rPr lang="es-CO" sz="2400" b="1" dirty="0"/>
              <a:t>DECIMAL (NUMERIC)</a:t>
            </a:r>
            <a:r>
              <a:rPr lang="es-CO" sz="2400" dirty="0"/>
              <a:t>: Almacena los números de coma flotante como cadenas o </a:t>
            </a:r>
            <a:r>
              <a:rPr lang="es-CO" sz="2400" dirty="0" err="1"/>
              <a:t>string</a:t>
            </a:r>
            <a:r>
              <a:rPr lang="es-CO" sz="2400" dirty="0"/>
              <a:t>.</a:t>
            </a:r>
          </a:p>
          <a:p>
            <a:r>
              <a:rPr lang="es-CO" sz="2400" b="1" dirty="0"/>
              <a:t>FLOAT (</a:t>
            </a:r>
            <a:r>
              <a:rPr lang="es-CO" sz="2400" b="1" dirty="0" err="1"/>
              <a:t>m,d</a:t>
            </a:r>
            <a:r>
              <a:rPr lang="es-CO" sz="2400" b="1" dirty="0"/>
              <a:t>)</a:t>
            </a:r>
            <a:r>
              <a:rPr lang="es-CO" sz="2400" dirty="0"/>
              <a:t>: Almacena números de </a:t>
            </a:r>
            <a:r>
              <a:rPr lang="es-CO" sz="2400" b="1" dirty="0"/>
              <a:t>coma flotante</a:t>
            </a:r>
            <a:r>
              <a:rPr lang="es-CO" sz="2400" dirty="0"/>
              <a:t>, donde ‘m’ es el número de dígitos de la parte entera y ‘d’ el número de decimales.</a:t>
            </a:r>
          </a:p>
          <a:p>
            <a:r>
              <a:rPr lang="es-CO" sz="2400" b="1" dirty="0"/>
              <a:t>DOUBLE (REAL)</a:t>
            </a:r>
            <a:r>
              <a:rPr lang="es-CO" sz="2400" dirty="0"/>
              <a:t>: Almacena número de coma flotante con precisión doble. Igual que FLOAT, la diferencia es el rango de valores posibles.</a:t>
            </a:r>
          </a:p>
          <a:p>
            <a:r>
              <a:rPr lang="es-CO" sz="2400" b="1" dirty="0"/>
              <a:t>BIT (BOOL, BOOLEAN)</a:t>
            </a:r>
            <a:r>
              <a:rPr lang="es-CO" sz="2400" dirty="0"/>
              <a:t>: Número entero con valor 0 o 1.</a:t>
            </a:r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00704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 fontScale="92500" lnSpcReduction="10000"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Tipos de dato con formato fecha</a:t>
            </a:r>
            <a:br>
              <a:rPr lang="es-CO" sz="2400" b="1" u="sng" dirty="0"/>
            </a:br>
            <a:endParaRPr lang="es-CO" sz="2400" b="1" u="sng" dirty="0"/>
          </a:p>
          <a:p>
            <a:r>
              <a:rPr lang="es-CO" sz="2400" b="1" dirty="0"/>
              <a:t>DATE</a:t>
            </a:r>
            <a:r>
              <a:rPr lang="es-CO" sz="2400" dirty="0"/>
              <a:t>: Válido para almacenar una fecha con año, mes y día, su rango oscila entre  ‘1000-01-01′ y ‘9999-12-31′.</a:t>
            </a:r>
          </a:p>
          <a:p>
            <a:r>
              <a:rPr lang="es-CO" sz="2400" b="1" dirty="0"/>
              <a:t>DATETIME</a:t>
            </a:r>
            <a:r>
              <a:rPr lang="es-CO" sz="2400" dirty="0"/>
              <a:t>: Almacena una fecha (año-mes-día) y una hora (horas-minutos-segundos), su rango oscila entre  ‘1000-01-01 00:00:00′ y ‘9999-12-31 23:59:59′.</a:t>
            </a:r>
          </a:p>
          <a:p>
            <a:r>
              <a:rPr lang="es-CO" sz="2400" b="1" dirty="0"/>
              <a:t>TIME</a:t>
            </a:r>
            <a:r>
              <a:rPr lang="es-CO" sz="2400" dirty="0"/>
              <a:t>: Válido para almacenar una hora (horas-minutos-segundos). Su rango de horas oscila entre -838-59-59 y 838-59-59. El formato almacenado es ‘HH:MM:SS’.</a:t>
            </a:r>
          </a:p>
          <a:p>
            <a:r>
              <a:rPr lang="es-CO" sz="2400" b="1" dirty="0"/>
              <a:t>TIMESTAMP</a:t>
            </a:r>
            <a:r>
              <a:rPr lang="es-CO" sz="2400" dirty="0"/>
              <a:t>: Almacena una </a:t>
            </a:r>
            <a:r>
              <a:rPr lang="es-CO" sz="2400" dirty="0">
                <a:hlinkClick r:id="rId3"/>
              </a:rPr>
              <a:t>fecha y hora UTC</a:t>
            </a:r>
            <a:r>
              <a:rPr lang="es-CO" sz="2400" dirty="0"/>
              <a:t>. El rango de valores oscila entre ‘1970-01-01 00:00:01′ y ‘2038-01-19 03:14:07′.</a:t>
            </a:r>
          </a:p>
          <a:p>
            <a:r>
              <a:rPr lang="es-CO" sz="2400" b="1" dirty="0"/>
              <a:t>YEAR</a:t>
            </a:r>
            <a:r>
              <a:rPr lang="es-CO" sz="2400" dirty="0"/>
              <a:t>: Almacena un año dado con 2 o 4 dígitos de longitud, por defecto son 4. El rango de valores oscila entre 1901 y 2155 con 4 dígitos. Mientras que con 2 dígitos el rango es desde 1970 a 2069  (70-69).</a:t>
            </a:r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33141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Diferentes tipos de dato con formato </a:t>
            </a:r>
            <a:r>
              <a:rPr lang="es-CO" sz="2400" b="1" u="sng" dirty="0" err="1"/>
              <a:t>string</a:t>
            </a:r>
            <a:endParaRPr lang="es-CO" sz="2400" b="1" u="sng" dirty="0"/>
          </a:p>
          <a:p>
            <a:r>
              <a:rPr lang="es-CO" sz="2400" b="1" dirty="0"/>
              <a:t>CHAR</a:t>
            </a:r>
            <a:r>
              <a:rPr lang="es-CO" sz="2400" dirty="0"/>
              <a:t>: Ocupación fija cuya longitud comprende de 1 a 255 caracteres.</a:t>
            </a:r>
          </a:p>
          <a:p>
            <a:r>
              <a:rPr lang="es-CO" sz="2400" b="1" dirty="0"/>
              <a:t>VARCHAR</a:t>
            </a:r>
            <a:r>
              <a:rPr lang="es-CO" sz="2400" dirty="0"/>
              <a:t>: Ocupación variable cuya longitud comprende de 1 a 255 caracteres.</a:t>
            </a:r>
          </a:p>
          <a:p>
            <a:r>
              <a:rPr lang="es-CO" sz="2400" b="1" dirty="0"/>
              <a:t>TINYBLOB</a:t>
            </a:r>
            <a:r>
              <a:rPr lang="es-CO" sz="2400" dirty="0"/>
              <a:t>: Una longitud máxima de 255 caracteres. Válido para objetos binarios como son un fichero de texto, imágenes, ficheros de audio o vídeo. No distingue entre minúsculas y mayúsculas.</a:t>
            </a:r>
          </a:p>
          <a:p>
            <a:r>
              <a:rPr lang="es-CO" sz="2400" b="1" dirty="0"/>
              <a:t>BLOB</a:t>
            </a:r>
            <a:r>
              <a:rPr lang="es-CO" sz="2400" dirty="0"/>
              <a:t>: Una longitud máxima de 65.535 caracteres. Válido para objetos binarios como son un fichero de texto, imágenes, ficheros de audio o vídeo. No distingue entre minúsculas y mayúsculas.</a:t>
            </a:r>
          </a:p>
        </p:txBody>
      </p:sp>
    </p:spTree>
    <p:extLst>
      <p:ext uri="{BB962C8B-B14F-4D97-AF65-F5344CB8AC3E}">
        <p14:creationId xmlns:p14="http://schemas.microsoft.com/office/powerpoint/2010/main" val="132967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Diferentes tipos de dato con formato </a:t>
            </a:r>
            <a:r>
              <a:rPr lang="es-CO" sz="2400" b="1" u="sng" dirty="0" err="1"/>
              <a:t>string</a:t>
            </a:r>
            <a:endParaRPr lang="es-CO" sz="2400" b="1" u="sng" dirty="0"/>
          </a:p>
          <a:p>
            <a:r>
              <a:rPr lang="es-CO" sz="2400" b="1" dirty="0"/>
              <a:t>MEDIUMBLOB</a:t>
            </a:r>
            <a:r>
              <a:rPr lang="es-CO" sz="2400" dirty="0"/>
              <a:t>: Una longitud máxima de 16.777.215 caracteres. Válido para objetos binarios como son un fichero de texto, imágenes, ficheros de audio o vídeo. No distingue entre minúsculas y mayúsculas.</a:t>
            </a:r>
          </a:p>
          <a:p>
            <a:r>
              <a:rPr lang="es-CO" sz="2400" b="1" dirty="0"/>
              <a:t>LONGBLOB</a:t>
            </a:r>
            <a:r>
              <a:rPr lang="es-CO" sz="2400" dirty="0"/>
              <a:t>: Una longitud máxima de 4.294.967.298 caracteres. Válido para objetos binarios como son un fichero de texto, imágenes, ficheros de audio o vídeo. No distingue entre minúsculas y mayúsculas.</a:t>
            </a:r>
          </a:p>
          <a:p>
            <a:r>
              <a:rPr lang="es-CO" sz="2400" b="1" dirty="0"/>
              <a:t>SET</a:t>
            </a:r>
            <a:r>
              <a:rPr lang="es-CO" sz="2400" dirty="0"/>
              <a:t>: Almacena 0, uno o varios valores una lista con un máximo de 64 posibles valores.</a:t>
            </a:r>
          </a:p>
          <a:p>
            <a:r>
              <a:rPr lang="es-CO" sz="2400" b="1" dirty="0"/>
              <a:t>ENUM</a:t>
            </a:r>
            <a:r>
              <a:rPr lang="es-CO" sz="2400" dirty="0"/>
              <a:t>: Igual que </a:t>
            </a:r>
            <a:r>
              <a:rPr lang="es-CO" sz="2400" b="1" dirty="0"/>
              <a:t>SET</a:t>
            </a:r>
            <a:r>
              <a:rPr lang="es-CO" sz="2400" dirty="0"/>
              <a:t> pero solo puede almacenar un valor.</a:t>
            </a:r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280392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 lnSpcReduction="10000"/>
          </a:bodyPr>
          <a:lstStyle/>
          <a:p>
            <a:r>
              <a:rPr lang="es-CO" sz="2400" b="1" dirty="0"/>
              <a:t>Tipos de datos de </a:t>
            </a:r>
            <a:r>
              <a:rPr lang="es-CO" sz="2400" b="1" dirty="0" err="1"/>
              <a:t>MySQL</a:t>
            </a:r>
            <a:r>
              <a:rPr lang="es-CO" sz="2400" b="1" dirty="0"/>
              <a:t>:</a:t>
            </a:r>
          </a:p>
          <a:p>
            <a:r>
              <a:rPr lang="es-CO" sz="2400" b="1" u="sng" dirty="0"/>
              <a:t>Diferentes tipos de dato con formato </a:t>
            </a:r>
            <a:r>
              <a:rPr lang="es-CO" sz="2400" b="1" u="sng" dirty="0" err="1"/>
              <a:t>string</a:t>
            </a:r>
            <a:endParaRPr lang="es-CO" sz="2400" b="1" u="sng" dirty="0"/>
          </a:p>
          <a:p>
            <a:r>
              <a:rPr lang="es-CO" sz="2400" b="1" dirty="0"/>
              <a:t>TINYTEXT</a:t>
            </a:r>
            <a:r>
              <a:rPr lang="es-CO" sz="2400" dirty="0"/>
              <a:t>: Una longitud máxima de 255 caracteres. Sirve para almacenar texto plano sin formato. Distingue entre minúsculas y mayúsculas.</a:t>
            </a:r>
          </a:p>
          <a:p>
            <a:r>
              <a:rPr lang="es-CO" sz="2400" b="1" dirty="0"/>
              <a:t>TEXT</a:t>
            </a:r>
            <a:r>
              <a:rPr lang="es-CO" sz="2400" dirty="0"/>
              <a:t>: Una longitud máxima de 65.535 caracteres. Sirve para almacenar texto plano sin formato. Distingue entre minúsculas y mayúsculas.</a:t>
            </a:r>
          </a:p>
          <a:p>
            <a:r>
              <a:rPr lang="es-CO" sz="2400" b="1" dirty="0"/>
              <a:t>MEDIUMTEXT</a:t>
            </a:r>
            <a:r>
              <a:rPr lang="es-CO" sz="2400" dirty="0"/>
              <a:t>: Una longitud máxima de 16.777.215 caracteres. Sirve para almacenar texto plano sin formato. Distingue entre minúsculas y mayúsculas.</a:t>
            </a:r>
          </a:p>
          <a:p>
            <a:r>
              <a:rPr lang="es-CO" sz="2400" b="1" dirty="0"/>
              <a:t>LONGTEXT</a:t>
            </a:r>
            <a:r>
              <a:rPr lang="es-CO" sz="2400" dirty="0"/>
              <a:t>: Una longitud máxima de 4.294.967.298 caracteres. Sirve para almacenar texto plano sin formato. Distingue entre minúsculas y mayúsculas.</a:t>
            </a:r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88870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s-CO" sz="2400" b="1" dirty="0"/>
              <a:t>CREATE TABLE IF NOT EXISTS </a:t>
            </a:r>
            <a:r>
              <a:rPr lang="es-CO" sz="2400" dirty="0"/>
              <a:t>Postulante (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dirty="0" err="1"/>
              <a:t>nip</a:t>
            </a:r>
            <a:r>
              <a:rPr lang="es-CO" sz="2400" dirty="0"/>
              <a:t> </a:t>
            </a:r>
            <a:r>
              <a:rPr lang="es-CO" sz="2400" dirty="0" err="1"/>
              <a:t>int</a:t>
            </a:r>
            <a:r>
              <a:rPr lang="es-CO" sz="2400" dirty="0"/>
              <a:t>(11) </a:t>
            </a:r>
            <a:r>
              <a:rPr lang="es-CO" sz="2400" b="1" dirty="0"/>
              <a:t>NOT NULL AUTO_INCREMENT COMMENT </a:t>
            </a:r>
            <a:r>
              <a:rPr lang="es-CO" sz="2400" dirty="0"/>
              <a:t>'Clave primaria',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nombre </a:t>
            </a:r>
            <a:r>
              <a:rPr lang="es-CO" sz="2400" dirty="0" err="1"/>
              <a:t>varchar</a:t>
            </a:r>
            <a:r>
              <a:rPr lang="es-CO" sz="2400" dirty="0"/>
              <a:t>(50) </a:t>
            </a:r>
            <a:r>
              <a:rPr lang="es-CO" sz="2400" b="1" dirty="0"/>
              <a:t>NOT NULL COMMENT </a:t>
            </a:r>
            <a:r>
              <a:rPr lang="es-CO" sz="2400" dirty="0"/>
              <a:t>'nombre cliente',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apellidos </a:t>
            </a:r>
            <a:r>
              <a:rPr lang="es-CO" sz="2400" dirty="0" err="1"/>
              <a:t>varchar</a:t>
            </a:r>
            <a:r>
              <a:rPr lang="es-CO" sz="2400" dirty="0"/>
              <a:t>(100) </a:t>
            </a:r>
            <a:r>
              <a:rPr lang="es-CO" sz="2400" b="1" dirty="0"/>
              <a:t>NOT NULL COMMENT </a:t>
            </a:r>
            <a:r>
              <a:rPr lang="es-CO" sz="2400" dirty="0"/>
              <a:t>'Apellidos cliente',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dirty="0" err="1"/>
              <a:t>telefono</a:t>
            </a:r>
            <a:r>
              <a:rPr lang="es-CO" sz="2400" dirty="0"/>
              <a:t> </a:t>
            </a:r>
            <a:r>
              <a:rPr lang="es-CO" sz="2400" dirty="0" err="1"/>
              <a:t>int</a:t>
            </a:r>
            <a:r>
              <a:rPr lang="es-CO" sz="2400" dirty="0"/>
              <a:t>(9) </a:t>
            </a:r>
            <a:r>
              <a:rPr lang="es-CO" sz="2400" b="1" dirty="0"/>
              <a:t>NOT NULL COMMENT </a:t>
            </a:r>
            <a:r>
              <a:rPr lang="es-CO" sz="2400" dirty="0"/>
              <a:t>'móvil',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dirty="0" err="1"/>
              <a:t>codigo_postal</a:t>
            </a:r>
            <a:r>
              <a:rPr lang="es-CO" sz="2400" dirty="0"/>
              <a:t> </a:t>
            </a:r>
            <a:r>
              <a:rPr lang="es-CO" sz="2400" dirty="0" err="1"/>
              <a:t>int</a:t>
            </a:r>
            <a:r>
              <a:rPr lang="es-CO" sz="2400" dirty="0"/>
              <a:t>(5) </a:t>
            </a:r>
            <a:r>
              <a:rPr lang="es-CO" sz="2400" b="1" dirty="0"/>
              <a:t>DEFAULT NULL,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edad </a:t>
            </a:r>
            <a:r>
              <a:rPr lang="es-CO" sz="2400" dirty="0" err="1"/>
              <a:t>int</a:t>
            </a:r>
            <a:r>
              <a:rPr lang="es-CO" sz="2400" dirty="0"/>
              <a:t>(3) </a:t>
            </a:r>
            <a:r>
              <a:rPr lang="es-CO" sz="2400" b="1" dirty="0"/>
              <a:t>DEFAULT NULL,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sexo </a:t>
            </a:r>
            <a:r>
              <a:rPr lang="es-CO" sz="2400" dirty="0" err="1"/>
              <a:t>enum</a:t>
            </a:r>
            <a:r>
              <a:rPr lang="es-CO" sz="2400" dirty="0"/>
              <a:t>('F','M') </a:t>
            </a:r>
            <a:r>
              <a:rPr lang="es-CO" sz="2400" b="1" dirty="0"/>
              <a:t>NOT NULL,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dirty="0" err="1"/>
              <a:t>profesion</a:t>
            </a:r>
            <a:r>
              <a:rPr lang="es-CO" sz="2400" dirty="0"/>
              <a:t> </a:t>
            </a:r>
            <a:r>
              <a:rPr lang="es-CO" sz="2400" dirty="0" err="1"/>
              <a:t>text</a:t>
            </a:r>
            <a:r>
              <a:rPr lang="es-CO" sz="2400" dirty="0"/>
              <a:t> </a:t>
            </a:r>
            <a:r>
              <a:rPr lang="es-CO" sz="2400" b="1" dirty="0"/>
              <a:t>NOT NULL,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dirty="0" err="1"/>
              <a:t>fecha_nac</a:t>
            </a:r>
            <a:r>
              <a:rPr lang="es-CO" sz="2400" dirty="0"/>
              <a:t> </a:t>
            </a:r>
            <a:r>
              <a:rPr lang="es-CO" sz="2400" b="1" dirty="0"/>
              <a:t>DATE,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b="1" dirty="0"/>
              <a:t>PRIMARY KEY </a:t>
            </a:r>
            <a:r>
              <a:rPr lang="es-CO" sz="2400" dirty="0"/>
              <a:t>(</a:t>
            </a:r>
            <a:r>
              <a:rPr lang="es-CO" sz="2400" dirty="0" err="1"/>
              <a:t>nip</a:t>
            </a:r>
            <a:r>
              <a:rPr lang="es-CO" sz="2400" dirty="0"/>
              <a:t>),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b="1" dirty="0"/>
              <a:t>UNIQUE KEY </a:t>
            </a:r>
            <a:r>
              <a:rPr lang="es-CO" sz="2400" dirty="0" err="1"/>
              <a:t>telefono</a:t>
            </a:r>
            <a:r>
              <a:rPr lang="es-CO" sz="2400" dirty="0"/>
              <a:t> (</a:t>
            </a:r>
            <a:r>
              <a:rPr lang="es-CO" sz="2400" dirty="0" err="1"/>
              <a:t>telefono</a:t>
            </a:r>
            <a:r>
              <a:rPr lang="es-CO" sz="2400" dirty="0"/>
              <a:t>),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b="1" dirty="0"/>
              <a:t>KEY</a:t>
            </a:r>
            <a:r>
              <a:rPr lang="es-CO" sz="2400" dirty="0"/>
              <a:t> nombre (nombre),</a:t>
            </a:r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  </a:t>
            </a:r>
            <a:r>
              <a:rPr lang="es-CO" sz="2400" b="1" dirty="0"/>
              <a:t>FULLTEXT KEY </a:t>
            </a:r>
            <a:r>
              <a:rPr lang="es-CO" sz="2400" dirty="0"/>
              <a:t>apellidos (apellidos)  -- solo en </a:t>
            </a:r>
            <a:r>
              <a:rPr lang="es-CO" sz="2400" dirty="0" err="1"/>
              <a:t>MyISAM</a:t>
            </a:r>
            <a:endParaRPr lang="es-CO" sz="2400" dirty="0"/>
          </a:p>
          <a:p>
            <a:pPr>
              <a:buFont typeface="Wingdings" pitchFamily="2" charset="2"/>
              <a:buChar char="Ø"/>
            </a:pPr>
            <a:r>
              <a:rPr lang="es-CO" sz="2400" dirty="0"/>
              <a:t>) </a:t>
            </a:r>
            <a:r>
              <a:rPr lang="es-CO" sz="2400" b="1" dirty="0"/>
              <a:t>ENGINE</a:t>
            </a:r>
            <a:r>
              <a:rPr lang="es-CO" sz="2400" dirty="0"/>
              <a:t>=</a:t>
            </a:r>
            <a:r>
              <a:rPr lang="es-CO" sz="2400" dirty="0" err="1"/>
              <a:t>InnoDB</a:t>
            </a:r>
            <a:r>
              <a:rPr lang="es-CO" sz="2400" dirty="0"/>
              <a:t> DEFAULT </a:t>
            </a:r>
            <a:r>
              <a:rPr lang="es-CO" sz="2400" b="1" dirty="0"/>
              <a:t>CHARSET</a:t>
            </a:r>
            <a:r>
              <a:rPr lang="es-CO" sz="2400" dirty="0"/>
              <a:t>=latin1 </a:t>
            </a:r>
            <a:r>
              <a:rPr lang="es-CO" sz="2400" b="1" dirty="0"/>
              <a:t>COMMENT</a:t>
            </a:r>
            <a:r>
              <a:rPr lang="es-CO" sz="2400" dirty="0"/>
              <a:t>='tabla de postulantes';</a:t>
            </a:r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96527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DDL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--Cambiar nombre a tabla</a:t>
            </a:r>
          </a:p>
          <a:p>
            <a:pPr marL="0" indent="0">
              <a:buNone/>
            </a:pPr>
            <a:r>
              <a:rPr lang="es-ES" b="1" dirty="0"/>
              <a:t>RENAME TABLE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TO</a:t>
            </a:r>
            <a:r>
              <a:rPr lang="es-ES" dirty="0"/>
              <a:t> </a:t>
            </a:r>
            <a:r>
              <a:rPr lang="es-ES" dirty="0" err="1"/>
              <a:t>nombre_nuevo_tabla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--Agregar campo</a:t>
            </a:r>
          </a:p>
          <a:p>
            <a:pPr marL="0" indent="0">
              <a:buNone/>
            </a:pPr>
            <a:r>
              <a:rPr lang="es-ES" b="1" dirty="0"/>
              <a:t>ALTER TABLE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ADD</a:t>
            </a:r>
            <a:r>
              <a:rPr lang="es-ES" dirty="0"/>
              <a:t> </a:t>
            </a:r>
            <a:r>
              <a:rPr lang="es-ES" dirty="0" err="1"/>
              <a:t>fecha_nacimiento</a:t>
            </a:r>
            <a:r>
              <a:rPr lang="es-ES" dirty="0"/>
              <a:t> date;</a:t>
            </a:r>
          </a:p>
          <a:p>
            <a:pPr marL="0" indent="0">
              <a:buNone/>
            </a:pPr>
            <a:r>
              <a:rPr lang="es-ES" b="1" dirty="0"/>
              <a:t>ALTER TABLE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ADD</a:t>
            </a:r>
            <a:r>
              <a:rPr lang="es-ES" dirty="0"/>
              <a:t> </a:t>
            </a:r>
            <a:r>
              <a:rPr lang="es-ES" dirty="0" err="1"/>
              <a:t>nombre_columna</a:t>
            </a:r>
            <a:r>
              <a:rPr lang="es-ES" dirty="0"/>
              <a:t> VARCHAR(5) </a:t>
            </a:r>
            <a:r>
              <a:rPr lang="es-ES" b="1" dirty="0"/>
              <a:t>AFTER</a:t>
            </a:r>
            <a:r>
              <a:rPr lang="es-ES" dirty="0"/>
              <a:t> </a:t>
            </a:r>
            <a:r>
              <a:rPr lang="es-ES" dirty="0" err="1"/>
              <a:t>nombre_columna_anterior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n-US" b="1" dirty="0"/>
              <a:t>ALTER TABLE</a:t>
            </a:r>
            <a:r>
              <a:rPr lang="en-US" dirty="0"/>
              <a:t> </a:t>
            </a:r>
            <a:r>
              <a:rPr lang="en-US" dirty="0" err="1"/>
              <a:t>nombre_tabla</a:t>
            </a:r>
            <a:r>
              <a:rPr lang="en-US" dirty="0"/>
              <a:t>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dirty="0" err="1"/>
              <a:t>nombre_columna</a:t>
            </a:r>
            <a:r>
              <a:rPr lang="en-US" dirty="0"/>
              <a:t> VARCHAR(5) </a:t>
            </a:r>
            <a:r>
              <a:rPr lang="en-US" b="1" dirty="0"/>
              <a:t>FIRST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--Quitar campo</a:t>
            </a:r>
          </a:p>
          <a:p>
            <a:pPr marL="0" indent="0">
              <a:buNone/>
            </a:pPr>
            <a:r>
              <a:rPr lang="en-US" b="1" dirty="0"/>
              <a:t>ALTER TABLE</a:t>
            </a:r>
            <a:r>
              <a:rPr lang="en-US" dirty="0"/>
              <a:t> </a:t>
            </a:r>
            <a:r>
              <a:rPr lang="en-US" dirty="0" err="1"/>
              <a:t>nombre_tabla</a:t>
            </a:r>
            <a:r>
              <a:rPr lang="en-US" dirty="0"/>
              <a:t> </a:t>
            </a:r>
            <a:r>
              <a:rPr lang="en-US" b="1" dirty="0"/>
              <a:t>DROP COLUMN</a:t>
            </a:r>
            <a:r>
              <a:rPr lang="en-US" dirty="0"/>
              <a:t> </a:t>
            </a:r>
            <a:r>
              <a:rPr lang="en-US" dirty="0" err="1"/>
              <a:t>nombre_columna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--Cambiar nombre a campo</a:t>
            </a:r>
          </a:p>
          <a:p>
            <a:pPr marL="0" indent="0">
              <a:buNone/>
            </a:pPr>
            <a:r>
              <a:rPr lang="es-ES" b="1" dirty="0"/>
              <a:t>ALTER TABLE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CHANGE</a:t>
            </a:r>
            <a:r>
              <a:rPr lang="es-ES" dirty="0"/>
              <a:t> </a:t>
            </a:r>
            <a:r>
              <a:rPr lang="es-ES" dirty="0" err="1"/>
              <a:t>nombre_viejo_columna</a:t>
            </a:r>
            <a:r>
              <a:rPr lang="es-ES" dirty="0"/>
              <a:t> </a:t>
            </a:r>
            <a:r>
              <a:rPr lang="es-ES" dirty="0" err="1"/>
              <a:t>nombre_nuevo_columna</a:t>
            </a:r>
            <a:r>
              <a:rPr lang="es-ES" dirty="0"/>
              <a:t> </a:t>
            </a:r>
            <a:r>
              <a:rPr lang="es-ES"/>
              <a:t>tipodato;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56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DDL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--Cambiar tipo de dato a campo</a:t>
            </a:r>
          </a:p>
          <a:p>
            <a:pPr marL="0" indent="0">
              <a:buNone/>
            </a:pPr>
            <a:r>
              <a:rPr lang="fr-FR" sz="2400" b="1" dirty="0"/>
              <a:t>ALTER TABLE </a:t>
            </a:r>
            <a:r>
              <a:rPr lang="fr-FR" sz="2400" dirty="0"/>
              <a:t>nombre_tabla </a:t>
            </a:r>
            <a:r>
              <a:rPr lang="fr-FR" sz="2400" b="1" dirty="0"/>
              <a:t>MODIFY</a:t>
            </a:r>
            <a:r>
              <a:rPr lang="fr-FR" sz="2400" dirty="0"/>
              <a:t> nombre_columna DATE NOT NULL;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--Crear índice</a:t>
            </a:r>
          </a:p>
          <a:p>
            <a:pPr marL="0" indent="0">
              <a:buNone/>
            </a:pPr>
            <a:r>
              <a:rPr lang="en-US" sz="2800" b="1" dirty="0"/>
              <a:t>ALTER TABLE </a:t>
            </a:r>
            <a:r>
              <a:rPr lang="en-US" sz="2800" dirty="0" err="1"/>
              <a:t>nombre_tabla</a:t>
            </a:r>
            <a:r>
              <a:rPr lang="en-US" sz="2800" dirty="0"/>
              <a:t> </a:t>
            </a:r>
            <a:r>
              <a:rPr lang="en-US" sz="2800" b="1" dirty="0"/>
              <a:t>ADD INDEX </a:t>
            </a:r>
            <a:r>
              <a:rPr lang="en-US" sz="2800" dirty="0"/>
              <a:t>(</a:t>
            </a:r>
            <a:r>
              <a:rPr lang="en-US" sz="2800" dirty="0" err="1"/>
              <a:t>nombre_columna</a:t>
            </a:r>
            <a:r>
              <a:rPr lang="en-US" sz="2800" dirty="0"/>
              <a:t>);</a:t>
            </a: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--Crear llave primaria</a:t>
            </a:r>
          </a:p>
          <a:p>
            <a:pPr marL="0" indent="0">
              <a:buNone/>
            </a:pPr>
            <a:r>
              <a:rPr lang="en-US" sz="2800" b="1" dirty="0"/>
              <a:t>ALTER TABLE</a:t>
            </a:r>
            <a:r>
              <a:rPr lang="en-US" sz="2800" dirty="0"/>
              <a:t> </a:t>
            </a:r>
            <a:r>
              <a:rPr lang="en-US" sz="2800" dirty="0" err="1"/>
              <a:t>libros</a:t>
            </a:r>
            <a:r>
              <a:rPr lang="en-US" sz="2800" dirty="0"/>
              <a:t> </a:t>
            </a:r>
            <a:r>
              <a:rPr lang="en-US" sz="2800" b="1" dirty="0"/>
              <a:t>ADD</a:t>
            </a:r>
            <a:r>
              <a:rPr lang="en-US" sz="2800" dirty="0"/>
              <a:t> primary key (</a:t>
            </a:r>
            <a:r>
              <a:rPr lang="en-US" sz="2800" dirty="0" err="1"/>
              <a:t>codigo</a:t>
            </a:r>
            <a:r>
              <a:rPr lang="en-US" sz="2800" dirty="0"/>
              <a:t>);</a:t>
            </a: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319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3940" t="17000" r="5578" b="9335"/>
          <a:stretch/>
        </p:blipFill>
        <p:spPr>
          <a:xfrm>
            <a:off x="26504" y="836712"/>
            <a:ext cx="909101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Esta compuesto por un lenguaje de definición de datos (</a:t>
            </a:r>
            <a:r>
              <a:rPr lang="es-CO" b="1" dirty="0">
                <a:solidFill>
                  <a:srgbClr val="FF0000"/>
                </a:solidFill>
              </a:rPr>
              <a:t>DDL</a:t>
            </a:r>
            <a:r>
              <a:rPr lang="es-CO" dirty="0"/>
              <a:t>), por un lenguaje de manipulación de datos (</a:t>
            </a:r>
            <a:r>
              <a:rPr lang="es-CO" b="1" dirty="0">
                <a:solidFill>
                  <a:srgbClr val="FF0000"/>
                </a:solidFill>
              </a:rPr>
              <a:t>DML</a:t>
            </a:r>
            <a:r>
              <a:rPr lang="es-CO" dirty="0"/>
              <a:t>) y por un lenguaje de control de datos (</a:t>
            </a:r>
            <a:r>
              <a:rPr lang="es-CO" b="1" dirty="0">
                <a:solidFill>
                  <a:srgbClr val="FF0000"/>
                </a:solidFill>
              </a:rPr>
              <a:t>DCL</a:t>
            </a:r>
            <a:r>
              <a:rPr lang="es-CO" dirty="0"/>
              <a:t>)</a:t>
            </a:r>
          </a:p>
          <a:p>
            <a:r>
              <a:rPr lang="es-CO" dirty="0"/>
              <a:t>Es un lenguaje que usa el paradigma de </a:t>
            </a:r>
            <a:r>
              <a:rPr lang="es-CO" b="1" dirty="0">
                <a:solidFill>
                  <a:srgbClr val="FF0000"/>
                </a:solidFill>
              </a:rPr>
              <a:t>programación declarativa</a:t>
            </a:r>
          </a:p>
          <a:p>
            <a:r>
              <a:rPr lang="es-CO" dirty="0"/>
              <a:t>Le dio forma al modelo relacional creado por </a:t>
            </a:r>
            <a:r>
              <a:rPr lang="es-CO" b="1" dirty="0"/>
              <a:t>Edgar Frank </a:t>
            </a:r>
            <a:r>
              <a:rPr lang="es-CO" b="1" dirty="0" err="1"/>
              <a:t>Codd</a:t>
            </a:r>
            <a:endParaRPr lang="es-CO" b="1" dirty="0"/>
          </a:p>
          <a:p>
            <a:r>
              <a:rPr lang="es-CO" dirty="0"/>
              <a:t>Orientado al manejo de conjuntos</a:t>
            </a:r>
          </a:p>
        </p:txBody>
      </p:sp>
    </p:spTree>
    <p:extLst>
      <p:ext uri="{BB962C8B-B14F-4D97-AF65-F5344CB8AC3E}">
        <p14:creationId xmlns:p14="http://schemas.microsoft.com/office/powerpoint/2010/main" val="410665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El Instituto Nacional Estadounidense de Estándares (</a:t>
            </a:r>
            <a:r>
              <a:rPr lang="es-CO" b="1" dirty="0">
                <a:solidFill>
                  <a:srgbClr val="FF0000"/>
                </a:solidFill>
              </a:rPr>
              <a:t>ANSI</a:t>
            </a:r>
            <a:r>
              <a:rPr lang="es-CO" dirty="0"/>
              <a:t>) lo definió en 1986</a:t>
            </a:r>
          </a:p>
          <a:p>
            <a:r>
              <a:rPr lang="es-CO" dirty="0"/>
              <a:t>La organización internacional de estándares (</a:t>
            </a:r>
            <a:r>
              <a:rPr lang="es-CO" b="1" dirty="0">
                <a:solidFill>
                  <a:srgbClr val="FF0000"/>
                </a:solidFill>
              </a:rPr>
              <a:t>ISO</a:t>
            </a:r>
            <a:r>
              <a:rPr lang="es-CO" dirty="0"/>
              <a:t>) lo definió en 1987</a:t>
            </a:r>
          </a:p>
          <a:p>
            <a:r>
              <a:rPr lang="es-CO" dirty="0"/>
              <a:t>Con cierta regularidad se incluyen en éstos estándares </a:t>
            </a:r>
            <a:r>
              <a:rPr lang="es-CO" b="1" dirty="0">
                <a:solidFill>
                  <a:srgbClr val="FF0000"/>
                </a:solidFill>
              </a:rPr>
              <a:t>revisiones nuevas</a:t>
            </a:r>
          </a:p>
          <a:p>
            <a:r>
              <a:rPr lang="es-CO" dirty="0"/>
              <a:t>Cada casa de software puede tener sus propias variantes</a:t>
            </a:r>
          </a:p>
          <a:p>
            <a:r>
              <a:rPr lang="es-CO" dirty="0"/>
              <a:t>Fundamental para la </a:t>
            </a:r>
            <a:r>
              <a:rPr lang="es-CO" b="1" dirty="0">
                <a:solidFill>
                  <a:srgbClr val="FF0000"/>
                </a:solidFill>
              </a:rPr>
              <a:t>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422643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 de Definición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encarga de </a:t>
            </a:r>
            <a:r>
              <a:rPr lang="es-CO" b="1" dirty="0">
                <a:solidFill>
                  <a:srgbClr val="FF0000"/>
                </a:solidFill>
              </a:rPr>
              <a:t>crear y modificar la estructura </a:t>
            </a:r>
            <a:r>
              <a:rPr lang="es-CO" dirty="0"/>
              <a:t>de los elementos que integran la base de datos</a:t>
            </a:r>
          </a:p>
          <a:p>
            <a:r>
              <a:rPr lang="es-CO" dirty="0"/>
              <a:t>Tiene cuatro operaciones básicas:</a:t>
            </a:r>
          </a:p>
          <a:p>
            <a:pPr lvl="1"/>
            <a:r>
              <a:rPr lang="es-CO" b="1" dirty="0" err="1">
                <a:solidFill>
                  <a:srgbClr val="FF0000"/>
                </a:solidFill>
              </a:rPr>
              <a:t>Create</a:t>
            </a:r>
            <a:r>
              <a:rPr lang="es-CO" dirty="0"/>
              <a:t> (crear)</a:t>
            </a:r>
          </a:p>
          <a:p>
            <a:pPr lvl="1"/>
            <a:r>
              <a:rPr lang="es-CO" b="1" dirty="0">
                <a:solidFill>
                  <a:srgbClr val="FF0000"/>
                </a:solidFill>
              </a:rPr>
              <a:t>Alter</a:t>
            </a:r>
            <a:r>
              <a:rPr lang="es-CO" dirty="0"/>
              <a:t> (alterar o modificar)</a:t>
            </a:r>
          </a:p>
          <a:p>
            <a:pPr lvl="1"/>
            <a:r>
              <a:rPr lang="es-CO" b="1" dirty="0" err="1">
                <a:solidFill>
                  <a:srgbClr val="FF0000"/>
                </a:solidFill>
              </a:rPr>
              <a:t>Drop</a:t>
            </a:r>
            <a:r>
              <a:rPr lang="es-CO" dirty="0"/>
              <a:t> (eliminar: suprime una tabla o la </a:t>
            </a:r>
            <a:r>
              <a:rPr lang="es-CO" dirty="0" err="1"/>
              <a:t>bd</a:t>
            </a:r>
            <a:r>
              <a:rPr lang="es-CO" dirty="0"/>
              <a:t>)</a:t>
            </a:r>
          </a:p>
          <a:p>
            <a:pPr lvl="1"/>
            <a:r>
              <a:rPr lang="es-CO" b="1" dirty="0" err="1">
                <a:solidFill>
                  <a:srgbClr val="FF0000"/>
                </a:solidFill>
              </a:rPr>
              <a:t>Truncate</a:t>
            </a:r>
            <a:r>
              <a:rPr lang="es-CO" dirty="0"/>
              <a:t> (borrar: deja la tabla sin registros)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246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por consola (DDL)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Subir los servicios de apache y </a:t>
            </a:r>
            <a:r>
              <a:rPr lang="es-CO" dirty="0" err="1"/>
              <a:t>mysql</a:t>
            </a:r>
            <a:endParaRPr lang="es-CO" dirty="0"/>
          </a:p>
          <a:p>
            <a:r>
              <a:rPr lang="es-CO" dirty="0"/>
              <a:t>Acceder desde la consola:</a:t>
            </a:r>
          </a:p>
          <a:p>
            <a:pPr lvl="1"/>
            <a:r>
              <a:rPr lang="es-CO" dirty="0"/>
              <a:t>Cd c:\xampp\mysql\bin   (carpeta de instalación)</a:t>
            </a:r>
          </a:p>
          <a:p>
            <a:pPr lvl="1"/>
            <a:r>
              <a:rPr lang="es-CO" dirty="0" err="1"/>
              <a:t>mysql</a:t>
            </a:r>
            <a:r>
              <a:rPr lang="es-CO" dirty="0"/>
              <a:t> -u </a:t>
            </a:r>
            <a:r>
              <a:rPr lang="es-CO" dirty="0" err="1"/>
              <a:t>root</a:t>
            </a:r>
            <a:endParaRPr lang="es-CO" dirty="0"/>
          </a:p>
          <a:p>
            <a:r>
              <a:rPr lang="es-CO" b="1" dirty="0"/>
              <a:t>DROP DATABASE </a:t>
            </a:r>
            <a:r>
              <a:rPr lang="es-CO" dirty="0" err="1"/>
              <a:t>mydb</a:t>
            </a:r>
            <a:r>
              <a:rPr lang="es-CO" dirty="0"/>
              <a:t>;</a:t>
            </a:r>
          </a:p>
          <a:p>
            <a:r>
              <a:rPr lang="es-CO" b="1" dirty="0"/>
              <a:t>CREATE</a:t>
            </a:r>
            <a:r>
              <a:rPr lang="es-CO" dirty="0"/>
              <a:t> </a:t>
            </a:r>
            <a:r>
              <a:rPr lang="es-CO" b="1" dirty="0"/>
              <a:t>DATABASE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mydb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>
                <a:effectLst/>
              </a:rPr>
              <a:t>USE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mydb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CREATE</a:t>
            </a:r>
            <a:r>
              <a:rPr lang="es-CO" dirty="0"/>
              <a:t> </a:t>
            </a:r>
            <a:r>
              <a:rPr lang="es-CO" b="1" dirty="0"/>
              <a:t>TABLE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dirty="0">
                <a:effectLst/>
              </a:rPr>
              <a:t>(</a:t>
            </a:r>
            <a:r>
              <a:rPr lang="es-CO" dirty="0"/>
              <a:t> </a:t>
            </a:r>
            <a:r>
              <a:rPr lang="es-CO" dirty="0">
                <a:effectLst/>
              </a:rPr>
              <a:t>id</a:t>
            </a:r>
            <a:r>
              <a:rPr lang="es-CO" dirty="0"/>
              <a:t> INT</a:t>
            </a:r>
            <a:r>
              <a:rPr lang="es-CO" dirty="0">
                <a:effectLst/>
              </a:rPr>
              <a:t>,</a:t>
            </a:r>
            <a:r>
              <a:rPr lang="es-CO" dirty="0"/>
              <a:t> </a:t>
            </a:r>
            <a:r>
              <a:rPr lang="es-CO" dirty="0">
                <a:effectLst/>
              </a:rPr>
              <a:t>nombre</a:t>
            </a:r>
            <a:r>
              <a:rPr lang="es-CO" dirty="0"/>
              <a:t> VARCHAR</a:t>
            </a:r>
            <a:r>
              <a:rPr lang="es-CO" dirty="0">
                <a:effectLst/>
              </a:rPr>
              <a:t>(</a:t>
            </a:r>
            <a:r>
              <a:rPr lang="es-CO" dirty="0"/>
              <a:t>20</a:t>
            </a:r>
            <a:r>
              <a:rPr lang="es-CO" dirty="0">
                <a:effectLst/>
              </a:rPr>
              <a:t>)</a:t>
            </a:r>
            <a:r>
              <a:rPr lang="es-CO" dirty="0"/>
              <a:t> </a:t>
            </a:r>
            <a:r>
              <a:rPr lang="es-CO" dirty="0">
                <a:effectLst/>
              </a:rPr>
              <a:t>);</a:t>
            </a:r>
            <a:r>
              <a:rPr lang="es-CO" dirty="0"/>
              <a:t> </a:t>
            </a:r>
          </a:p>
          <a:p>
            <a:r>
              <a:rPr lang="es-CO" b="1" dirty="0"/>
              <a:t>SHOW FULL </a:t>
            </a:r>
            <a:r>
              <a:rPr lang="es-CO" dirty="0" err="1"/>
              <a:t>tables</a:t>
            </a:r>
            <a:r>
              <a:rPr lang="es-CO" dirty="0"/>
              <a:t> </a:t>
            </a: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/>
              <a:t>mydb</a:t>
            </a:r>
            <a:r>
              <a:rPr lang="es-CO" dirty="0"/>
              <a:t>;</a:t>
            </a:r>
          </a:p>
          <a:p>
            <a:r>
              <a:rPr lang="es-CO" b="1" dirty="0"/>
              <a:t>DESCRIBE</a:t>
            </a:r>
            <a:r>
              <a:rPr lang="es-CO" dirty="0"/>
              <a:t> </a:t>
            </a:r>
            <a:r>
              <a:rPr lang="es-CO" dirty="0" err="1"/>
              <a:t>mitabla</a:t>
            </a:r>
            <a:r>
              <a:rPr lang="es-CO" dirty="0"/>
              <a:t>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660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por consola (DML)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b="1" dirty="0"/>
              <a:t>INSERT</a:t>
            </a:r>
            <a:r>
              <a:rPr lang="es-CO" dirty="0"/>
              <a:t> </a:t>
            </a:r>
            <a:r>
              <a:rPr lang="es-CO" b="1" dirty="0"/>
              <a:t>INTO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VALUES</a:t>
            </a:r>
            <a:r>
              <a:rPr lang="es-CO" dirty="0"/>
              <a:t> </a:t>
            </a:r>
            <a:r>
              <a:rPr lang="es-CO" dirty="0">
                <a:effectLst/>
              </a:rPr>
              <a:t>(</a:t>
            </a:r>
            <a:r>
              <a:rPr lang="es-CO" dirty="0"/>
              <a:t> 1</a:t>
            </a:r>
            <a:r>
              <a:rPr lang="es-CO" dirty="0">
                <a:effectLst/>
              </a:rPr>
              <a:t>,</a:t>
            </a:r>
            <a:r>
              <a:rPr lang="es-CO" dirty="0"/>
              <a:t> '</a:t>
            </a:r>
            <a:r>
              <a:rPr lang="es-CO" dirty="0" err="1"/>
              <a:t>Will</a:t>
            </a:r>
            <a:r>
              <a:rPr lang="es-CO" dirty="0"/>
              <a:t>' </a:t>
            </a:r>
            <a:r>
              <a:rPr lang="es-CO" dirty="0">
                <a:effectLst/>
              </a:rPr>
              <a:t>);</a:t>
            </a:r>
            <a:r>
              <a:rPr lang="es-CO" dirty="0"/>
              <a:t> </a:t>
            </a:r>
          </a:p>
          <a:p>
            <a:r>
              <a:rPr lang="es-CO" b="1" dirty="0"/>
              <a:t>INSERT</a:t>
            </a:r>
            <a:r>
              <a:rPr lang="es-CO" dirty="0"/>
              <a:t> </a:t>
            </a:r>
            <a:r>
              <a:rPr lang="es-CO" b="1" dirty="0"/>
              <a:t>INTO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VALUES</a:t>
            </a:r>
            <a:r>
              <a:rPr lang="es-CO" dirty="0"/>
              <a:t> </a:t>
            </a:r>
            <a:r>
              <a:rPr lang="es-CO" dirty="0">
                <a:effectLst/>
              </a:rPr>
              <a:t>(</a:t>
            </a:r>
            <a:r>
              <a:rPr lang="es-CO" dirty="0"/>
              <a:t> 2</a:t>
            </a:r>
            <a:r>
              <a:rPr lang="es-CO" dirty="0">
                <a:effectLst/>
              </a:rPr>
              <a:t>,</a:t>
            </a:r>
            <a:r>
              <a:rPr lang="es-CO" dirty="0"/>
              <a:t> '</a:t>
            </a:r>
            <a:r>
              <a:rPr lang="es-CO" dirty="0" err="1"/>
              <a:t>Marry</a:t>
            </a:r>
            <a:r>
              <a:rPr lang="es-CO" dirty="0"/>
              <a:t>' </a:t>
            </a:r>
            <a:r>
              <a:rPr lang="es-CO" dirty="0">
                <a:effectLst/>
              </a:rPr>
              <a:t>);</a:t>
            </a:r>
            <a:r>
              <a:rPr lang="es-CO" dirty="0"/>
              <a:t> </a:t>
            </a:r>
          </a:p>
          <a:p>
            <a:r>
              <a:rPr lang="es-CO" b="1" dirty="0"/>
              <a:t>INSERT</a:t>
            </a:r>
            <a:r>
              <a:rPr lang="es-CO" dirty="0"/>
              <a:t> </a:t>
            </a:r>
            <a:r>
              <a:rPr lang="es-CO" b="1" dirty="0"/>
              <a:t>INTO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VALUES</a:t>
            </a:r>
            <a:r>
              <a:rPr lang="es-CO" dirty="0"/>
              <a:t> </a:t>
            </a:r>
            <a:r>
              <a:rPr lang="es-CO" dirty="0">
                <a:effectLst/>
              </a:rPr>
              <a:t>(</a:t>
            </a:r>
            <a:r>
              <a:rPr lang="es-CO" dirty="0"/>
              <a:t> 3</a:t>
            </a:r>
            <a:r>
              <a:rPr lang="es-CO" dirty="0">
                <a:effectLst/>
              </a:rPr>
              <a:t>,</a:t>
            </a:r>
            <a:r>
              <a:rPr lang="es-CO" dirty="0"/>
              <a:t> '</a:t>
            </a:r>
            <a:r>
              <a:rPr lang="es-CO" dirty="0" err="1"/>
              <a:t>Dean</a:t>
            </a:r>
            <a:r>
              <a:rPr lang="es-CO" dirty="0"/>
              <a:t>' </a:t>
            </a:r>
            <a:r>
              <a:rPr lang="es-CO" dirty="0">
                <a:effectLst/>
              </a:rPr>
              <a:t>);</a:t>
            </a:r>
            <a:r>
              <a:rPr lang="es-CO" dirty="0"/>
              <a:t> </a:t>
            </a:r>
          </a:p>
          <a:p>
            <a:r>
              <a:rPr lang="es-CO" b="1" dirty="0"/>
              <a:t>SELECT </a:t>
            </a:r>
            <a:r>
              <a:rPr lang="es-CO" dirty="0"/>
              <a:t>*</a:t>
            </a:r>
            <a:r>
              <a:rPr lang="es-CO" b="1" dirty="0"/>
              <a:t> FROM </a:t>
            </a:r>
            <a:r>
              <a:rPr lang="es-CO" dirty="0" err="1"/>
              <a:t>mitabla</a:t>
            </a:r>
            <a:r>
              <a:rPr lang="es-CO" b="1" dirty="0"/>
              <a:t>;</a:t>
            </a:r>
          </a:p>
          <a:p>
            <a:r>
              <a:rPr lang="es-CO" b="1" dirty="0"/>
              <a:t>SELECT</a:t>
            </a:r>
            <a:r>
              <a:rPr lang="es-CO" dirty="0"/>
              <a:t> </a:t>
            </a:r>
            <a:r>
              <a:rPr lang="es-CO" dirty="0">
                <a:effectLst/>
              </a:rPr>
              <a:t>id,</a:t>
            </a:r>
            <a:r>
              <a:rPr lang="es-CO" dirty="0"/>
              <a:t> </a:t>
            </a:r>
            <a:r>
              <a:rPr lang="es-CO" dirty="0">
                <a:effectLst/>
              </a:rPr>
              <a:t>nombre</a:t>
            </a:r>
            <a:r>
              <a:rPr lang="es-CO" dirty="0"/>
              <a:t> </a:t>
            </a: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WHERE</a:t>
            </a:r>
            <a:r>
              <a:rPr lang="es-CO" dirty="0"/>
              <a:t> </a:t>
            </a:r>
            <a:r>
              <a:rPr lang="es-CO" dirty="0">
                <a:effectLst/>
              </a:rPr>
              <a:t>id</a:t>
            </a:r>
            <a:r>
              <a:rPr lang="es-CO" dirty="0"/>
              <a:t> = 1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UPDATE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SET</a:t>
            </a:r>
            <a:r>
              <a:rPr lang="es-CO" dirty="0"/>
              <a:t> </a:t>
            </a:r>
            <a:r>
              <a:rPr lang="es-CO" dirty="0">
                <a:effectLst/>
              </a:rPr>
              <a:t>nombre</a:t>
            </a:r>
            <a:r>
              <a:rPr lang="es-CO" dirty="0"/>
              <a:t> = 'Willy' </a:t>
            </a:r>
            <a:r>
              <a:rPr lang="es-CO" b="1" dirty="0"/>
              <a:t>WHERE</a:t>
            </a:r>
            <a:r>
              <a:rPr lang="es-CO" dirty="0"/>
              <a:t> </a:t>
            </a:r>
            <a:r>
              <a:rPr lang="es-CO" dirty="0">
                <a:effectLst/>
              </a:rPr>
              <a:t>id</a:t>
            </a:r>
            <a:r>
              <a:rPr lang="es-CO" dirty="0"/>
              <a:t> = 1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SELECT</a:t>
            </a:r>
            <a:r>
              <a:rPr lang="es-CO" dirty="0"/>
              <a:t> </a:t>
            </a:r>
            <a:r>
              <a:rPr lang="es-CO" dirty="0">
                <a:effectLst/>
              </a:rPr>
              <a:t>id,</a:t>
            </a:r>
            <a:r>
              <a:rPr lang="es-CO" dirty="0"/>
              <a:t> </a:t>
            </a:r>
            <a:r>
              <a:rPr lang="es-CO" dirty="0">
                <a:effectLst/>
              </a:rPr>
              <a:t>nombre</a:t>
            </a:r>
            <a:r>
              <a:rPr lang="es-CO" dirty="0"/>
              <a:t> </a:t>
            </a: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DELETE</a:t>
            </a:r>
            <a:r>
              <a:rPr lang="es-CO" dirty="0"/>
              <a:t> </a:t>
            </a: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/>
              <a:t> </a:t>
            </a:r>
            <a:r>
              <a:rPr lang="es-CO" b="1" dirty="0"/>
              <a:t>WHERE</a:t>
            </a:r>
            <a:r>
              <a:rPr lang="es-CO" dirty="0"/>
              <a:t> </a:t>
            </a:r>
            <a:r>
              <a:rPr lang="es-CO" dirty="0">
                <a:effectLst/>
              </a:rPr>
              <a:t>id</a:t>
            </a:r>
            <a:r>
              <a:rPr lang="es-CO" dirty="0"/>
              <a:t> = 1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SELECT</a:t>
            </a:r>
            <a:r>
              <a:rPr lang="es-CO" dirty="0"/>
              <a:t> </a:t>
            </a:r>
            <a:r>
              <a:rPr lang="es-CO" dirty="0">
                <a:effectLst/>
              </a:rPr>
              <a:t>id,</a:t>
            </a:r>
            <a:r>
              <a:rPr lang="es-CO" dirty="0"/>
              <a:t> </a:t>
            </a:r>
            <a:r>
              <a:rPr lang="es-CO" dirty="0">
                <a:effectLst/>
              </a:rPr>
              <a:t>nombre</a:t>
            </a:r>
            <a:r>
              <a:rPr lang="es-CO" dirty="0"/>
              <a:t> </a:t>
            </a:r>
            <a:r>
              <a:rPr lang="es-CO" b="1" dirty="0"/>
              <a:t>FROM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</a:p>
          <a:p>
            <a:r>
              <a:rPr lang="es-CO" b="1" dirty="0"/>
              <a:t>SELECT</a:t>
            </a:r>
            <a:r>
              <a:rPr lang="es-CO" dirty="0"/>
              <a:t> </a:t>
            </a:r>
            <a:r>
              <a:rPr lang="es-CO" b="1" dirty="0" err="1"/>
              <a:t>count</a:t>
            </a:r>
            <a:r>
              <a:rPr lang="es-CO" dirty="0">
                <a:effectLst/>
              </a:rPr>
              <a:t>(</a:t>
            </a:r>
            <a:r>
              <a:rPr lang="es-CO" dirty="0"/>
              <a:t>1</a:t>
            </a:r>
            <a:r>
              <a:rPr lang="es-CO" dirty="0">
                <a:effectLst/>
              </a:rPr>
              <a:t>)</a:t>
            </a:r>
            <a:r>
              <a:rPr lang="es-CO" dirty="0"/>
              <a:t> </a:t>
            </a:r>
            <a:r>
              <a:rPr lang="es-CO" b="1" dirty="0" err="1"/>
              <a:t>from</a:t>
            </a:r>
            <a:r>
              <a:rPr lang="es-CO" dirty="0"/>
              <a:t> </a:t>
            </a:r>
            <a:r>
              <a:rPr lang="es-CO" dirty="0" err="1">
                <a:effectLst/>
              </a:rPr>
              <a:t>mitabla</a:t>
            </a:r>
            <a:r>
              <a:rPr lang="es-CO" dirty="0">
                <a:effectLst/>
              </a:rPr>
              <a:t>;</a:t>
            </a:r>
            <a:r>
              <a:rPr lang="es-CO" dirty="0"/>
              <a:t> </a:t>
            </a:r>
            <a:r>
              <a:rPr lang="es-CO" dirty="0">
                <a:effectLst/>
              </a:rPr>
              <a:t>da</a:t>
            </a:r>
            <a:r>
              <a:rPr lang="es-CO" dirty="0"/>
              <a:t> </a:t>
            </a:r>
            <a:r>
              <a:rPr lang="es-CO" dirty="0">
                <a:effectLst/>
              </a:rPr>
              <a:t>el</a:t>
            </a:r>
            <a:r>
              <a:rPr lang="es-CO" dirty="0"/>
              <a:t> </a:t>
            </a:r>
            <a:r>
              <a:rPr lang="es-CO" dirty="0">
                <a:effectLst/>
              </a:rPr>
              <a:t>número</a:t>
            </a:r>
            <a:r>
              <a:rPr lang="es-CO" dirty="0"/>
              <a:t> </a:t>
            </a:r>
            <a:r>
              <a:rPr lang="es-CO" dirty="0">
                <a:effectLst/>
              </a:rPr>
              <a:t>de</a:t>
            </a:r>
            <a:r>
              <a:rPr lang="es-CO" dirty="0"/>
              <a:t> </a:t>
            </a:r>
            <a:r>
              <a:rPr lang="es-CO" dirty="0">
                <a:effectLst/>
              </a:rPr>
              <a:t>registros</a:t>
            </a:r>
            <a:r>
              <a:rPr lang="es-CO" dirty="0"/>
              <a:t> </a:t>
            </a:r>
            <a:r>
              <a:rPr lang="es-CO" dirty="0">
                <a:effectLst/>
              </a:rPr>
              <a:t>en</a:t>
            </a:r>
            <a:r>
              <a:rPr lang="es-CO" dirty="0"/>
              <a:t> </a:t>
            </a:r>
            <a:r>
              <a:rPr lang="es-CO" dirty="0">
                <a:effectLst/>
              </a:rPr>
              <a:t>la</a:t>
            </a:r>
            <a:r>
              <a:rPr lang="es-CO" dirty="0"/>
              <a:t> </a:t>
            </a:r>
            <a:r>
              <a:rPr lang="es-CO" dirty="0">
                <a:effectLst/>
              </a:rPr>
              <a:t>tabla</a:t>
            </a:r>
          </a:p>
          <a:p>
            <a:r>
              <a:rPr lang="es-CO" b="1" dirty="0"/>
              <a:t>DROP</a:t>
            </a:r>
            <a:r>
              <a:rPr lang="es-CO" dirty="0"/>
              <a:t> </a:t>
            </a:r>
            <a:r>
              <a:rPr lang="es-CO" b="1" dirty="0"/>
              <a:t>DATABASE</a:t>
            </a:r>
            <a:r>
              <a:rPr lang="es-CO" dirty="0"/>
              <a:t> </a:t>
            </a:r>
            <a:r>
              <a:rPr lang="es-CO" dirty="0" err="1"/>
              <a:t>mydb</a:t>
            </a:r>
            <a:r>
              <a:rPr lang="es-CO" dirty="0"/>
              <a:t>;  (DDL)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826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>
            <a:normAutofit fontScale="77500" lnSpcReduction="20000"/>
          </a:bodyPr>
          <a:lstStyle/>
          <a:p>
            <a:pPr marL="0" indent="0" algn="ctr" fontAlgn="base">
              <a:buNone/>
            </a:pPr>
            <a:r>
              <a:rPr lang="es-CO" b="1" dirty="0"/>
              <a:t>RESTRICCIONES DE LLAVE FORÁNEA</a:t>
            </a:r>
          </a:p>
          <a:p>
            <a:pPr marL="0" indent="0" algn="ctr" fontAlgn="base">
              <a:buNone/>
            </a:pPr>
            <a:endParaRPr lang="es-CO" b="1" dirty="0"/>
          </a:p>
          <a:p>
            <a:pPr fontAlgn="base"/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CASCADE: </a:t>
            </a:r>
            <a:r>
              <a:rPr lang="es-CO" dirty="0"/>
              <a:t>Cuando se hace UPDATE/DELETE en la tabla padre, </a:t>
            </a:r>
            <a:r>
              <a:rPr lang="es-CO" b="1" u="sng" dirty="0">
                <a:solidFill>
                  <a:schemeClr val="accent5">
                    <a:lumMod val="75000"/>
                  </a:schemeClr>
                </a:solidFill>
              </a:rPr>
              <a:t>automáticamente se actualizarán/borrarán</a:t>
            </a:r>
            <a:r>
              <a:rPr lang="es-CO" dirty="0"/>
              <a:t> las filas relacionadas de la tabla hija.</a:t>
            </a:r>
          </a:p>
          <a:p>
            <a:pPr fontAlgn="base"/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SET NULL: </a:t>
            </a:r>
            <a:r>
              <a:rPr lang="es-CO" dirty="0"/>
              <a:t>Cuando se hace UPDATE/DELETE en la tabla padre, las claves foráneas de las filas relacionadas en la tabla hija </a:t>
            </a:r>
            <a:r>
              <a:rPr lang="es-CO" b="1" u="sng" dirty="0">
                <a:solidFill>
                  <a:schemeClr val="accent5">
                    <a:lumMod val="75000"/>
                  </a:schemeClr>
                </a:solidFill>
              </a:rPr>
              <a:t>se pondrán a NULL</a:t>
            </a:r>
            <a:r>
              <a:rPr lang="es-CO" dirty="0"/>
              <a:t>. Es importante asegurarse que esos campos no tendrán la restricción de NOT NULL o se podrá recibir errores.</a:t>
            </a:r>
          </a:p>
          <a:p>
            <a:pPr fontAlgn="base"/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RESTRICT: </a:t>
            </a:r>
            <a:r>
              <a:rPr lang="es-CO" dirty="0"/>
              <a:t>si se intenta hacer una acción de UPDATE/DELETE en la tabla padre ésta </a:t>
            </a:r>
            <a:r>
              <a:rPr lang="es-CO" b="1" u="sng" dirty="0">
                <a:solidFill>
                  <a:schemeClr val="accent5">
                    <a:lumMod val="75000"/>
                  </a:schemeClr>
                </a:solidFill>
              </a:rPr>
              <a:t>será rechazada</a:t>
            </a: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dirty="0"/>
              <a:t>automáticamente.</a:t>
            </a:r>
          </a:p>
          <a:p>
            <a:pPr fontAlgn="base"/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NO ACTION: </a:t>
            </a:r>
            <a:r>
              <a:rPr lang="es-CO" dirty="0"/>
              <a:t>Ésta es una palabra clave de SQL, en </a:t>
            </a:r>
            <a:r>
              <a:rPr lang="es-CO" dirty="0" err="1"/>
              <a:t>MySQL</a:t>
            </a:r>
            <a:r>
              <a:rPr lang="es-CO" dirty="0"/>
              <a:t> es </a:t>
            </a:r>
            <a:r>
              <a:rPr lang="es-CO" b="1" u="sng" dirty="0">
                <a:solidFill>
                  <a:schemeClr val="accent5">
                    <a:lumMod val="75000"/>
                  </a:schemeClr>
                </a:solidFill>
              </a:rPr>
              <a:t>equivalente a RESTRICT.</a:t>
            </a:r>
          </a:p>
        </p:txBody>
      </p:sp>
    </p:spTree>
    <p:extLst>
      <p:ext uri="{BB962C8B-B14F-4D97-AF65-F5344CB8AC3E}">
        <p14:creationId xmlns:p14="http://schemas.microsoft.com/office/powerpoint/2010/main" val="388789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012FC7-2E5D-4263-9E48-6284643D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714500"/>
            <a:ext cx="8677275" cy="3429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31A646A-312D-4013-8711-C7A2AABC1FEF}"/>
              </a:ext>
            </a:extLst>
          </p:cNvPr>
          <p:cNvSpPr txBox="1"/>
          <p:nvPr/>
        </p:nvSpPr>
        <p:spPr>
          <a:xfrm>
            <a:off x="1730035" y="404664"/>
            <a:ext cx="5683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dirty="0"/>
              <a:t>Modelo conceptual </a:t>
            </a:r>
          </a:p>
          <a:p>
            <a:pPr algn="ctr"/>
            <a:r>
              <a:rPr lang="es-CO" sz="3600" dirty="0"/>
              <a:t>(diagrama entidad – relación)</a:t>
            </a:r>
          </a:p>
        </p:txBody>
      </p:sp>
    </p:spTree>
    <p:extLst>
      <p:ext uri="{BB962C8B-B14F-4D97-AF65-F5344CB8AC3E}">
        <p14:creationId xmlns:p14="http://schemas.microsoft.com/office/powerpoint/2010/main" val="477879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2070</Words>
  <Application>Microsoft Office PowerPoint</Application>
  <PresentationFormat>Presentación en pantalla (4:3)</PresentationFormat>
  <Paragraphs>247</Paragraphs>
  <Slides>28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Tema de Office</vt:lpstr>
      <vt:lpstr>SQL Y LENGUAJES RELACIONALES</vt:lpstr>
      <vt:lpstr>SQL</vt:lpstr>
      <vt:lpstr>SQL</vt:lpstr>
      <vt:lpstr>SQL</vt:lpstr>
      <vt:lpstr>Lenguaje de Definición de datos</vt:lpstr>
      <vt:lpstr>SQL por consola (DDL)</vt:lpstr>
      <vt:lpstr>SQL por consola (DML)</vt:lpstr>
      <vt:lpstr>DDL</vt:lpstr>
      <vt:lpstr>Presentación de PowerPoint</vt:lpstr>
      <vt:lpstr>Presentación de PowerPoint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RELACIONALES</dc:title>
  <dc:creator>Henry</dc:creator>
  <cp:lastModifiedBy>Henry Guio Avila</cp:lastModifiedBy>
  <cp:revision>89</cp:revision>
  <dcterms:created xsi:type="dcterms:W3CDTF">2018-09-10T04:15:53Z</dcterms:created>
  <dcterms:modified xsi:type="dcterms:W3CDTF">2021-09-09T02:08:21Z</dcterms:modified>
</cp:coreProperties>
</file>