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4"/>
    <p:restoredTop sz="94601"/>
  </p:normalViewPr>
  <p:slideViewPr>
    <p:cSldViewPr snapToGrid="0" snapToObjects="1">
      <p:cViewPr varScale="1">
        <p:scale>
          <a:sx n="80" d="100"/>
          <a:sy n="80" d="100"/>
        </p:scale>
        <p:origin x="19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960F-30F8-154D-A327-101BC055F189}" type="datetimeFigureOut">
              <a:rPr lang="es-ES_tradnl" smtClean="0"/>
              <a:t>18/05/2020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03E41-1EDC-CA42-88E7-CFBB53F0E0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038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B835-5F73-4EE1-B563-D22257C32916}" type="datetimeFigureOut">
              <a:rPr lang="es-CO" smtClean="0"/>
              <a:t>18/05/2020</a:t>
            </a:fld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0F2B-5D56-49F6-B9CD-0F0001DECB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712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72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B0F2B-5D56-49F6-B9CD-0F0001DECBC4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27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E73B65-98C8-FC48-AB11-7D53D343A1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571E99-10A1-B04F-993F-85673285A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E23EB8-D9C7-3545-BE95-EBFE33A109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93663A-D959-F642-A65C-22BFCE25A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392E35-FE45-7D4A-B070-EF8B82B98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B8E6E8-5DD8-4642-8DB0-6073891F18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A80157-771F-BE45-BE6E-57A55D030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33E0B9-5807-444D-9B8E-665ECC4DD4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1"/>
            <a:ext cx="9144000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7C1D-160E-8A43-8FDF-FD447521907B}" type="datetimeFigureOut">
              <a:rPr lang="es-ES" smtClean="0"/>
              <a:t>18/05/2020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1480-B185-EB4D-A9D7-672A29DF19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4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FA99F16-D3E5-41DD-A633-8AE460D9D794}"/>
              </a:ext>
            </a:extLst>
          </p:cNvPr>
          <p:cNvSpPr txBox="1"/>
          <p:nvPr/>
        </p:nvSpPr>
        <p:spPr>
          <a:xfrm>
            <a:off x="0" y="1514824"/>
            <a:ext cx="9011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</a:rPr>
              <a:t>Vistas</a:t>
            </a:r>
          </a:p>
        </p:txBody>
      </p:sp>
    </p:spTree>
    <p:extLst>
      <p:ext uri="{BB962C8B-B14F-4D97-AF65-F5344CB8AC3E}">
        <p14:creationId xmlns:p14="http://schemas.microsoft.com/office/powerpoint/2010/main" val="1139448579"/>
      </p:ext>
    </p:extLst>
  </p:cSld>
  <p:clrMapOvr>
    <a:masterClrMapping/>
  </p:clrMapOvr>
  <p:transition spd="slow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090057"/>
            <a:ext cx="8229600" cy="39914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s-CO" sz="2000" b="1" dirty="0"/>
          </a:p>
        </p:txBody>
      </p:sp>
      <p:sp>
        <p:nvSpPr>
          <p:cNvPr id="4" name="3 Rectángulo"/>
          <p:cNvSpPr/>
          <p:nvPr/>
        </p:nvSpPr>
        <p:spPr>
          <a:xfrm>
            <a:off x="174171" y="1372506"/>
            <a:ext cx="8795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Consultar la vista:</a:t>
            </a:r>
          </a:p>
          <a:p>
            <a:endParaRPr lang="es-CO" sz="2000" b="1" dirty="0"/>
          </a:p>
          <a:p>
            <a:r>
              <a:rPr lang="es-CO" sz="2000" dirty="0"/>
              <a:t>SELECT * FROM </a:t>
            </a:r>
            <a:r>
              <a:rPr lang="es-CO" sz="2000" b="1" dirty="0" err="1"/>
              <a:t>FincaMenorMayorDpto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53291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090057"/>
            <a:ext cx="8229600" cy="39914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s-CO" sz="2000" b="1" dirty="0"/>
          </a:p>
        </p:txBody>
      </p:sp>
      <p:sp>
        <p:nvSpPr>
          <p:cNvPr id="4" name="3 Rectángulo"/>
          <p:cNvSpPr/>
          <p:nvPr/>
        </p:nvSpPr>
        <p:spPr>
          <a:xfrm>
            <a:off x="174171" y="1372506"/>
            <a:ext cx="87956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Esto presenta tres grandes ventajas:</a:t>
            </a:r>
          </a:p>
          <a:p>
            <a:endParaRPr lang="es-CO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s-CO" sz="2000" dirty="0"/>
              <a:t>Esta última consulta se ejecuta más rápido.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s-CO" sz="2000" dirty="0"/>
              <a:t>Muestra la información actualizada si se han modificado las tablas originales.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s-CO" sz="2000" dirty="0"/>
              <a:t>Es mucho más simple y corta de escribir que la consulta original. Por lo tanto, si hay que hacer la consulta de lectura en varios puntos de la aplicación, se obtiene un código más limpio y optimizado.</a:t>
            </a:r>
          </a:p>
        </p:txBody>
      </p:sp>
    </p:spTree>
    <p:extLst>
      <p:ext uri="{BB962C8B-B14F-4D97-AF65-F5344CB8AC3E}">
        <p14:creationId xmlns:p14="http://schemas.microsoft.com/office/powerpoint/2010/main" val="58584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1290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VISTAS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561773"/>
            <a:ext cx="8229600" cy="35197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/>
              <a:t>las vistas constituyen una herramienta muy indicada para acelerar las consultas de selección (SELECT), es decir, aquellas que recuperan datos de una o más tablas. </a:t>
            </a:r>
          </a:p>
          <a:p>
            <a:pPr algn="just"/>
            <a:r>
              <a:rPr lang="es-CO" sz="2400" dirty="0"/>
              <a:t>Están disponibles, con ligeras variaciones de sintaxis, en todas las implementaciones de SQL, ya que hace parte del estándar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1550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1290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VISTAS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561773"/>
            <a:ext cx="8229600" cy="35197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/>
              <a:t>Una vista es una tabla virtual que se genera a partir de una consulta de selección. </a:t>
            </a:r>
          </a:p>
          <a:p>
            <a:pPr algn="just"/>
            <a:r>
              <a:rPr lang="es-CO" sz="2400" dirty="0"/>
              <a:t>Se escribe una consulta de selección (sobre una o más tablas) y se almacena el resultado en una vista. </a:t>
            </a:r>
          </a:p>
          <a:p>
            <a:pPr algn="just"/>
            <a:r>
              <a:rPr lang="es-CO" sz="2400" dirty="0"/>
              <a:t>La vista aparece como un elemento más de la base de datos en curso. </a:t>
            </a:r>
          </a:p>
          <a:p>
            <a:pPr algn="just"/>
            <a:r>
              <a:rPr lang="es-CO" sz="2400" dirty="0"/>
              <a:t>Al pulsar sobre ella, se obtendrá el resultado de la consulta de selección, como si fuera una tabla más, aunque con ciertas limitaciones (no se puede </a:t>
            </a:r>
            <a:r>
              <a:rPr lang="es-CO" sz="2400" dirty="0" err="1"/>
              <a:t>update</a:t>
            </a:r>
            <a:r>
              <a:rPr lang="es-CO" sz="2400" dirty="0"/>
              <a:t>, </a:t>
            </a:r>
            <a:r>
              <a:rPr lang="es-CO" sz="2400" dirty="0" err="1"/>
              <a:t>insert</a:t>
            </a:r>
            <a:r>
              <a:rPr lang="es-CO" sz="2400" dirty="0"/>
              <a:t> o </a:t>
            </a:r>
            <a:r>
              <a:rPr lang="es-CO" sz="2400" dirty="0" err="1"/>
              <a:t>delete</a:t>
            </a:r>
            <a:r>
              <a:rPr lang="es-CO" sz="2400" dirty="0"/>
              <a:t>)</a:t>
            </a:r>
          </a:p>
          <a:p>
            <a:pPr algn="just"/>
            <a:r>
              <a:rPr lang="es-CO" sz="2400" dirty="0"/>
              <a:t>Lo que se ve no es una tabla, sino el resultado de una consulta.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7421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1290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VISTAS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561773"/>
            <a:ext cx="8229600" cy="35197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/>
              <a:t>La ventaja es que si se actualizan las tablas originales, la vista queda automáticamente actualizada. </a:t>
            </a:r>
          </a:p>
          <a:p>
            <a:pPr algn="just"/>
            <a:r>
              <a:rPr lang="es-CO" sz="2400" dirty="0"/>
              <a:t>Por lo anterior, ya no hay que repetir la consulta de selección para recuperar los nuevos datos de la tabla. </a:t>
            </a:r>
          </a:p>
          <a:p>
            <a:pPr algn="just"/>
            <a:r>
              <a:rPr lang="es-CO" sz="2400" dirty="0"/>
              <a:t>Sólo hay que mirar en la vista que muestra todos los datos de la consulta original actualizados en tiempo real.</a:t>
            </a:r>
          </a:p>
          <a:p>
            <a:pPr algn="just"/>
            <a:r>
              <a:rPr lang="es-CO" sz="2400" b="1" dirty="0"/>
              <a:t>Oculta la complejidad de la consulta al usuario</a:t>
            </a:r>
          </a:p>
        </p:txBody>
      </p:sp>
    </p:spTree>
    <p:extLst>
      <p:ext uri="{BB962C8B-B14F-4D97-AF65-F5344CB8AC3E}">
        <p14:creationId xmlns:p14="http://schemas.microsoft.com/office/powerpoint/2010/main" val="301199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57200" y="1290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/>
              <a:t>VISTAS</a:t>
            </a:r>
          </a:p>
        </p:txBody>
      </p:sp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561773"/>
            <a:ext cx="8229600" cy="35197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/>
              <a:t>Qué se puede hacer con una vista:</a:t>
            </a:r>
          </a:p>
          <a:p>
            <a:pPr lvl="1" algn="just"/>
            <a:r>
              <a:rPr lang="es-CO" sz="2000" b="1" dirty="0"/>
              <a:t>CREATE VIEW</a:t>
            </a:r>
          </a:p>
          <a:p>
            <a:pPr lvl="1" algn="just"/>
            <a:r>
              <a:rPr lang="es-CO" sz="2000" b="1" dirty="0"/>
              <a:t>DROP VIEW</a:t>
            </a:r>
          </a:p>
          <a:p>
            <a:pPr lvl="1" algn="just"/>
            <a:r>
              <a:rPr lang="es-CO" sz="2000" b="1" dirty="0"/>
              <a:t>ALTER VIEW</a:t>
            </a:r>
          </a:p>
          <a:p>
            <a:pPr lvl="1" algn="just"/>
            <a:r>
              <a:rPr lang="es-CO" sz="2000" b="1" dirty="0"/>
              <a:t>SELECT * FROM VISTA</a:t>
            </a:r>
          </a:p>
          <a:p>
            <a:pPr lvl="1" algn="just"/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84108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090057"/>
            <a:ext cx="8229600" cy="39914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s-CO" sz="2000" b="1" dirty="0"/>
          </a:p>
        </p:txBody>
      </p:sp>
      <p:sp>
        <p:nvSpPr>
          <p:cNvPr id="4" name="3 Rectángulo"/>
          <p:cNvSpPr/>
          <p:nvPr/>
        </p:nvSpPr>
        <p:spPr>
          <a:xfrm>
            <a:off x="174171" y="1372506"/>
            <a:ext cx="87956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/>
              <a:t>SELECT </a:t>
            </a:r>
            <a:r>
              <a:rPr lang="es-CO" sz="1200" dirty="0" err="1"/>
              <a:t>m.nombre_departamento</a:t>
            </a:r>
            <a:r>
              <a:rPr lang="es-CO" sz="1200" dirty="0"/>
              <a:t>, </a:t>
            </a:r>
            <a:r>
              <a:rPr lang="es-CO" sz="1200" dirty="0" err="1"/>
              <a:t>fmin.fincaMIN</a:t>
            </a:r>
            <a:r>
              <a:rPr lang="es-CO" sz="1200" dirty="0"/>
              <a:t>, </a:t>
            </a:r>
            <a:r>
              <a:rPr lang="es-CO" sz="1200" dirty="0" err="1"/>
              <a:t>fmin.areaMIN</a:t>
            </a:r>
            <a:r>
              <a:rPr lang="es-CO" sz="1200" dirty="0"/>
              <a:t>, </a:t>
            </a:r>
            <a:r>
              <a:rPr lang="es-CO" sz="1200" dirty="0" err="1"/>
              <a:t>fmax.fincaMAX</a:t>
            </a:r>
            <a:r>
              <a:rPr lang="es-CO" sz="1200" dirty="0"/>
              <a:t>, </a:t>
            </a:r>
            <a:r>
              <a:rPr lang="es-CO" sz="1200" dirty="0" err="1"/>
              <a:t>fmax.areaMAX</a:t>
            </a:r>
            <a:endParaRPr lang="es-CO" sz="1200" dirty="0"/>
          </a:p>
          <a:p>
            <a:r>
              <a:rPr lang="es-CO" sz="1200" dirty="0"/>
              <a:t>FROM</a:t>
            </a:r>
          </a:p>
          <a:p>
            <a:r>
              <a:rPr lang="es-CO" sz="1200" dirty="0"/>
              <a:t>  ( </a:t>
            </a:r>
          </a:p>
          <a:p>
            <a:r>
              <a:rPr lang="es-CO" sz="1200" dirty="0"/>
              <a:t>    SELECT </a:t>
            </a:r>
            <a:r>
              <a:rPr lang="es-CO" sz="1200" dirty="0" err="1"/>
              <a:t>distinct</a:t>
            </a:r>
            <a:r>
              <a:rPr lang="es-CO" sz="1200" dirty="0"/>
              <a:t> </a:t>
            </a:r>
            <a:r>
              <a:rPr lang="es-CO" sz="1200" dirty="0" err="1"/>
              <a:t>id_departamento</a:t>
            </a:r>
            <a:r>
              <a:rPr lang="es-CO" sz="1200" dirty="0"/>
              <a:t>, </a:t>
            </a:r>
            <a:r>
              <a:rPr lang="es-CO" sz="1200" dirty="0" err="1"/>
              <a:t>nombre_departamento</a:t>
            </a:r>
            <a:r>
              <a:rPr lang="es-CO" sz="1200" dirty="0"/>
              <a:t> </a:t>
            </a:r>
          </a:p>
          <a:p>
            <a:r>
              <a:rPr lang="es-CO" sz="1200" dirty="0"/>
              <a:t>    FROM</a:t>
            </a:r>
          </a:p>
          <a:p>
            <a:r>
              <a:rPr lang="es-CO" sz="1200" dirty="0"/>
              <a:t>    </a:t>
            </a:r>
            <a:r>
              <a:rPr lang="es-CO" sz="1200" dirty="0" err="1"/>
              <a:t>municipio_departamento</a:t>
            </a:r>
            <a:endParaRPr lang="es-CO" sz="1200" dirty="0"/>
          </a:p>
          <a:p>
            <a:r>
              <a:rPr lang="es-CO" sz="1200" dirty="0"/>
              <a:t>  ) m</a:t>
            </a:r>
          </a:p>
          <a:p>
            <a:r>
              <a:rPr lang="es-CO" sz="1200" dirty="0"/>
              <a:t>LEFT JOIN</a:t>
            </a:r>
          </a:p>
          <a:p>
            <a:r>
              <a:rPr lang="es-CO" sz="1200" dirty="0"/>
              <a:t>  ( </a:t>
            </a:r>
          </a:p>
          <a:p>
            <a:r>
              <a:rPr lang="pt-BR" sz="1200" dirty="0"/>
              <a:t>    SELECT </a:t>
            </a:r>
            <a:r>
              <a:rPr lang="pt-BR" sz="1200" dirty="0" err="1"/>
              <a:t>a.id_departamento,b.ica</a:t>
            </a:r>
            <a:r>
              <a:rPr lang="pt-BR" sz="1200" dirty="0"/>
              <a:t> as </a:t>
            </a:r>
            <a:r>
              <a:rPr lang="pt-BR" sz="1200" dirty="0" err="1"/>
              <a:t>fincaMIN</a:t>
            </a:r>
            <a:r>
              <a:rPr lang="pt-BR" sz="1200" dirty="0"/>
              <a:t>, </a:t>
            </a:r>
            <a:r>
              <a:rPr lang="pt-BR" sz="1200" dirty="0" err="1"/>
              <a:t>B.areas</a:t>
            </a:r>
            <a:r>
              <a:rPr lang="pt-BR" sz="1200" dirty="0"/>
              <a:t> as </a:t>
            </a:r>
            <a:r>
              <a:rPr lang="pt-BR" sz="1200" dirty="0" err="1"/>
              <a:t>areaMIN</a:t>
            </a:r>
            <a:r>
              <a:rPr lang="pt-BR" sz="1200" dirty="0"/>
              <a:t> </a:t>
            </a:r>
          </a:p>
          <a:p>
            <a:r>
              <a:rPr lang="es-CO" sz="1200" dirty="0"/>
              <a:t>    FROM </a:t>
            </a:r>
            <a:r>
              <a:rPr lang="es-CO" sz="1200" dirty="0" err="1"/>
              <a:t>municipio_departamento</a:t>
            </a:r>
            <a:r>
              <a:rPr lang="es-CO" sz="1200" dirty="0"/>
              <a:t> a, finca b </a:t>
            </a:r>
          </a:p>
          <a:p>
            <a:r>
              <a:rPr lang="es-CO" sz="1200" dirty="0"/>
              <a:t>    WHERE </a:t>
            </a:r>
            <a:r>
              <a:rPr lang="es-CO" sz="1200" dirty="0" err="1"/>
              <a:t>a.id_departamento</a:t>
            </a:r>
            <a:r>
              <a:rPr lang="es-CO" sz="1200" dirty="0"/>
              <a:t> = </a:t>
            </a:r>
            <a:r>
              <a:rPr lang="es-CO" sz="1200" dirty="0" err="1"/>
              <a:t>b.id_departamento</a:t>
            </a:r>
            <a:r>
              <a:rPr lang="es-CO" sz="1200" dirty="0"/>
              <a:t> and </a:t>
            </a:r>
            <a:r>
              <a:rPr lang="es-CO" sz="1200" dirty="0" err="1"/>
              <a:t>a.id_municipio</a:t>
            </a:r>
            <a:r>
              <a:rPr lang="es-CO" sz="1200" dirty="0"/>
              <a:t> = </a:t>
            </a:r>
            <a:r>
              <a:rPr lang="es-CO" sz="1200" dirty="0" err="1"/>
              <a:t>b.id_municipio</a:t>
            </a:r>
            <a:r>
              <a:rPr lang="es-CO" sz="1200" dirty="0"/>
              <a:t> </a:t>
            </a:r>
          </a:p>
          <a:p>
            <a:r>
              <a:rPr lang="en-US" sz="1200" dirty="0"/>
              <a:t>    and </a:t>
            </a:r>
            <a:r>
              <a:rPr lang="en-US" sz="1200" dirty="0" err="1"/>
              <a:t>b.areas</a:t>
            </a:r>
            <a:r>
              <a:rPr lang="en-US" sz="1200" dirty="0"/>
              <a:t> in(select min(areas) from </a:t>
            </a:r>
            <a:r>
              <a:rPr lang="en-US" sz="1200" dirty="0" err="1"/>
              <a:t>finca</a:t>
            </a:r>
            <a:r>
              <a:rPr lang="en-US" sz="1200" dirty="0"/>
              <a:t> x where </a:t>
            </a:r>
            <a:r>
              <a:rPr lang="en-US" sz="1200" dirty="0" err="1"/>
              <a:t>a.id_departamento</a:t>
            </a:r>
            <a:r>
              <a:rPr lang="en-US" sz="1200" dirty="0"/>
              <a:t>=</a:t>
            </a:r>
            <a:r>
              <a:rPr lang="en-US" sz="1200" dirty="0" err="1"/>
              <a:t>x.id_departamento</a:t>
            </a:r>
            <a:r>
              <a:rPr lang="en-US" sz="1200" dirty="0"/>
              <a:t>) </a:t>
            </a:r>
          </a:p>
          <a:p>
            <a:r>
              <a:rPr lang="es-CO" sz="1200" dirty="0"/>
              <a:t>  ) </a:t>
            </a:r>
            <a:r>
              <a:rPr lang="es-CO" sz="1200" dirty="0" err="1"/>
              <a:t>fmin</a:t>
            </a:r>
            <a:endParaRPr lang="es-CO" sz="1200" dirty="0"/>
          </a:p>
          <a:p>
            <a:r>
              <a:rPr lang="es-CO" sz="1200" dirty="0"/>
              <a:t>ON</a:t>
            </a:r>
          </a:p>
          <a:p>
            <a:r>
              <a:rPr lang="es-CO" sz="1200" dirty="0" err="1"/>
              <a:t>m.id_departamento</a:t>
            </a:r>
            <a:r>
              <a:rPr lang="es-CO" sz="1200" dirty="0"/>
              <a:t> = </a:t>
            </a:r>
            <a:r>
              <a:rPr lang="es-CO" sz="1200" dirty="0" err="1"/>
              <a:t>fmin.id_departamento</a:t>
            </a:r>
            <a:endParaRPr lang="es-CO" sz="1200" dirty="0"/>
          </a:p>
          <a:p>
            <a:r>
              <a:rPr lang="es-CO" sz="1200" dirty="0"/>
              <a:t>LEFT JOIN </a:t>
            </a:r>
          </a:p>
          <a:p>
            <a:r>
              <a:rPr lang="es-CO" sz="1200" dirty="0"/>
              <a:t>  ( </a:t>
            </a:r>
          </a:p>
          <a:p>
            <a:r>
              <a:rPr lang="pt-BR" sz="1200" dirty="0"/>
              <a:t>    SELECT </a:t>
            </a:r>
            <a:r>
              <a:rPr lang="pt-BR" sz="1200" dirty="0" err="1"/>
              <a:t>c.id_departamento,d.ica</a:t>
            </a:r>
            <a:r>
              <a:rPr lang="pt-BR" sz="1200" dirty="0"/>
              <a:t> as </a:t>
            </a:r>
            <a:r>
              <a:rPr lang="pt-BR" sz="1200" dirty="0" err="1"/>
              <a:t>fincaMAX</a:t>
            </a:r>
            <a:r>
              <a:rPr lang="pt-BR" sz="1200" dirty="0"/>
              <a:t>, </a:t>
            </a:r>
            <a:r>
              <a:rPr lang="pt-BR" sz="1200" dirty="0" err="1"/>
              <a:t>d.areas</a:t>
            </a:r>
            <a:r>
              <a:rPr lang="pt-BR" sz="1200" dirty="0"/>
              <a:t> as </a:t>
            </a:r>
            <a:r>
              <a:rPr lang="pt-BR" sz="1200" dirty="0" err="1"/>
              <a:t>areaMAX</a:t>
            </a:r>
            <a:r>
              <a:rPr lang="pt-BR" sz="1200" dirty="0"/>
              <a:t> </a:t>
            </a:r>
          </a:p>
          <a:p>
            <a:r>
              <a:rPr lang="es-CO" sz="1200" dirty="0"/>
              <a:t>    FROM </a:t>
            </a:r>
            <a:r>
              <a:rPr lang="es-CO" sz="1200" dirty="0" err="1"/>
              <a:t>municipio_departamento</a:t>
            </a:r>
            <a:r>
              <a:rPr lang="es-CO" sz="1200" dirty="0"/>
              <a:t> c, finca d </a:t>
            </a:r>
          </a:p>
          <a:p>
            <a:r>
              <a:rPr lang="es-CO" sz="1200" dirty="0"/>
              <a:t>    WHERE </a:t>
            </a:r>
            <a:r>
              <a:rPr lang="es-CO" sz="1200" dirty="0" err="1"/>
              <a:t>c.id_departamento</a:t>
            </a:r>
            <a:r>
              <a:rPr lang="es-CO" sz="1200" dirty="0"/>
              <a:t> = </a:t>
            </a:r>
            <a:r>
              <a:rPr lang="es-CO" sz="1200" dirty="0" err="1"/>
              <a:t>d.id_departamento</a:t>
            </a:r>
            <a:r>
              <a:rPr lang="es-CO" sz="1200" dirty="0"/>
              <a:t> and </a:t>
            </a:r>
            <a:r>
              <a:rPr lang="es-CO" sz="1200" dirty="0" err="1"/>
              <a:t>c.id_municipio</a:t>
            </a:r>
            <a:r>
              <a:rPr lang="es-CO" sz="1200" dirty="0"/>
              <a:t> = </a:t>
            </a:r>
            <a:r>
              <a:rPr lang="es-CO" sz="1200" dirty="0" err="1"/>
              <a:t>d.id_municipio</a:t>
            </a:r>
            <a:r>
              <a:rPr lang="es-CO" sz="1200" dirty="0"/>
              <a:t> </a:t>
            </a:r>
          </a:p>
          <a:p>
            <a:r>
              <a:rPr lang="en-US" sz="1200" dirty="0"/>
              <a:t>    and </a:t>
            </a:r>
            <a:r>
              <a:rPr lang="en-US" sz="1200" dirty="0" err="1"/>
              <a:t>d.areas</a:t>
            </a:r>
            <a:r>
              <a:rPr lang="en-US" sz="1200" dirty="0"/>
              <a:t> in(select max(areas) from </a:t>
            </a:r>
            <a:r>
              <a:rPr lang="en-US" sz="1200" dirty="0" err="1"/>
              <a:t>finca</a:t>
            </a:r>
            <a:r>
              <a:rPr lang="en-US" sz="1200" dirty="0"/>
              <a:t> y where </a:t>
            </a:r>
            <a:r>
              <a:rPr lang="en-US" sz="1200" dirty="0" err="1"/>
              <a:t>c.id_departamento</a:t>
            </a:r>
            <a:r>
              <a:rPr lang="en-US" sz="1200" dirty="0"/>
              <a:t>=</a:t>
            </a:r>
            <a:r>
              <a:rPr lang="en-US" sz="1200" dirty="0" err="1"/>
              <a:t>y.id_departamento</a:t>
            </a:r>
            <a:r>
              <a:rPr lang="en-US" sz="1200" dirty="0"/>
              <a:t>) </a:t>
            </a:r>
          </a:p>
          <a:p>
            <a:r>
              <a:rPr lang="es-CO" sz="1200" dirty="0"/>
              <a:t>  ) </a:t>
            </a:r>
            <a:r>
              <a:rPr lang="es-CO" sz="1200" dirty="0" err="1"/>
              <a:t>fmax</a:t>
            </a:r>
            <a:endParaRPr lang="es-CO" sz="1200" dirty="0"/>
          </a:p>
          <a:p>
            <a:r>
              <a:rPr lang="es-CO" sz="1200" dirty="0"/>
              <a:t>ON </a:t>
            </a:r>
          </a:p>
          <a:p>
            <a:r>
              <a:rPr lang="es-CO" sz="1200" dirty="0" err="1"/>
              <a:t>m.id_departamento</a:t>
            </a:r>
            <a:r>
              <a:rPr lang="es-CO" sz="1200" dirty="0"/>
              <a:t> = </a:t>
            </a:r>
            <a:r>
              <a:rPr lang="es-CO" sz="1200" dirty="0" err="1"/>
              <a:t>fmax.id_departamento</a:t>
            </a:r>
            <a:r>
              <a:rPr lang="es-CO" sz="1200" dirty="0"/>
              <a:t>;</a:t>
            </a:r>
            <a:endParaRPr lang="es-CO" sz="1200" b="1" dirty="0"/>
          </a:p>
        </p:txBody>
      </p:sp>
    </p:spTree>
    <p:extLst>
      <p:ext uri="{BB962C8B-B14F-4D97-AF65-F5344CB8AC3E}">
        <p14:creationId xmlns:p14="http://schemas.microsoft.com/office/powerpoint/2010/main" val="362706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090057"/>
            <a:ext cx="8229600" cy="39914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s-CO" sz="2000" b="1" dirty="0"/>
          </a:p>
        </p:txBody>
      </p:sp>
      <p:sp>
        <p:nvSpPr>
          <p:cNvPr id="4" name="3 Rectángulo"/>
          <p:cNvSpPr/>
          <p:nvPr/>
        </p:nvSpPr>
        <p:spPr>
          <a:xfrm>
            <a:off x="174171" y="1372506"/>
            <a:ext cx="87956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Se puede almacenar con varias vistas:</a:t>
            </a:r>
          </a:p>
          <a:p>
            <a:endParaRPr lang="es-CO" sz="2000" b="1" dirty="0"/>
          </a:p>
          <a:p>
            <a:r>
              <a:rPr lang="es-CO" sz="2000" dirty="0"/>
              <a:t>CREATE VIEW </a:t>
            </a:r>
            <a:r>
              <a:rPr lang="es-CO" sz="2000" b="1" dirty="0" err="1"/>
              <a:t>FincaMenorMayorDpto</a:t>
            </a:r>
            <a:r>
              <a:rPr lang="es-CO" sz="2000" dirty="0"/>
              <a:t> AS</a:t>
            </a:r>
          </a:p>
          <a:p>
            <a:r>
              <a:rPr lang="es-CO" sz="2000" dirty="0"/>
              <a:t>SELECT </a:t>
            </a:r>
            <a:r>
              <a:rPr lang="es-CO" sz="2000" dirty="0" err="1"/>
              <a:t>m.nombre_departamento</a:t>
            </a:r>
            <a:r>
              <a:rPr lang="es-CO" sz="2000" dirty="0"/>
              <a:t>, </a:t>
            </a:r>
            <a:r>
              <a:rPr lang="es-CO" sz="2000" dirty="0" err="1"/>
              <a:t>fmin.fincaMIN</a:t>
            </a:r>
            <a:r>
              <a:rPr lang="es-CO" sz="2000" dirty="0"/>
              <a:t>, </a:t>
            </a:r>
            <a:r>
              <a:rPr lang="es-CO" sz="2000" dirty="0" err="1"/>
              <a:t>fmin.areaMIN</a:t>
            </a:r>
            <a:r>
              <a:rPr lang="es-CO" sz="2000" dirty="0"/>
              <a:t>, </a:t>
            </a:r>
            <a:r>
              <a:rPr lang="es-CO" sz="2000" dirty="0" err="1"/>
              <a:t>fmax.fincaMAX</a:t>
            </a:r>
            <a:r>
              <a:rPr lang="es-CO" sz="2000" dirty="0"/>
              <a:t>, </a:t>
            </a:r>
            <a:r>
              <a:rPr lang="es-CO" sz="2000" dirty="0" err="1"/>
              <a:t>fmax.areaMAX</a:t>
            </a:r>
            <a:endParaRPr lang="es-CO" sz="2000" dirty="0"/>
          </a:p>
          <a:p>
            <a:r>
              <a:rPr lang="es-CO" sz="2000" dirty="0"/>
              <a:t>FROM</a:t>
            </a:r>
          </a:p>
          <a:p>
            <a:r>
              <a:rPr lang="es-CO" sz="2000" dirty="0"/>
              <a:t>  m</a:t>
            </a:r>
          </a:p>
          <a:p>
            <a:r>
              <a:rPr lang="es-CO" sz="2000" dirty="0"/>
              <a:t>LEFT JOIN</a:t>
            </a:r>
          </a:p>
          <a:p>
            <a:r>
              <a:rPr lang="es-CO" sz="2000" dirty="0"/>
              <a:t>  </a:t>
            </a:r>
            <a:r>
              <a:rPr lang="es-CO" sz="2000" dirty="0" err="1"/>
              <a:t>fmin</a:t>
            </a:r>
            <a:endParaRPr lang="es-CO" sz="2000" dirty="0"/>
          </a:p>
          <a:p>
            <a:r>
              <a:rPr lang="es-CO" sz="2000" dirty="0"/>
              <a:t>ON</a:t>
            </a:r>
          </a:p>
          <a:p>
            <a:r>
              <a:rPr lang="es-CO" sz="2000" dirty="0" err="1"/>
              <a:t>m.id_departamento</a:t>
            </a:r>
            <a:r>
              <a:rPr lang="es-CO" sz="2000" dirty="0"/>
              <a:t> = </a:t>
            </a:r>
            <a:r>
              <a:rPr lang="es-CO" sz="2000" dirty="0" err="1"/>
              <a:t>fmin.id_departamento</a:t>
            </a:r>
            <a:endParaRPr lang="es-CO" sz="2000" dirty="0"/>
          </a:p>
          <a:p>
            <a:r>
              <a:rPr lang="es-CO" sz="2000" dirty="0"/>
              <a:t>LEFT JOIN </a:t>
            </a:r>
          </a:p>
          <a:p>
            <a:r>
              <a:rPr lang="es-CO" sz="2000" dirty="0"/>
              <a:t>  </a:t>
            </a:r>
            <a:r>
              <a:rPr lang="es-CO" sz="2000" dirty="0" err="1"/>
              <a:t>fmax</a:t>
            </a:r>
            <a:endParaRPr lang="es-CO" sz="2000" dirty="0"/>
          </a:p>
          <a:p>
            <a:r>
              <a:rPr lang="es-CO" sz="2000" dirty="0"/>
              <a:t>ON </a:t>
            </a:r>
          </a:p>
          <a:p>
            <a:r>
              <a:rPr lang="es-CO" sz="2000" dirty="0" err="1"/>
              <a:t>m.id_departamento</a:t>
            </a:r>
            <a:r>
              <a:rPr lang="es-CO" sz="2000" dirty="0"/>
              <a:t> = </a:t>
            </a:r>
            <a:r>
              <a:rPr lang="es-CO" sz="2000" dirty="0" err="1"/>
              <a:t>fmax.id_departamento</a:t>
            </a:r>
            <a:r>
              <a:rPr lang="es-CO" sz="2000" dirty="0"/>
              <a:t>;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28695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090057"/>
            <a:ext cx="8229600" cy="39914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s-CO" sz="2000" b="1" dirty="0"/>
          </a:p>
        </p:txBody>
      </p:sp>
      <p:sp>
        <p:nvSpPr>
          <p:cNvPr id="4" name="3 Rectángulo"/>
          <p:cNvSpPr/>
          <p:nvPr/>
        </p:nvSpPr>
        <p:spPr>
          <a:xfrm>
            <a:off x="174171" y="1372506"/>
            <a:ext cx="87956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Se puede almacenar con varias vistas:</a:t>
            </a:r>
          </a:p>
          <a:p>
            <a:endParaRPr lang="es-CO" sz="2000" b="1" dirty="0"/>
          </a:p>
          <a:p>
            <a:r>
              <a:rPr lang="es-CO" sz="2000" dirty="0"/>
              <a:t>CREATE VIEW </a:t>
            </a:r>
            <a:r>
              <a:rPr lang="es-CO" sz="2000" b="1" dirty="0"/>
              <a:t>m</a:t>
            </a:r>
            <a:r>
              <a:rPr lang="es-CO" sz="2000" dirty="0"/>
              <a:t> AS</a:t>
            </a:r>
          </a:p>
          <a:p>
            <a:r>
              <a:rPr lang="es-CO" sz="2000" dirty="0"/>
              <a:t>SELECT </a:t>
            </a:r>
            <a:r>
              <a:rPr lang="es-CO" sz="2000" dirty="0" err="1"/>
              <a:t>distinct</a:t>
            </a:r>
            <a:r>
              <a:rPr lang="es-CO" sz="2000" dirty="0"/>
              <a:t> </a:t>
            </a:r>
            <a:r>
              <a:rPr lang="es-CO" sz="2000" dirty="0" err="1"/>
              <a:t>id_departamento</a:t>
            </a:r>
            <a:r>
              <a:rPr lang="es-CO" sz="2000" dirty="0"/>
              <a:t>, </a:t>
            </a:r>
            <a:r>
              <a:rPr lang="es-CO" sz="2000" dirty="0" err="1"/>
              <a:t>nombre_departamento</a:t>
            </a:r>
            <a:r>
              <a:rPr lang="es-CO" sz="2000" dirty="0"/>
              <a:t> </a:t>
            </a:r>
          </a:p>
          <a:p>
            <a:r>
              <a:rPr lang="es-CO" sz="2000" dirty="0"/>
              <a:t>FROM  </a:t>
            </a:r>
            <a:r>
              <a:rPr lang="es-CO" sz="2000" dirty="0" err="1"/>
              <a:t>municipio_departamento</a:t>
            </a:r>
            <a:r>
              <a:rPr lang="es-CO" sz="2000" dirty="0"/>
              <a:t>;</a:t>
            </a:r>
          </a:p>
          <a:p>
            <a:endParaRPr lang="es-CO" sz="2000" dirty="0"/>
          </a:p>
          <a:p>
            <a:r>
              <a:rPr lang="es-CO" sz="2000" dirty="0"/>
              <a:t>CREATE VIEW </a:t>
            </a:r>
            <a:r>
              <a:rPr lang="es-CO" sz="2000" b="1" dirty="0" err="1"/>
              <a:t>fmin</a:t>
            </a:r>
            <a:r>
              <a:rPr lang="es-CO" sz="2000" dirty="0"/>
              <a:t> AS</a:t>
            </a:r>
          </a:p>
          <a:p>
            <a:r>
              <a:rPr lang="pt-BR" sz="2000" dirty="0"/>
              <a:t>SELECT </a:t>
            </a:r>
            <a:r>
              <a:rPr lang="pt-BR" sz="2000" dirty="0" err="1"/>
              <a:t>a.id_departamento,b.ica</a:t>
            </a:r>
            <a:r>
              <a:rPr lang="pt-BR" sz="2000" dirty="0"/>
              <a:t> as </a:t>
            </a:r>
            <a:r>
              <a:rPr lang="pt-BR" sz="2000" dirty="0" err="1"/>
              <a:t>fincaMIN</a:t>
            </a:r>
            <a:r>
              <a:rPr lang="pt-BR" sz="2000" dirty="0"/>
              <a:t>, </a:t>
            </a:r>
            <a:r>
              <a:rPr lang="pt-BR" sz="2000" dirty="0" err="1"/>
              <a:t>B.areas</a:t>
            </a:r>
            <a:r>
              <a:rPr lang="pt-BR" sz="2000" dirty="0"/>
              <a:t> as </a:t>
            </a:r>
            <a:r>
              <a:rPr lang="pt-BR" sz="2000" dirty="0" err="1"/>
              <a:t>areaMIN</a:t>
            </a:r>
            <a:r>
              <a:rPr lang="pt-BR" sz="2000" dirty="0"/>
              <a:t> </a:t>
            </a:r>
          </a:p>
          <a:p>
            <a:r>
              <a:rPr lang="es-CO" sz="2000" dirty="0"/>
              <a:t>FROM </a:t>
            </a:r>
            <a:r>
              <a:rPr lang="es-CO" sz="2000" dirty="0" err="1"/>
              <a:t>municipio_departamento</a:t>
            </a:r>
            <a:r>
              <a:rPr lang="es-CO" sz="2000" dirty="0"/>
              <a:t> a, finca b </a:t>
            </a:r>
          </a:p>
          <a:p>
            <a:r>
              <a:rPr lang="es-CO" sz="2000" dirty="0"/>
              <a:t>WHERE </a:t>
            </a:r>
            <a:r>
              <a:rPr lang="es-CO" sz="2000" dirty="0" err="1"/>
              <a:t>a.id_departamento</a:t>
            </a:r>
            <a:r>
              <a:rPr lang="es-CO" sz="2000" dirty="0"/>
              <a:t> = </a:t>
            </a:r>
            <a:r>
              <a:rPr lang="es-CO" sz="2000" dirty="0" err="1"/>
              <a:t>b.id_departamento</a:t>
            </a:r>
            <a:r>
              <a:rPr lang="es-CO" sz="2000" dirty="0"/>
              <a:t> and </a:t>
            </a:r>
            <a:r>
              <a:rPr lang="es-CO" sz="2000" dirty="0" err="1"/>
              <a:t>a.id_municipio</a:t>
            </a:r>
            <a:r>
              <a:rPr lang="es-CO" sz="2000" dirty="0"/>
              <a:t> = </a:t>
            </a:r>
            <a:r>
              <a:rPr lang="es-CO" sz="2000" dirty="0" err="1"/>
              <a:t>b.id_municipio</a:t>
            </a:r>
            <a:r>
              <a:rPr lang="es-CO" sz="2000" dirty="0"/>
              <a:t> </a:t>
            </a:r>
          </a:p>
          <a:p>
            <a:r>
              <a:rPr lang="en-US" sz="2000" dirty="0"/>
              <a:t>and </a:t>
            </a:r>
            <a:r>
              <a:rPr lang="en-US" sz="2000" dirty="0" err="1"/>
              <a:t>b.areas</a:t>
            </a:r>
            <a:r>
              <a:rPr lang="en-US" sz="2000" dirty="0"/>
              <a:t> in(select min(areas) from </a:t>
            </a:r>
            <a:r>
              <a:rPr lang="en-US" sz="2000" dirty="0" err="1"/>
              <a:t>finca</a:t>
            </a:r>
            <a:r>
              <a:rPr lang="en-US" sz="2000" dirty="0"/>
              <a:t> x where </a:t>
            </a:r>
            <a:r>
              <a:rPr lang="en-US" sz="2000" dirty="0" err="1"/>
              <a:t>a.id_departamento</a:t>
            </a:r>
            <a:r>
              <a:rPr lang="en-US" sz="2000" dirty="0"/>
              <a:t>=</a:t>
            </a:r>
            <a:r>
              <a:rPr lang="en-US" sz="2000" dirty="0" err="1"/>
              <a:t>x.id_departamento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630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457200" y="2090057"/>
            <a:ext cx="8229600" cy="399143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es-CO" sz="2000" b="1" dirty="0"/>
          </a:p>
        </p:txBody>
      </p:sp>
      <p:sp>
        <p:nvSpPr>
          <p:cNvPr id="4" name="3 Rectángulo"/>
          <p:cNvSpPr/>
          <p:nvPr/>
        </p:nvSpPr>
        <p:spPr>
          <a:xfrm>
            <a:off x="174171" y="1372506"/>
            <a:ext cx="8795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Se puede almacenar con varias vistas:</a:t>
            </a:r>
          </a:p>
          <a:p>
            <a:endParaRPr lang="es-CO" sz="2000" b="1" dirty="0"/>
          </a:p>
          <a:p>
            <a:r>
              <a:rPr lang="es-CO" sz="2000" dirty="0"/>
              <a:t>CREATE VIEW </a:t>
            </a:r>
            <a:r>
              <a:rPr lang="es-CO" sz="2000" b="1" dirty="0" err="1"/>
              <a:t>fmax</a:t>
            </a:r>
            <a:r>
              <a:rPr lang="es-CO" sz="2000" dirty="0"/>
              <a:t> AS</a:t>
            </a:r>
          </a:p>
          <a:p>
            <a:r>
              <a:rPr lang="pt-BR" sz="2000" dirty="0"/>
              <a:t>SELECT </a:t>
            </a:r>
            <a:r>
              <a:rPr lang="pt-BR" sz="2000" dirty="0" err="1"/>
              <a:t>c.id_departamento,d.ica</a:t>
            </a:r>
            <a:r>
              <a:rPr lang="pt-BR" sz="2000" dirty="0"/>
              <a:t> as </a:t>
            </a:r>
            <a:r>
              <a:rPr lang="pt-BR" sz="2000" dirty="0" err="1"/>
              <a:t>fincaMAX</a:t>
            </a:r>
            <a:r>
              <a:rPr lang="pt-BR" sz="2000" dirty="0"/>
              <a:t>, </a:t>
            </a:r>
            <a:r>
              <a:rPr lang="pt-BR" sz="2000" dirty="0" err="1"/>
              <a:t>d.areas</a:t>
            </a:r>
            <a:r>
              <a:rPr lang="pt-BR" sz="2000" dirty="0"/>
              <a:t> as </a:t>
            </a:r>
            <a:r>
              <a:rPr lang="pt-BR" sz="2000" dirty="0" err="1"/>
              <a:t>areaMAX</a:t>
            </a:r>
            <a:r>
              <a:rPr lang="pt-BR" sz="2000" dirty="0"/>
              <a:t> </a:t>
            </a:r>
          </a:p>
          <a:p>
            <a:r>
              <a:rPr lang="es-CO" sz="2000" dirty="0"/>
              <a:t>FROM </a:t>
            </a:r>
            <a:r>
              <a:rPr lang="es-CO" sz="2000" dirty="0" err="1"/>
              <a:t>municipio_departamento</a:t>
            </a:r>
            <a:r>
              <a:rPr lang="es-CO" sz="2000" dirty="0"/>
              <a:t> c, finca d </a:t>
            </a:r>
          </a:p>
          <a:p>
            <a:r>
              <a:rPr lang="es-CO" sz="2000" dirty="0"/>
              <a:t>WHERE </a:t>
            </a:r>
            <a:r>
              <a:rPr lang="es-CO" sz="2000" dirty="0" err="1"/>
              <a:t>c.id_departamento</a:t>
            </a:r>
            <a:r>
              <a:rPr lang="es-CO" sz="2000" dirty="0"/>
              <a:t> = </a:t>
            </a:r>
            <a:r>
              <a:rPr lang="es-CO" sz="2000" dirty="0" err="1"/>
              <a:t>d.id_departamento</a:t>
            </a:r>
            <a:r>
              <a:rPr lang="es-CO" sz="2000" dirty="0"/>
              <a:t> and </a:t>
            </a:r>
            <a:r>
              <a:rPr lang="es-CO" sz="2000" dirty="0" err="1"/>
              <a:t>c.id_municipio</a:t>
            </a:r>
            <a:r>
              <a:rPr lang="es-CO" sz="2000" dirty="0"/>
              <a:t> = </a:t>
            </a:r>
            <a:r>
              <a:rPr lang="es-CO" sz="2000" dirty="0" err="1"/>
              <a:t>d.id_municipio</a:t>
            </a:r>
            <a:r>
              <a:rPr lang="es-CO" sz="2000" dirty="0"/>
              <a:t> </a:t>
            </a:r>
          </a:p>
          <a:p>
            <a:r>
              <a:rPr lang="en-US" sz="2000" dirty="0"/>
              <a:t>and </a:t>
            </a:r>
            <a:r>
              <a:rPr lang="en-US" sz="2000" dirty="0" err="1"/>
              <a:t>d.areas</a:t>
            </a:r>
            <a:r>
              <a:rPr lang="en-US" sz="2000" dirty="0"/>
              <a:t> in(select max(areas) from </a:t>
            </a:r>
            <a:r>
              <a:rPr lang="en-US" sz="2000" dirty="0" err="1"/>
              <a:t>finca</a:t>
            </a:r>
            <a:r>
              <a:rPr lang="en-US" sz="2000" dirty="0"/>
              <a:t> y where </a:t>
            </a:r>
            <a:r>
              <a:rPr lang="en-US" sz="2000" dirty="0" err="1"/>
              <a:t>c.id_departamento</a:t>
            </a:r>
            <a:r>
              <a:rPr lang="en-US" sz="2000" dirty="0"/>
              <a:t>=</a:t>
            </a:r>
            <a:r>
              <a:rPr lang="en-US" sz="2000" dirty="0" err="1"/>
              <a:t>y.id_departamento</a:t>
            </a:r>
            <a:r>
              <a:rPr lang="en-US" sz="2000" dirty="0"/>
              <a:t>);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29421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842</Words>
  <Application>Microsoft Office PowerPoint</Application>
  <PresentationFormat>Presentación en pantalla (4:3)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Comunicaciones</dc:creator>
  <cp:lastModifiedBy>Henry Guio Avila</cp:lastModifiedBy>
  <cp:revision>88</cp:revision>
  <dcterms:created xsi:type="dcterms:W3CDTF">2016-03-28T17:24:36Z</dcterms:created>
  <dcterms:modified xsi:type="dcterms:W3CDTF">2020-05-19T04:34:18Z</dcterms:modified>
</cp:coreProperties>
</file>