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56" r:id="rId2"/>
    <p:sldId id="257" r:id="rId3"/>
    <p:sldId id="299" r:id="rId4"/>
    <p:sldId id="298" r:id="rId5"/>
    <p:sldId id="30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4" r:id="rId35"/>
    <p:sldId id="297" r:id="rId36"/>
    <p:sldId id="295" r:id="rId37"/>
    <p:sldId id="290" r:id="rId38"/>
    <p:sldId id="291" r:id="rId39"/>
    <p:sldId id="292" r:id="rId40"/>
    <p:sldId id="293" r:id="rId41"/>
    <p:sldId id="287" r:id="rId42"/>
    <p:sldId id="288" r:id="rId4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2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05/04/2021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maphore-in-jav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maphore-in-java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sopa.dis.ulpgc.es/ii-dso/leclinux/procesos/fork/LEC7_FORK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Hilos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141413" y="1828800"/>
          <a:ext cx="720407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Manejados por el S.O.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Manejados por los</a:t>
                      </a:r>
                    </a:p>
                    <a:p>
                      <a:r>
                        <a:rPr lang="es-CO" dirty="0"/>
                        <a:t>Procesos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Independientes de</a:t>
                      </a:r>
                    </a:p>
                    <a:p>
                      <a:r>
                        <a:rPr lang="es-CO" dirty="0"/>
                        <a:t>otros 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Relacionados con</a:t>
                      </a:r>
                    </a:p>
                    <a:p>
                      <a:r>
                        <a:rPr lang="es-CO" dirty="0"/>
                        <a:t>otros hilos del mismo</a:t>
                      </a:r>
                    </a:p>
                    <a:p>
                      <a:r>
                        <a:rPr lang="es-CO" dirty="0"/>
                        <a:t>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Memoria privada, se</a:t>
                      </a:r>
                    </a:p>
                    <a:p>
                      <a:r>
                        <a:rPr lang="es-CO" dirty="0"/>
                        <a:t>necesitan</a:t>
                      </a:r>
                    </a:p>
                    <a:p>
                      <a:r>
                        <a:rPr lang="es-CO" dirty="0"/>
                        <a:t>mecanismos de</a:t>
                      </a:r>
                    </a:p>
                    <a:p>
                      <a:r>
                        <a:rPr lang="es-CO" dirty="0"/>
                        <a:t>comunicación para</a:t>
                      </a:r>
                    </a:p>
                    <a:p>
                      <a:r>
                        <a:rPr lang="es-CO" dirty="0"/>
                        <a:t>compartir</a:t>
                      </a:r>
                    </a:p>
                    <a:p>
                      <a:r>
                        <a:rPr lang="es-CO" dirty="0"/>
                        <a:t>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Memoria compartida</a:t>
                      </a:r>
                    </a:p>
                    <a:p>
                      <a:r>
                        <a:rPr lang="es-CO" dirty="0"/>
                        <a:t>con el resto de hilos</a:t>
                      </a:r>
                    </a:p>
                    <a:p>
                      <a:r>
                        <a:rPr lang="es-CO" dirty="0"/>
                        <a:t>que forman el</a:t>
                      </a:r>
                    </a:p>
                    <a:p>
                      <a:r>
                        <a:rPr lang="es-CO" dirty="0"/>
                        <a:t>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e hilos</a:t>
            </a:r>
          </a:p>
        </p:txBody>
      </p:sp>
    </p:spTree>
    <p:extLst>
      <p:ext uri="{BB962C8B-B14F-4D97-AF65-F5344CB8AC3E}">
        <p14:creationId xmlns:p14="http://schemas.microsoft.com/office/powerpoint/2010/main" val="7473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Dos maneras:</a:t>
            </a:r>
          </a:p>
          <a:p>
            <a:pPr lvl="1"/>
            <a:r>
              <a:rPr lang="es-CO" dirty="0"/>
              <a:t>Heredar de </a:t>
            </a:r>
            <a:r>
              <a:rPr lang="es-CO" dirty="0" err="1"/>
              <a:t>Thread</a:t>
            </a:r>
            <a:r>
              <a:rPr lang="es-CO" dirty="0"/>
              <a:t>                                 Cuál?</a:t>
            </a:r>
          </a:p>
          <a:p>
            <a:pPr lvl="1"/>
            <a:r>
              <a:rPr lang="es-CO" dirty="0"/>
              <a:t>Implementar </a:t>
            </a:r>
            <a:r>
              <a:rPr lang="es-CO" dirty="0" err="1"/>
              <a:t>Runnable</a:t>
            </a:r>
            <a:r>
              <a:rPr lang="es-CO" dirty="0"/>
              <a:t>                     Depende de la             </a:t>
            </a:r>
          </a:p>
          <a:p>
            <a:pPr lvl="1">
              <a:buNone/>
            </a:pPr>
            <a:r>
              <a:rPr lang="es-CO" dirty="0"/>
              <a:t>                                                   implementación, si se necesita </a:t>
            </a:r>
          </a:p>
          <a:p>
            <a:pPr lvl="1">
              <a:buNone/>
            </a:pPr>
            <a:r>
              <a:rPr lang="es-CO" dirty="0"/>
              <a:t>                                                       heredar de otras clases,  </a:t>
            </a:r>
          </a:p>
          <a:p>
            <a:pPr lvl="1">
              <a:buNone/>
            </a:pPr>
            <a:r>
              <a:rPr lang="es-CO" dirty="0"/>
              <a:t>                                                         implementar </a:t>
            </a:r>
            <a:r>
              <a:rPr lang="es-CO" i="1" dirty="0" err="1"/>
              <a:t>Runnable</a:t>
            </a:r>
            <a:endParaRPr lang="es-CO" i="1" dirty="0"/>
          </a:p>
          <a:p>
            <a:pPr lvl="1">
              <a:buNone/>
            </a:pPr>
            <a:endParaRPr lang="es-CO" i="1" dirty="0"/>
          </a:p>
          <a:p>
            <a:r>
              <a:rPr lang="es-CO" dirty="0"/>
              <a:t>Común:</a:t>
            </a:r>
          </a:p>
          <a:p>
            <a:pPr lvl="1"/>
            <a:r>
              <a:rPr lang="es-CO" dirty="0"/>
              <a:t>Implementar el método </a:t>
            </a:r>
            <a:r>
              <a:rPr lang="es-CO" i="1" dirty="0" err="1"/>
              <a:t>run</a:t>
            </a:r>
            <a:r>
              <a:rPr lang="es-CO" i="1" dirty="0"/>
              <a:t>()</a:t>
            </a:r>
            <a:endParaRPr lang="es-CO" dirty="0"/>
          </a:p>
          <a:p>
            <a:pPr lvl="1">
              <a:buNone/>
            </a:pPr>
            <a:endParaRPr lang="es-CO" dirty="0"/>
          </a:p>
          <a:p>
            <a:pPr lvl="1"/>
            <a:endParaRPr lang="es-CO" dirty="0"/>
          </a:p>
        </p:txBody>
      </p:sp>
      <p:sp>
        <p:nvSpPr>
          <p:cNvPr id="4" name="3 Cerrar llave"/>
          <p:cNvSpPr/>
          <p:nvPr/>
        </p:nvSpPr>
        <p:spPr>
          <a:xfrm>
            <a:off x="4427984" y="1700808"/>
            <a:ext cx="216024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3444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Thread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HiloTcp</a:t>
            </a:r>
            <a:r>
              <a:rPr lang="es-CO" dirty="0"/>
              <a:t> </a:t>
            </a:r>
            <a:r>
              <a:rPr lang="es-CO" dirty="0" err="1"/>
              <a:t>extends</a:t>
            </a:r>
            <a:r>
              <a:rPr lang="es-CO" dirty="0"/>
              <a:t> </a:t>
            </a:r>
            <a:r>
              <a:rPr lang="es-CO" dirty="0" err="1"/>
              <a:t>Thread</a:t>
            </a:r>
            <a:endParaRPr lang="es-CO" dirty="0"/>
          </a:p>
          <a:p>
            <a:pPr>
              <a:buNone/>
            </a:pPr>
            <a:r>
              <a:rPr lang="es-CO" dirty="0"/>
              <a:t>{</a:t>
            </a:r>
          </a:p>
          <a:p>
            <a:pPr>
              <a:buNone/>
            </a:pPr>
            <a:r>
              <a:rPr lang="es-CO" dirty="0"/>
              <a:t>	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run</a:t>
            </a:r>
            <a:r>
              <a:rPr lang="es-CO" dirty="0"/>
              <a:t>()</a:t>
            </a:r>
          </a:p>
          <a:p>
            <a:pPr>
              <a:buNone/>
            </a:pPr>
            <a:r>
              <a:rPr lang="es-CO" dirty="0"/>
              <a:t>	{</a:t>
            </a:r>
          </a:p>
          <a:p>
            <a:pPr>
              <a:buNone/>
            </a:pPr>
            <a:r>
              <a:rPr lang="es-CO" dirty="0"/>
              <a:t>		…</a:t>
            </a:r>
          </a:p>
          <a:p>
            <a:pPr>
              <a:buNone/>
            </a:pPr>
            <a:r>
              <a:rPr lang="es-CO" dirty="0"/>
              <a:t>	}</a:t>
            </a:r>
          </a:p>
          <a:p>
            <a:pPr>
              <a:buNone/>
            </a:pP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08153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Runnable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HiloTcp</a:t>
            </a:r>
            <a:r>
              <a:rPr lang="es-CO" dirty="0"/>
              <a:t> </a:t>
            </a:r>
            <a:r>
              <a:rPr lang="es-CO" dirty="0" err="1"/>
              <a:t>implements</a:t>
            </a:r>
            <a:r>
              <a:rPr lang="es-CO" dirty="0"/>
              <a:t> </a:t>
            </a:r>
            <a:r>
              <a:rPr lang="es-CO" dirty="0" err="1"/>
              <a:t>Runnable</a:t>
            </a:r>
            <a:endParaRPr lang="es-CO" dirty="0"/>
          </a:p>
          <a:p>
            <a:pPr>
              <a:buNone/>
            </a:pPr>
            <a:r>
              <a:rPr lang="es-CO" dirty="0"/>
              <a:t>{</a:t>
            </a:r>
          </a:p>
          <a:p>
            <a:pPr>
              <a:buNone/>
            </a:pPr>
            <a:r>
              <a:rPr lang="es-CO" dirty="0"/>
              <a:t>	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run</a:t>
            </a:r>
            <a:r>
              <a:rPr lang="es-CO" dirty="0"/>
              <a:t>()</a:t>
            </a:r>
          </a:p>
          <a:p>
            <a:pPr>
              <a:buNone/>
            </a:pPr>
            <a:r>
              <a:rPr lang="es-CO" dirty="0"/>
              <a:t>	{</a:t>
            </a:r>
          </a:p>
          <a:p>
            <a:pPr>
              <a:buNone/>
            </a:pPr>
            <a:r>
              <a:rPr lang="es-CO" dirty="0"/>
              <a:t>		…</a:t>
            </a:r>
          </a:p>
          <a:p>
            <a:pPr>
              <a:buNone/>
            </a:pPr>
            <a:r>
              <a:rPr lang="es-CO" dirty="0"/>
              <a:t>	}</a:t>
            </a:r>
          </a:p>
          <a:p>
            <a:pPr>
              <a:buNone/>
            </a:pP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17044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 de un hilo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Arranque</a:t>
            </a:r>
          </a:p>
          <a:p>
            <a:pPr lvl="1"/>
            <a:r>
              <a:rPr lang="es-CO" dirty="0" err="1"/>
              <a:t>h.start</a:t>
            </a:r>
            <a:r>
              <a:rPr lang="es-CO" dirty="0"/>
              <a:t>( );</a:t>
            </a:r>
          </a:p>
          <a:p>
            <a:pPr lvl="1"/>
            <a:r>
              <a:rPr lang="es-CO" dirty="0"/>
              <a:t>h.run( );</a:t>
            </a:r>
          </a:p>
          <a:p>
            <a:r>
              <a:rPr lang="es-CO" dirty="0"/>
              <a:t>Suspensión</a:t>
            </a:r>
          </a:p>
          <a:p>
            <a:pPr lvl="1"/>
            <a:r>
              <a:rPr lang="es-CO" dirty="0" err="1"/>
              <a:t>h.suspend</a:t>
            </a:r>
            <a:r>
              <a:rPr lang="es-CO" dirty="0"/>
              <a:t>( );</a:t>
            </a:r>
          </a:p>
          <a:p>
            <a:pPr lvl="1"/>
            <a:r>
              <a:rPr lang="es-CO" dirty="0" err="1"/>
              <a:t>h.resume</a:t>
            </a:r>
            <a:r>
              <a:rPr lang="es-CO" dirty="0"/>
              <a:t>( );</a:t>
            </a:r>
          </a:p>
          <a:p>
            <a:r>
              <a:rPr lang="es-CO" dirty="0"/>
              <a:t>Parada</a:t>
            </a:r>
          </a:p>
          <a:p>
            <a:pPr lvl="1"/>
            <a:r>
              <a:rPr lang="es-CO" dirty="0" err="1"/>
              <a:t>h.stop</a:t>
            </a:r>
            <a:r>
              <a:rPr lang="es-CO" dirty="0"/>
              <a:t>( );</a:t>
            </a:r>
          </a:p>
          <a:p>
            <a:r>
              <a:rPr lang="es-CO" dirty="0"/>
              <a:t>Hilo vivo?</a:t>
            </a:r>
          </a:p>
          <a:p>
            <a:pPr lvl="1"/>
            <a:r>
              <a:rPr lang="es-CO" dirty="0" err="1"/>
              <a:t>h.isAlive</a:t>
            </a:r>
            <a:r>
              <a:rPr lang="es-CO" dirty="0"/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251534320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C++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Dos maneras:</a:t>
            </a:r>
          </a:p>
          <a:p>
            <a:pPr lvl="1"/>
            <a:r>
              <a:rPr lang="es-CO" dirty="0" err="1"/>
              <a:t>fork</a:t>
            </a:r>
            <a:r>
              <a:rPr lang="es-CO" dirty="0"/>
              <a:t>                                                      Cuál?</a:t>
            </a:r>
          </a:p>
          <a:p>
            <a:pPr lvl="1"/>
            <a:r>
              <a:rPr lang="es-CO" dirty="0" err="1"/>
              <a:t>pthread</a:t>
            </a:r>
            <a:r>
              <a:rPr lang="es-CO" dirty="0"/>
              <a:t>                                            Depende de la             </a:t>
            </a:r>
          </a:p>
          <a:p>
            <a:pPr lvl="1">
              <a:buNone/>
            </a:pPr>
            <a:r>
              <a:rPr lang="es-CO" dirty="0"/>
              <a:t>                                                       implementación, </a:t>
            </a:r>
            <a:r>
              <a:rPr lang="es-CO" dirty="0" err="1"/>
              <a:t>fork</a:t>
            </a:r>
            <a:r>
              <a:rPr lang="es-CO" dirty="0"/>
              <a:t>: copia              </a:t>
            </a:r>
          </a:p>
          <a:p>
            <a:pPr lvl="1">
              <a:buNone/>
            </a:pPr>
            <a:r>
              <a:rPr lang="es-CO" dirty="0"/>
              <a:t>                                                            del proceso padre</a:t>
            </a:r>
            <a:endParaRPr lang="es-CO" i="1" dirty="0"/>
          </a:p>
          <a:p>
            <a:pPr lvl="1">
              <a:buNone/>
            </a:pPr>
            <a:endParaRPr lang="es-CO" i="1" dirty="0"/>
          </a:p>
          <a:p>
            <a:endParaRPr lang="es-CO" dirty="0"/>
          </a:p>
          <a:p>
            <a:pPr lvl="1">
              <a:buNone/>
            </a:pPr>
            <a:endParaRPr lang="es-CO" dirty="0"/>
          </a:p>
          <a:p>
            <a:pPr lvl="1"/>
            <a:endParaRPr lang="es-CO" dirty="0"/>
          </a:p>
        </p:txBody>
      </p:sp>
      <p:sp>
        <p:nvSpPr>
          <p:cNvPr id="4" name="3 Cerrar llave"/>
          <p:cNvSpPr/>
          <p:nvPr/>
        </p:nvSpPr>
        <p:spPr>
          <a:xfrm>
            <a:off x="4427984" y="2492896"/>
            <a:ext cx="216024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84096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pthread_t</a:t>
            </a:r>
            <a:r>
              <a:rPr lang="en-US" dirty="0"/>
              <a:t> hid;</a:t>
            </a:r>
          </a:p>
          <a:p>
            <a:r>
              <a:rPr lang="en-US" dirty="0" err="1"/>
              <a:t>pthread_create</a:t>
            </a:r>
            <a:r>
              <a:rPr lang="en-US" dirty="0"/>
              <a:t>( &amp;hid, </a:t>
            </a:r>
            <a:r>
              <a:rPr lang="en-US" i="1" dirty="0" err="1"/>
              <a:t>atributos</a:t>
            </a:r>
            <a:r>
              <a:rPr lang="en-US" dirty="0"/>
              <a:t>, </a:t>
            </a:r>
            <a:r>
              <a:rPr lang="en-US" i="1" dirty="0" err="1"/>
              <a:t>función</a:t>
            </a:r>
            <a:r>
              <a:rPr lang="en-US" dirty="0"/>
              <a:t>, </a:t>
            </a:r>
            <a:r>
              <a:rPr lang="en-US" i="1" dirty="0" err="1"/>
              <a:t>argumentos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Devolución</a:t>
            </a:r>
            <a:r>
              <a:rPr lang="en-US" dirty="0"/>
              <a:t>: 0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bien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                    != 0  mal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Pthread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97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fork()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Devolución</a:t>
            </a:r>
            <a:r>
              <a:rPr lang="en-US" dirty="0"/>
              <a:t>: -1 </a:t>
            </a:r>
            <a:r>
              <a:rPr lang="en-US" dirty="0">
                <a:sym typeface="Wingdings" pitchFamily="2" charset="2"/>
              </a:rPr>
              <a:t> mal</a:t>
            </a:r>
          </a:p>
          <a:p>
            <a:r>
              <a:rPr lang="en-US" dirty="0">
                <a:sym typeface="Wingdings" pitchFamily="2" charset="2"/>
              </a:rPr>
              <a:t>                       0  </a:t>
            </a:r>
            <a:r>
              <a:rPr lang="en-US" dirty="0" err="1">
                <a:sym typeface="Wingdings" pitchFamily="2" charset="2"/>
              </a:rPr>
              <a:t>proceso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hijo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                     != 0  </a:t>
            </a:r>
            <a:r>
              <a:rPr lang="en-US" dirty="0" err="1">
                <a:sym typeface="Wingdings" pitchFamily="2" charset="2"/>
              </a:rPr>
              <a:t>proceso</a:t>
            </a:r>
            <a:r>
              <a:rPr lang="en-US" dirty="0">
                <a:sym typeface="Wingdings" pitchFamily="2" charset="2"/>
              </a:rPr>
              <a:t> padre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Fork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61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Control de un hilo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Unir - despertar</a:t>
            </a:r>
          </a:p>
          <a:p>
            <a:pPr lvl="1"/>
            <a:r>
              <a:rPr lang="es-CO" dirty="0" err="1"/>
              <a:t>Pthread.join</a:t>
            </a:r>
            <a:r>
              <a:rPr lang="es-CO" dirty="0"/>
              <a:t>();</a:t>
            </a:r>
          </a:p>
          <a:p>
            <a:pPr lvl="1"/>
            <a:r>
              <a:rPr lang="es-CO" dirty="0" err="1"/>
              <a:t>wakeup</a:t>
            </a:r>
            <a:endParaRPr lang="es-CO" dirty="0"/>
          </a:p>
          <a:p>
            <a:r>
              <a:rPr lang="es-CO" dirty="0"/>
              <a:t>Suspensión</a:t>
            </a:r>
          </a:p>
          <a:p>
            <a:pPr lvl="1"/>
            <a:r>
              <a:rPr lang="es-CO" dirty="0" err="1"/>
              <a:t>wait</a:t>
            </a:r>
            <a:r>
              <a:rPr lang="es-CO" dirty="0"/>
              <a:t>( );</a:t>
            </a:r>
          </a:p>
          <a:p>
            <a:pPr lvl="1"/>
            <a:r>
              <a:rPr lang="es-CO" dirty="0" err="1"/>
              <a:t>sleep</a:t>
            </a:r>
            <a:endParaRPr lang="es-CO" dirty="0"/>
          </a:p>
          <a:p>
            <a:pPr lvl="1"/>
            <a:r>
              <a:rPr lang="es-CO" dirty="0" err="1"/>
              <a:t>Pthread.cancel</a:t>
            </a:r>
            <a:r>
              <a:rPr lang="es-CO" dirty="0"/>
              <a:t>();</a:t>
            </a:r>
          </a:p>
          <a:p>
            <a:r>
              <a:rPr lang="es-CO" dirty="0"/>
              <a:t>Parada</a:t>
            </a:r>
          </a:p>
          <a:p>
            <a:pPr lvl="1"/>
            <a:r>
              <a:rPr lang="es-CO" dirty="0" err="1"/>
              <a:t>return</a:t>
            </a:r>
            <a:r>
              <a:rPr lang="es-CO" dirty="0"/>
              <a:t>, </a:t>
            </a:r>
            <a:r>
              <a:rPr lang="es-CO" dirty="0" err="1"/>
              <a:t>pthread.exit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0958532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Usar los mismos recursos</a:t>
            </a:r>
          </a:p>
          <a:p>
            <a:r>
              <a:rPr lang="es-CO" dirty="0"/>
              <a:t>Mismo espacio en memoria (datos)</a:t>
            </a:r>
          </a:p>
          <a:p>
            <a:endParaRPr lang="es-CO" dirty="0"/>
          </a:p>
        </p:txBody>
      </p:sp>
      <p:sp>
        <p:nvSpPr>
          <p:cNvPr id="5" name="4 Llamada rectangular redondeada"/>
          <p:cNvSpPr/>
          <p:nvPr/>
        </p:nvSpPr>
        <p:spPr>
          <a:xfrm>
            <a:off x="2555776" y="2636912"/>
            <a:ext cx="2880320" cy="1008112"/>
          </a:xfrm>
          <a:prstGeom prst="wedgeRoundRectCallout">
            <a:avLst>
              <a:gd name="adj1" fmla="val -98724"/>
              <a:gd name="adj2" fmla="val 12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ID:  111</a:t>
            </a:r>
          </a:p>
          <a:p>
            <a:pPr algn="ctr"/>
            <a:r>
              <a:rPr lang="es-CO" dirty="0"/>
              <a:t>Nombre: Luis Sánchez</a:t>
            </a:r>
          </a:p>
          <a:p>
            <a:pPr algn="ctr"/>
            <a:r>
              <a:rPr lang="es-CO" dirty="0"/>
              <a:t>Saldo: 1.000.000</a:t>
            </a:r>
          </a:p>
        </p:txBody>
      </p:sp>
      <p:pic>
        <p:nvPicPr>
          <p:cNvPr id="21508" name="Picture 4" descr="https://encrypted-tbn3.gstatic.com/images?q=tbn:ANd9GcSiKAjDHlSMHIMMF462rYAiqkotVlvEtPK_lxWmT54gFw8B7g-xY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636912"/>
            <a:ext cx="1296144" cy="1296145"/>
          </a:xfrm>
          <a:prstGeom prst="rect">
            <a:avLst/>
          </a:prstGeom>
          <a:noFill/>
        </p:spPr>
      </p:pic>
      <p:sp>
        <p:nvSpPr>
          <p:cNvPr id="7" name="6 Rectángulo redondeado"/>
          <p:cNvSpPr/>
          <p:nvPr/>
        </p:nvSpPr>
        <p:spPr>
          <a:xfrm>
            <a:off x="1259632" y="4077072"/>
            <a:ext cx="2088232" cy="1008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Retirar = 900.000</a:t>
            </a:r>
          </a:p>
          <a:p>
            <a:pPr algn="ctr"/>
            <a:r>
              <a:rPr lang="es-CO" dirty="0"/>
              <a:t>Saldo = 100.000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644008" y="4149080"/>
            <a:ext cx="2736304" cy="9361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Consignar = 500.000</a:t>
            </a:r>
          </a:p>
          <a:p>
            <a:pPr algn="ctr"/>
            <a:r>
              <a:rPr lang="es-CO" dirty="0"/>
              <a:t>Saldo = 1.500.000</a:t>
            </a:r>
          </a:p>
        </p:txBody>
      </p:sp>
      <p:sp>
        <p:nvSpPr>
          <p:cNvPr id="9" name="8 Elipse"/>
          <p:cNvSpPr/>
          <p:nvPr/>
        </p:nvSpPr>
        <p:spPr>
          <a:xfrm>
            <a:off x="2987824" y="5661248"/>
            <a:ext cx="216024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SALDO?</a:t>
            </a:r>
          </a:p>
        </p:txBody>
      </p:sp>
      <p:cxnSp>
        <p:nvCxnSpPr>
          <p:cNvPr id="11" name="10 Conector recto de flecha"/>
          <p:cNvCxnSpPr>
            <a:stCxn id="5" idx="2"/>
            <a:endCxn id="7" idx="0"/>
          </p:cNvCxnSpPr>
          <p:nvPr/>
        </p:nvCxnSpPr>
        <p:spPr>
          <a:xfrm flipH="1">
            <a:off x="2303748" y="3645024"/>
            <a:ext cx="16921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2"/>
            <a:endCxn id="8" idx="0"/>
          </p:cNvCxnSpPr>
          <p:nvPr/>
        </p:nvCxnSpPr>
        <p:spPr>
          <a:xfrm>
            <a:off x="3995936" y="3645024"/>
            <a:ext cx="20162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0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Dividir la clase en 2 grupos</a:t>
            </a:r>
          </a:p>
        </p:txBody>
      </p:sp>
    </p:spTree>
    <p:extLst>
      <p:ext uri="{BB962C8B-B14F-4D97-AF65-F5344CB8AC3E}">
        <p14:creationId xmlns:p14="http://schemas.microsoft.com/office/powerpoint/2010/main" val="409565662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Usar los mismos recursos</a:t>
            </a:r>
          </a:p>
          <a:p>
            <a:r>
              <a:rPr lang="es-CO" dirty="0"/>
              <a:t>Mismo espacio en memoria</a:t>
            </a:r>
          </a:p>
          <a:p>
            <a:endParaRPr lang="es-CO" dirty="0"/>
          </a:p>
        </p:txBody>
      </p:sp>
      <p:sp>
        <p:nvSpPr>
          <p:cNvPr id="5" name="4 Llamada rectangular redondeada"/>
          <p:cNvSpPr/>
          <p:nvPr/>
        </p:nvSpPr>
        <p:spPr>
          <a:xfrm>
            <a:off x="2555776" y="2636912"/>
            <a:ext cx="3240360" cy="1080120"/>
          </a:xfrm>
          <a:prstGeom prst="wedgeRoundRectCallout">
            <a:avLst>
              <a:gd name="adj1" fmla="val -98724"/>
              <a:gd name="adj2" fmla="val 12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ID:  111</a:t>
            </a:r>
          </a:p>
          <a:p>
            <a:pPr algn="ctr"/>
            <a:r>
              <a:rPr lang="es-CO" dirty="0"/>
              <a:t>Nombre: Luis Sánchez</a:t>
            </a:r>
          </a:p>
          <a:p>
            <a:pPr algn="ctr"/>
            <a:r>
              <a:rPr lang="es-CO" dirty="0"/>
              <a:t>Saldo: 1.000.000</a:t>
            </a:r>
          </a:p>
        </p:txBody>
      </p:sp>
      <p:pic>
        <p:nvPicPr>
          <p:cNvPr id="21508" name="Picture 4" descr="https://encrypted-tbn3.gstatic.com/images?q=tbn:ANd9GcSiKAjDHlSMHIMMF462rYAiqkotVlvEtPK_lxWmT54gFw8B7g-xY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636912"/>
            <a:ext cx="1296144" cy="1296145"/>
          </a:xfrm>
          <a:prstGeom prst="rect">
            <a:avLst/>
          </a:prstGeom>
          <a:noFill/>
        </p:spPr>
      </p:pic>
      <p:sp>
        <p:nvSpPr>
          <p:cNvPr id="7" name="6 Rectángulo redondeado"/>
          <p:cNvSpPr/>
          <p:nvPr/>
        </p:nvSpPr>
        <p:spPr>
          <a:xfrm>
            <a:off x="1259632" y="4077072"/>
            <a:ext cx="2088232" cy="1008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Retirar = 900.000</a:t>
            </a:r>
          </a:p>
          <a:p>
            <a:pPr algn="ctr"/>
            <a:r>
              <a:rPr lang="es-CO" dirty="0"/>
              <a:t>Saldo = 600.000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644008" y="4149080"/>
            <a:ext cx="2304256" cy="9361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Consignar = 500.000</a:t>
            </a:r>
          </a:p>
          <a:p>
            <a:pPr algn="ctr"/>
            <a:r>
              <a:rPr lang="es-CO" dirty="0"/>
              <a:t>Saldo = 1.500.000</a:t>
            </a:r>
          </a:p>
        </p:txBody>
      </p:sp>
      <p:sp>
        <p:nvSpPr>
          <p:cNvPr id="9" name="8 Elipse"/>
          <p:cNvSpPr/>
          <p:nvPr/>
        </p:nvSpPr>
        <p:spPr>
          <a:xfrm>
            <a:off x="2771800" y="5661248"/>
            <a:ext cx="273630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SALDO = 600.000</a:t>
            </a:r>
          </a:p>
        </p:txBody>
      </p:sp>
      <p:cxnSp>
        <p:nvCxnSpPr>
          <p:cNvPr id="11" name="10 Conector recto de flecha"/>
          <p:cNvCxnSpPr>
            <a:stCxn id="5" idx="2"/>
            <a:endCxn id="7" idx="0"/>
          </p:cNvCxnSpPr>
          <p:nvPr/>
        </p:nvCxnSpPr>
        <p:spPr>
          <a:xfrm flipH="1">
            <a:off x="2303748" y="3717032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2"/>
            <a:endCxn id="8" idx="0"/>
          </p:cNvCxnSpPr>
          <p:nvPr/>
        </p:nvCxnSpPr>
        <p:spPr>
          <a:xfrm>
            <a:off x="4175956" y="3717032"/>
            <a:ext cx="16201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899592" y="443711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2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436510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945249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Prioridad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h.setPriority</a:t>
            </a:r>
            <a:r>
              <a:rPr lang="es-CO" dirty="0"/>
              <a:t> (</a:t>
            </a:r>
            <a:r>
              <a:rPr lang="es-CO" dirty="0" err="1"/>
              <a:t>int</a:t>
            </a:r>
            <a:r>
              <a:rPr lang="es-CO" dirty="0"/>
              <a:t> prioridad);</a:t>
            </a:r>
          </a:p>
          <a:p>
            <a:pPr>
              <a:buNone/>
            </a:pPr>
            <a:endParaRPr lang="es-CO" dirty="0"/>
          </a:p>
          <a:p>
            <a:r>
              <a:rPr lang="es-CO" dirty="0" err="1"/>
              <a:t>h.setPriority</a:t>
            </a:r>
            <a:r>
              <a:rPr lang="es-CO" dirty="0"/>
              <a:t> (</a:t>
            </a:r>
            <a:r>
              <a:rPr lang="es-CO" dirty="0" err="1"/>
              <a:t>Thread.MIN_PRIORITY</a:t>
            </a:r>
            <a:r>
              <a:rPr lang="es-CO" dirty="0"/>
              <a:t> );</a:t>
            </a:r>
          </a:p>
          <a:p>
            <a:r>
              <a:rPr lang="es-CO" dirty="0" err="1"/>
              <a:t>h.setPriority</a:t>
            </a:r>
            <a:r>
              <a:rPr lang="es-CO" dirty="0"/>
              <a:t> (</a:t>
            </a:r>
            <a:r>
              <a:rPr lang="es-CO" dirty="0" err="1"/>
              <a:t>Thread.MAX_PRIORITY</a:t>
            </a:r>
            <a:r>
              <a:rPr lang="es-CO" dirty="0"/>
              <a:t> );</a:t>
            </a:r>
          </a:p>
          <a:p>
            <a:endParaRPr lang="es-CO" dirty="0"/>
          </a:p>
          <a:p>
            <a:r>
              <a:rPr lang="es-CO" dirty="0"/>
              <a:t>El hilo padre inicia los hilos según la prioridad. Entre más grande el número, mayor prioridad tiene.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768072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Prioridad (II)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pthread_attr_setschedpolicy</a:t>
            </a:r>
            <a:r>
              <a:rPr lang="es-CO" dirty="0"/>
              <a:t>(&amp;</a:t>
            </a:r>
            <a:r>
              <a:rPr lang="es-CO" dirty="0" err="1"/>
              <a:t>tattr</a:t>
            </a:r>
            <a:r>
              <a:rPr lang="es-CO" dirty="0"/>
              <a:t>, </a:t>
            </a:r>
            <a:r>
              <a:rPr lang="es-CO" dirty="0" err="1"/>
              <a:t>SCHED_RR</a:t>
            </a:r>
            <a:r>
              <a:rPr lang="es-CO" dirty="0"/>
              <a:t>);</a:t>
            </a:r>
          </a:p>
          <a:p>
            <a:endParaRPr lang="es-CO" dirty="0"/>
          </a:p>
          <a:p>
            <a:r>
              <a:rPr lang="es-CO" dirty="0"/>
              <a:t>Cambiar la prioridad en el planificador </a:t>
            </a:r>
          </a:p>
          <a:p>
            <a:endParaRPr lang="es-CO" dirty="0"/>
          </a:p>
          <a:p>
            <a:r>
              <a:rPr lang="es-CO" dirty="0"/>
              <a:t>Linux </a:t>
            </a:r>
            <a:r>
              <a:rPr lang="es-CO" dirty="0">
                <a:sym typeface="Wingdings" pitchFamily="2" charset="2"/>
              </a:rPr>
              <a:t> </a:t>
            </a:r>
            <a:r>
              <a:rPr lang="es-CO" dirty="0"/>
              <a:t>Prioridad cambia dinámicamente</a:t>
            </a:r>
          </a:p>
        </p:txBody>
      </p:sp>
    </p:spTree>
    <p:extLst>
      <p:ext uri="{BB962C8B-B14F-4D97-AF65-F5344CB8AC3E}">
        <p14:creationId xmlns:p14="http://schemas.microsoft.com/office/powerpoint/2010/main" val="40636969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No permitir:</a:t>
            </a:r>
          </a:p>
          <a:p>
            <a:pPr lvl="1"/>
            <a:r>
              <a:rPr lang="es-CO" dirty="0"/>
              <a:t>Inanición</a:t>
            </a:r>
          </a:p>
          <a:p>
            <a:pPr lvl="1"/>
            <a:r>
              <a:rPr lang="es-CO" dirty="0"/>
              <a:t>Punto muerto</a:t>
            </a:r>
          </a:p>
          <a:p>
            <a:pPr lvl="1"/>
            <a:r>
              <a:rPr lang="es-CO" dirty="0"/>
              <a:t>Interbloqueo</a:t>
            </a:r>
          </a:p>
          <a:p>
            <a:pPr lvl="1"/>
            <a:endParaRPr lang="es-CO" dirty="0"/>
          </a:p>
          <a:p>
            <a:r>
              <a:rPr lang="es-CO" dirty="0"/>
              <a:t>Métodos:</a:t>
            </a:r>
          </a:p>
          <a:p>
            <a:pPr lvl="1"/>
            <a:r>
              <a:rPr lang="es-CO" dirty="0" err="1"/>
              <a:t>wait</a:t>
            </a:r>
            <a:r>
              <a:rPr lang="es-CO" dirty="0"/>
              <a:t>( ) </a:t>
            </a:r>
            <a:r>
              <a:rPr lang="es-CO" dirty="0">
                <a:sym typeface="Wingdings" pitchFamily="2" charset="2"/>
              </a:rPr>
              <a:t> hace esperar al hilo</a:t>
            </a:r>
          </a:p>
          <a:p>
            <a:pPr lvl="1"/>
            <a:r>
              <a:rPr lang="es-CO" dirty="0" err="1"/>
              <a:t>notify</a:t>
            </a:r>
            <a:r>
              <a:rPr lang="es-CO" dirty="0"/>
              <a:t>( ) </a:t>
            </a:r>
            <a:r>
              <a:rPr lang="es-CO" dirty="0">
                <a:sym typeface="Wingdings" pitchFamily="2" charset="2"/>
              </a:rPr>
              <a:t> despierta al hilo</a:t>
            </a:r>
          </a:p>
          <a:p>
            <a:pPr lvl="1"/>
            <a:r>
              <a:rPr lang="es-CO" dirty="0" err="1">
                <a:sym typeface="Wingdings" pitchFamily="2" charset="2"/>
              </a:rPr>
              <a:t>signal</a:t>
            </a:r>
            <a:r>
              <a:rPr lang="es-CO" dirty="0">
                <a:sym typeface="Wingdings" pitchFamily="2" charset="2"/>
              </a:rPr>
              <a:t>()</a:t>
            </a:r>
          </a:p>
          <a:p>
            <a:pPr lvl="1"/>
            <a:r>
              <a:rPr lang="es-CO" dirty="0" err="1"/>
              <a:t>sleep</a:t>
            </a:r>
            <a:r>
              <a:rPr lang="es-CO" dirty="0"/>
              <a:t>()</a:t>
            </a:r>
          </a:p>
          <a:p>
            <a:pPr lvl="1"/>
            <a:r>
              <a:rPr lang="es-CO" dirty="0" err="1"/>
              <a:t>join</a:t>
            </a:r>
            <a:r>
              <a:rPr lang="es-CO" dirty="0"/>
              <a:t>();</a:t>
            </a:r>
          </a:p>
          <a:p>
            <a:pPr lvl="1"/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821831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 (II)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772816"/>
            <a:ext cx="8019778" cy="43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 rot="20073020">
            <a:off x="644561" y="3328703"/>
            <a:ext cx="5297211" cy="23552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Elipse"/>
          <p:cNvSpPr/>
          <p:nvPr/>
        </p:nvSpPr>
        <p:spPr>
          <a:xfrm rot="2217231">
            <a:off x="2776225" y="3005277"/>
            <a:ext cx="5687781" cy="18524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4338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 (III)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Palabra reservada </a:t>
            </a:r>
            <a:r>
              <a:rPr lang="es-CO" i="1" dirty="0" err="1"/>
              <a:t>synchronized</a:t>
            </a:r>
            <a:r>
              <a:rPr lang="es-CO" i="1" dirty="0"/>
              <a:t> </a:t>
            </a:r>
            <a:r>
              <a:rPr lang="es-CO" dirty="0"/>
              <a:t>(recomendada sólo para métodos)</a:t>
            </a:r>
            <a:r>
              <a:rPr lang="es-CO" dirty="0">
                <a:sym typeface="Wingdings" pitchFamily="2" charset="2"/>
              </a:rPr>
              <a:t> Monitorear los hilos</a:t>
            </a:r>
          </a:p>
          <a:p>
            <a:pPr lvl="1"/>
            <a:endParaRPr lang="es-CO" dirty="0">
              <a:sym typeface="Wingdings" pitchFamily="2" charset="2"/>
            </a:endParaRPr>
          </a:p>
          <a:p>
            <a:pPr lvl="1"/>
            <a:r>
              <a:rPr lang="es-CO" sz="2000" dirty="0">
                <a:sym typeface="Wingdings" pitchFamily="2" charset="2"/>
              </a:rPr>
              <a:t>Usada sólo en las secciones críticas</a:t>
            </a:r>
          </a:p>
          <a:p>
            <a:pPr lvl="1"/>
            <a:endParaRPr lang="es-CO" sz="2000" dirty="0">
              <a:sym typeface="Wingdings" pitchFamily="2" charset="2"/>
            </a:endParaRPr>
          </a:p>
          <a:p>
            <a:pPr lvl="1"/>
            <a:r>
              <a:rPr lang="es-CO" sz="2000" dirty="0">
                <a:sym typeface="Wingdings" pitchFamily="2" charset="2"/>
              </a:rPr>
              <a:t>El hilo que hace la llamada a un método, adquiere el monitor del hilo del método invocado.</a:t>
            </a:r>
          </a:p>
          <a:p>
            <a:pPr lvl="1" algn="just"/>
            <a:endParaRPr lang="es-CO" sz="2000" dirty="0"/>
          </a:p>
          <a:p>
            <a:pPr lvl="1" algn="just"/>
            <a:r>
              <a:rPr lang="es-CO" sz="2000" dirty="0"/>
              <a:t>Otros hilos no pueden llamar a un método sincronizado del mismo objeto mientras el monitor no sea liberado.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917052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 (IV)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772816"/>
            <a:ext cx="8019778" cy="43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 rot="2025033">
            <a:off x="2967926" y="3303769"/>
            <a:ext cx="5562206" cy="1695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57998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O" dirty="0"/>
          </a:p>
          <a:p>
            <a:r>
              <a:rPr lang="es-CO" dirty="0"/>
              <a:t>Comunicación</a:t>
            </a:r>
          </a:p>
          <a:p>
            <a:endParaRPr lang="es-CO" dirty="0"/>
          </a:p>
          <a:p>
            <a:r>
              <a:rPr lang="es-CO" dirty="0"/>
              <a:t>Recursos</a:t>
            </a:r>
          </a:p>
          <a:p>
            <a:pPr lvl="1"/>
            <a:r>
              <a:rPr lang="es-CO" dirty="0"/>
              <a:t>Compartición</a:t>
            </a:r>
          </a:p>
          <a:p>
            <a:pPr lvl="1"/>
            <a:r>
              <a:rPr lang="es-CO" dirty="0"/>
              <a:t>Competencia</a:t>
            </a:r>
          </a:p>
          <a:p>
            <a:endParaRPr lang="es-CO" dirty="0"/>
          </a:p>
          <a:p>
            <a:r>
              <a:rPr lang="es-CO" dirty="0"/>
              <a:t>Sincronización</a:t>
            </a:r>
          </a:p>
          <a:p>
            <a:endParaRPr lang="es-CO" dirty="0"/>
          </a:p>
          <a:p>
            <a:r>
              <a:rPr lang="es-CO" dirty="0"/>
              <a:t>Tiempo de procesador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Concurrencia</a:t>
            </a:r>
          </a:p>
        </p:txBody>
      </p:sp>
    </p:spTree>
    <p:extLst>
      <p:ext uri="{BB962C8B-B14F-4D97-AF65-F5344CB8AC3E}">
        <p14:creationId xmlns:p14="http://schemas.microsoft.com/office/powerpoint/2010/main" val="20029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Varias aplicaciones</a:t>
            </a:r>
          </a:p>
          <a:p>
            <a:endParaRPr lang="es-CO" dirty="0"/>
          </a:p>
          <a:p>
            <a:r>
              <a:rPr lang="es-CO" dirty="0"/>
              <a:t>Aplicaciones  estructuradas: Conjunto de procesos concurrentes</a:t>
            </a:r>
          </a:p>
          <a:p>
            <a:endParaRPr lang="es-CO" dirty="0"/>
          </a:p>
          <a:p>
            <a:r>
              <a:rPr lang="es-CO" dirty="0"/>
              <a:t>Estructura del S.O.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Concurrencia (II)</a:t>
            </a:r>
          </a:p>
        </p:txBody>
      </p:sp>
    </p:spTree>
    <p:extLst>
      <p:ext uri="{BB962C8B-B14F-4D97-AF65-F5344CB8AC3E}">
        <p14:creationId xmlns:p14="http://schemas.microsoft.com/office/powerpoint/2010/main" val="19517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Procesos independientes </a:t>
            </a:r>
            <a:r>
              <a:rPr lang="es-CO">
                <a:sym typeface="Wingdings" pitchFamily="2" charset="2"/>
              </a:rPr>
              <a:t> competencia </a:t>
            </a:r>
            <a:r>
              <a:rPr lang="es-CO" dirty="0">
                <a:sym typeface="Wingdings" pitchFamily="2" charset="2"/>
              </a:rPr>
              <a:t>recursos</a:t>
            </a:r>
          </a:p>
          <a:p>
            <a:endParaRPr lang="es-CO" dirty="0">
              <a:sym typeface="Wingdings" pitchFamily="2" charset="2"/>
            </a:endParaRPr>
          </a:p>
          <a:p>
            <a:r>
              <a:rPr lang="es-CO" dirty="0">
                <a:sym typeface="Wingdings" pitchFamily="2" charset="2"/>
              </a:rPr>
              <a:t>Procesos percepción indirecta  cooperación</a:t>
            </a:r>
          </a:p>
          <a:p>
            <a:endParaRPr lang="es-CO" dirty="0">
              <a:sym typeface="Wingdings" pitchFamily="2" charset="2"/>
            </a:endParaRPr>
          </a:p>
          <a:p>
            <a:r>
              <a:rPr lang="es-CO" dirty="0">
                <a:sym typeface="Wingdings" pitchFamily="2" charset="2"/>
              </a:rPr>
              <a:t>Procesos percepción directa  comunicación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Concurrencia (III)</a:t>
            </a:r>
          </a:p>
        </p:txBody>
      </p:sp>
    </p:spTree>
    <p:extLst>
      <p:ext uri="{BB962C8B-B14F-4D97-AF65-F5344CB8AC3E}">
        <p14:creationId xmlns:p14="http://schemas.microsoft.com/office/powerpoint/2010/main" val="30886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Dividir la clase en 2 grupos: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Un grupo hace las operaciones una a la vez.</a:t>
            </a:r>
          </a:p>
          <a:p>
            <a:pPr lvl="1"/>
            <a:r>
              <a:rPr lang="es-CO" dirty="0"/>
              <a:t>Otro grupo realiza las 3 operaciones al mismo tiempo.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27380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Tareas del SO</a:t>
            </a:r>
          </a:p>
          <a:p>
            <a:pPr lvl="1"/>
            <a:r>
              <a:rPr lang="es-CO" dirty="0"/>
              <a:t>Conocer lo que realiza un proceso</a:t>
            </a:r>
          </a:p>
          <a:p>
            <a:pPr lvl="1"/>
            <a:r>
              <a:rPr lang="es-CO" dirty="0"/>
              <a:t>Ubicar recursos</a:t>
            </a:r>
          </a:p>
          <a:p>
            <a:pPr lvl="2"/>
            <a:r>
              <a:rPr lang="es-CO" dirty="0"/>
              <a:t>Tiempo de procesador</a:t>
            </a:r>
          </a:p>
          <a:p>
            <a:pPr lvl="2"/>
            <a:r>
              <a:rPr lang="es-CO" dirty="0"/>
              <a:t>Memoria</a:t>
            </a:r>
          </a:p>
          <a:p>
            <a:pPr lvl="2"/>
            <a:r>
              <a:rPr lang="es-CO" dirty="0"/>
              <a:t>Archivos</a:t>
            </a:r>
          </a:p>
          <a:p>
            <a:pPr lvl="2"/>
            <a:r>
              <a:rPr lang="es-CO" dirty="0"/>
              <a:t>E/S</a:t>
            </a:r>
          </a:p>
          <a:p>
            <a:pPr lvl="1"/>
            <a:r>
              <a:rPr lang="es-CO" dirty="0"/>
              <a:t>Proteger recursos usados por un proceso</a:t>
            </a:r>
          </a:p>
          <a:p>
            <a:pPr lvl="1"/>
            <a:r>
              <a:rPr lang="es-CO" dirty="0"/>
              <a:t>Comportamiento del proceso debe ser independiente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Concurrencia (IV)</a:t>
            </a:r>
          </a:p>
        </p:txBody>
      </p:sp>
    </p:spTree>
    <p:extLst>
      <p:ext uri="{BB962C8B-B14F-4D97-AF65-F5344CB8AC3E}">
        <p14:creationId xmlns:p14="http://schemas.microsoft.com/office/powerpoint/2010/main" val="12665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Competencia de recursos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Recurso crítico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Sección crítica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Exclusión mutua</a:t>
            </a:r>
          </a:p>
        </p:txBody>
      </p:sp>
    </p:spTree>
    <p:extLst>
      <p:ext uri="{BB962C8B-B14F-4D97-AF65-F5344CB8AC3E}">
        <p14:creationId xmlns:p14="http://schemas.microsoft.com/office/powerpoint/2010/main" val="10020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Problemas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Interbloqueo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Inanición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Exclusión mutua</a:t>
            </a:r>
          </a:p>
        </p:txBody>
      </p:sp>
    </p:spTree>
    <p:extLst>
      <p:ext uri="{BB962C8B-B14F-4D97-AF65-F5344CB8AC3E}">
        <p14:creationId xmlns:p14="http://schemas.microsoft.com/office/powerpoint/2010/main" val="6690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No se puede permitir ingresar a otro proceso</a:t>
            </a:r>
          </a:p>
          <a:p>
            <a:r>
              <a:rPr lang="es-CO" dirty="0"/>
              <a:t>Debe ser finita</a:t>
            </a:r>
          </a:p>
          <a:p>
            <a:r>
              <a:rPr lang="es-CO" dirty="0"/>
              <a:t>Cuando no sea crítica, no debe interferir con otros procesos</a:t>
            </a:r>
          </a:p>
          <a:p>
            <a:r>
              <a:rPr lang="es-CO" dirty="0"/>
              <a:t>Cuando se solicite el ingreso a una sección crítica de un proceso, no debe tener ni interbloqueo ni inanición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Sección crítica</a:t>
            </a:r>
          </a:p>
        </p:txBody>
      </p:sp>
    </p:spTree>
    <p:extLst>
      <p:ext uri="{BB962C8B-B14F-4D97-AF65-F5344CB8AC3E}">
        <p14:creationId xmlns:p14="http://schemas.microsoft.com/office/powerpoint/2010/main" val="5453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Controla el acceso a recursos compartidos por hilos a través de un contador.</a:t>
            </a:r>
          </a:p>
          <a:p>
            <a:r>
              <a:rPr lang="es-CO" dirty="0"/>
              <a:t>Si el contador &gt; 0 </a:t>
            </a:r>
            <a:r>
              <a:rPr lang="es-CO" dirty="0">
                <a:sym typeface="Wingdings" panose="05000000000000000000" pitchFamily="2" charset="2"/>
              </a:rPr>
              <a:t> se permite el acceso</a:t>
            </a:r>
          </a:p>
          <a:p>
            <a:r>
              <a:rPr lang="es-CO" dirty="0"/>
              <a:t>Si el contador = 0 </a:t>
            </a:r>
            <a:r>
              <a:rPr lang="es-CO" dirty="0">
                <a:sym typeface="Wingdings" panose="05000000000000000000" pitchFamily="2" charset="2"/>
              </a:rPr>
              <a:t> NO se permite el acceso</a:t>
            </a:r>
          </a:p>
          <a:p>
            <a:endParaRPr lang="es-CO" dirty="0">
              <a:sym typeface="Wingdings" panose="05000000000000000000" pitchFamily="2" charset="2"/>
            </a:endParaRPr>
          </a:p>
          <a:p>
            <a:r>
              <a:rPr lang="es-CO" dirty="0">
                <a:sym typeface="Wingdings" panose="05000000000000000000" pitchFamily="2" charset="2"/>
              </a:rPr>
              <a:t>El hilo “adquiere” el recurso y “libera” cuando ya no lo necesita más</a:t>
            </a:r>
          </a:p>
          <a:p>
            <a:endParaRPr lang="es-CO" dirty="0">
              <a:sym typeface="Wingdings" panose="05000000000000000000" pitchFamily="2" charset="2"/>
            </a:endParaRPr>
          </a:p>
          <a:p>
            <a:r>
              <a:rPr lang="es-CO" dirty="0">
                <a:sym typeface="Wingdings" panose="05000000000000000000" pitchFamily="2" charset="2"/>
              </a:rPr>
              <a:t>Hasta que el recurso no está disponible, el programa padre no da acceso a otro hilo a dicho recurso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 - Semáforos</a:t>
            </a:r>
          </a:p>
        </p:txBody>
      </p:sp>
    </p:spTree>
    <p:extLst>
      <p:ext uri="{BB962C8B-B14F-4D97-AF65-F5344CB8AC3E}">
        <p14:creationId xmlns:p14="http://schemas.microsoft.com/office/powerpoint/2010/main" val="24794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 - Semáforos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23" y="1828800"/>
            <a:ext cx="3629929" cy="46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11960" y="6407750"/>
            <a:ext cx="4607352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sz="1100" dirty="0"/>
              <a:t>Tomado de: </a:t>
            </a:r>
            <a:r>
              <a:rPr lang="es-CO" sz="1100" dirty="0">
                <a:hlinkClick r:id="rId3"/>
              </a:rPr>
              <a:t>https://www.geeksforgeeks.org/semaphore-in-java/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33854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Java</a:t>
            </a:r>
          </a:p>
          <a:p>
            <a:pPr lvl="1"/>
            <a:r>
              <a:rPr lang="es-CO" b="1" dirty="0" err="1"/>
              <a:t>Semaphore</a:t>
            </a:r>
            <a:r>
              <a:rPr lang="es-CO" dirty="0"/>
              <a:t> </a:t>
            </a:r>
            <a:r>
              <a:rPr lang="es-CO" dirty="0" err="1"/>
              <a:t>class</a:t>
            </a:r>
            <a:endParaRPr lang="es-CO" dirty="0"/>
          </a:p>
          <a:p>
            <a:pPr lvl="1"/>
            <a:endParaRPr lang="es-CO" dirty="0"/>
          </a:p>
          <a:p>
            <a:r>
              <a:rPr lang="es-CO" dirty="0"/>
              <a:t>Ejemplo</a:t>
            </a:r>
          </a:p>
          <a:p>
            <a:pPr lvl="1"/>
            <a:r>
              <a:rPr lang="es-CO" dirty="0">
                <a:hlinkClick r:id="rId2"/>
              </a:rPr>
              <a:t>https://www.geeksforgeeks.org/semaphore-in-java/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Sincronización - Semáforos</a:t>
            </a:r>
          </a:p>
        </p:txBody>
      </p:sp>
    </p:spTree>
    <p:extLst>
      <p:ext uri="{BB962C8B-B14F-4D97-AF65-F5344CB8AC3E}">
        <p14:creationId xmlns:p14="http://schemas.microsoft.com/office/powerpoint/2010/main" val="154130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 y SO</a:t>
            </a:r>
          </a:p>
        </p:txBody>
      </p:sp>
    </p:spTree>
    <p:extLst>
      <p:ext uri="{BB962C8B-B14F-4D97-AF65-F5344CB8AC3E}">
        <p14:creationId xmlns:p14="http://schemas.microsoft.com/office/powerpoint/2010/main" val="23973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Tipos de hilos</a:t>
            </a:r>
          </a:p>
          <a:p>
            <a:pPr lvl="1"/>
            <a:r>
              <a:rPr lang="es-CO" sz="2000" dirty="0"/>
              <a:t>Hilos de usuario</a:t>
            </a:r>
          </a:p>
          <a:p>
            <a:pPr lvl="1"/>
            <a:endParaRPr lang="es-CO" sz="2000" dirty="0"/>
          </a:p>
          <a:p>
            <a:pPr lvl="1"/>
            <a:endParaRPr lang="es-CO" sz="2000" dirty="0"/>
          </a:p>
          <a:p>
            <a:pPr lvl="1"/>
            <a:endParaRPr lang="es-CO" sz="2000" dirty="0"/>
          </a:p>
          <a:p>
            <a:pPr lvl="1"/>
            <a:endParaRPr lang="es-CO" sz="2000" dirty="0"/>
          </a:p>
          <a:p>
            <a:pPr lvl="1"/>
            <a:r>
              <a:rPr lang="es-CO" sz="2000" dirty="0"/>
              <a:t>Hilos de </a:t>
            </a:r>
            <a:r>
              <a:rPr lang="es-CO" sz="2000" dirty="0" err="1"/>
              <a:t>kernel</a:t>
            </a:r>
            <a:endParaRPr lang="es-CO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 en SO</a:t>
            </a:r>
          </a:p>
        </p:txBody>
      </p:sp>
    </p:spTree>
    <p:extLst>
      <p:ext uri="{BB962C8B-B14F-4D97-AF65-F5344CB8AC3E}">
        <p14:creationId xmlns:p14="http://schemas.microsoft.com/office/powerpoint/2010/main" val="5588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Tipos de hilos</a:t>
            </a:r>
          </a:p>
          <a:p>
            <a:pPr lvl="1"/>
            <a:r>
              <a:rPr lang="es-CO" sz="2400" dirty="0"/>
              <a:t>Hilos de usuario</a:t>
            </a:r>
          </a:p>
          <a:p>
            <a:pPr lvl="2"/>
            <a:r>
              <a:rPr lang="es-CO" sz="1800" dirty="0"/>
              <a:t>Creados por el usuario</a:t>
            </a:r>
          </a:p>
          <a:p>
            <a:pPr lvl="2"/>
            <a:r>
              <a:rPr lang="es-CO" sz="1800" dirty="0"/>
              <a:t>De fácil gestión</a:t>
            </a:r>
          </a:p>
          <a:p>
            <a:pPr lvl="2"/>
            <a:r>
              <a:rPr lang="es-CO" sz="1800" dirty="0"/>
              <a:t>No son reconocidos como hilos por el SO</a:t>
            </a:r>
          </a:p>
          <a:p>
            <a:pPr lvl="2"/>
            <a:r>
              <a:rPr lang="es-CO" sz="1800" dirty="0"/>
              <a:t>No necesitan gestión de hardware</a:t>
            </a:r>
          </a:p>
          <a:p>
            <a:pPr lvl="2"/>
            <a:r>
              <a:rPr lang="es-CO" sz="1800" dirty="0"/>
              <a:t>Los hilos de un mismo proceso comparten:</a:t>
            </a:r>
          </a:p>
          <a:p>
            <a:pPr lvl="3"/>
            <a:r>
              <a:rPr lang="es-CO" sz="1600" dirty="0"/>
              <a:t>Memoria</a:t>
            </a:r>
          </a:p>
          <a:p>
            <a:pPr lvl="3"/>
            <a:r>
              <a:rPr lang="es-CO" sz="1600" dirty="0"/>
              <a:t>Recursos</a:t>
            </a:r>
          </a:p>
          <a:p>
            <a:pPr lvl="3"/>
            <a:r>
              <a:rPr lang="es-CO" sz="1600" dirty="0"/>
              <a:t>Por lo tanto son dependientes</a:t>
            </a:r>
          </a:p>
          <a:p>
            <a:pPr lvl="2"/>
            <a:r>
              <a:rPr lang="es-CO" sz="1800" dirty="0"/>
              <a:t>Si un hilo de bloquea, generalmente se bloquea el proceso</a:t>
            </a:r>
          </a:p>
          <a:p>
            <a:pPr lvl="1"/>
            <a:endParaRPr lang="es-CO" sz="2400" dirty="0"/>
          </a:p>
          <a:p>
            <a:pPr lvl="2"/>
            <a:endParaRPr lang="es-CO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 en SO</a:t>
            </a:r>
          </a:p>
        </p:txBody>
      </p:sp>
    </p:spTree>
    <p:extLst>
      <p:ext uri="{BB962C8B-B14F-4D97-AF65-F5344CB8AC3E}">
        <p14:creationId xmlns:p14="http://schemas.microsoft.com/office/powerpoint/2010/main" val="15918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Dividir la clase en 2 grupos:</a:t>
            </a:r>
          </a:p>
          <a:p>
            <a:pPr lvl="1"/>
            <a:r>
              <a:rPr lang="es-CO" dirty="0"/>
              <a:t>Realizar las operaciones:</a:t>
            </a:r>
          </a:p>
          <a:p>
            <a:pPr lvl="2"/>
            <a:r>
              <a:rPr lang="es-CO" dirty="0"/>
              <a:t>12345 + 6237373</a:t>
            </a:r>
          </a:p>
          <a:p>
            <a:pPr lvl="2"/>
            <a:r>
              <a:rPr lang="es-CO" dirty="0"/>
              <a:t>654 / 2</a:t>
            </a:r>
          </a:p>
          <a:p>
            <a:pPr lvl="2"/>
            <a:r>
              <a:rPr lang="es-CO" dirty="0"/>
              <a:t>6573 * 34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34161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Tipos de hilos</a:t>
            </a:r>
          </a:p>
          <a:p>
            <a:pPr lvl="1"/>
            <a:r>
              <a:rPr lang="es-CO" sz="2000" dirty="0"/>
              <a:t>Hilos de </a:t>
            </a:r>
            <a:r>
              <a:rPr lang="es-CO" sz="2000" dirty="0" err="1"/>
              <a:t>kernel</a:t>
            </a:r>
            <a:endParaRPr lang="es-CO" sz="2000" dirty="0"/>
          </a:p>
          <a:p>
            <a:pPr lvl="2"/>
            <a:r>
              <a:rPr lang="es-CO" sz="1800" dirty="0"/>
              <a:t>Creados por el SO</a:t>
            </a:r>
          </a:p>
          <a:p>
            <a:pPr lvl="2"/>
            <a:r>
              <a:rPr lang="es-CO" sz="1800" dirty="0"/>
              <a:t>De gestión complicada</a:t>
            </a:r>
          </a:p>
          <a:p>
            <a:pPr lvl="2"/>
            <a:r>
              <a:rPr lang="es-CO" sz="1800" dirty="0"/>
              <a:t>Son reconocidos como hilos por el SO</a:t>
            </a:r>
          </a:p>
          <a:p>
            <a:pPr lvl="2"/>
            <a:r>
              <a:rPr lang="es-CO" sz="1800" dirty="0"/>
              <a:t>Necesitan gestión de hardware</a:t>
            </a:r>
          </a:p>
          <a:p>
            <a:pPr lvl="2"/>
            <a:r>
              <a:rPr lang="es-CO" sz="1800" dirty="0"/>
              <a:t>Los hilos son independientes</a:t>
            </a:r>
            <a:endParaRPr lang="es-CO" sz="1600" dirty="0"/>
          </a:p>
          <a:p>
            <a:pPr lvl="2"/>
            <a:r>
              <a:rPr lang="es-CO" sz="1800" dirty="0"/>
              <a:t>Si un hilo de bloquea, generalmente se los demás pueden seguir funcionando</a:t>
            </a:r>
          </a:p>
          <a:p>
            <a:pPr lvl="2"/>
            <a:endParaRPr lang="es-CO" dirty="0"/>
          </a:p>
          <a:p>
            <a:pPr lvl="2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Hilos en SO</a:t>
            </a:r>
          </a:p>
        </p:txBody>
      </p:sp>
    </p:spTree>
    <p:extLst>
      <p:ext uri="{BB962C8B-B14F-4D97-AF65-F5344CB8AC3E}">
        <p14:creationId xmlns:p14="http://schemas.microsoft.com/office/powerpoint/2010/main" val="39495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[1]	P. </a:t>
            </a:r>
            <a:r>
              <a:rPr lang="en-US" dirty="0" err="1"/>
              <a:t>Deitel</a:t>
            </a:r>
            <a:r>
              <a:rPr lang="en-US" dirty="0"/>
              <a:t> and H. </a:t>
            </a:r>
            <a:r>
              <a:rPr lang="en-US" dirty="0" err="1"/>
              <a:t>Deitel</a:t>
            </a:r>
            <a:r>
              <a:rPr lang="en-US" dirty="0"/>
              <a:t>, </a:t>
            </a:r>
            <a:r>
              <a:rPr lang="en-US" i="1" dirty="0"/>
              <a:t>Java How to Program (early objects) (9th Edition)</a:t>
            </a:r>
            <a:r>
              <a:rPr lang="en-US" dirty="0"/>
              <a:t>, 9th ed. </a:t>
            </a:r>
            <a:r>
              <a:rPr lang="es-CO" dirty="0" err="1"/>
              <a:t>Prentice</a:t>
            </a:r>
            <a:r>
              <a:rPr lang="es-CO" dirty="0"/>
              <a:t> Hall, 2011.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n-US" dirty="0"/>
              <a:t>[2]	 W. Stallings, </a:t>
            </a:r>
            <a:r>
              <a:rPr lang="en-US" i="1" dirty="0"/>
              <a:t>Operating Systems: Internals and Design Principles</a:t>
            </a:r>
            <a:r>
              <a:rPr lang="en-US" dirty="0"/>
              <a:t>, 6th ed. </a:t>
            </a:r>
            <a:r>
              <a:rPr lang="es-CO" dirty="0" err="1"/>
              <a:t>Prentice</a:t>
            </a:r>
            <a:r>
              <a:rPr lang="es-CO" dirty="0"/>
              <a:t> Hall, 2008.</a:t>
            </a:r>
          </a:p>
          <a:p>
            <a:pPr>
              <a:buNone/>
            </a:pPr>
            <a:endParaRPr lang="es-CO" dirty="0"/>
          </a:p>
          <a:p>
            <a:pPr>
              <a:buNone/>
            </a:pPr>
            <a:r>
              <a:rPr lang="es-CO" dirty="0"/>
              <a:t>[3]        I. González, A. Sánchez and D. Hernández, </a:t>
            </a:r>
            <a:r>
              <a:rPr lang="en-US" i="1" dirty="0"/>
              <a:t>Java Threads (</a:t>
            </a:r>
            <a:r>
              <a:rPr lang="en-US" i="1" dirty="0" err="1"/>
              <a:t>Hilos</a:t>
            </a:r>
            <a:r>
              <a:rPr lang="en-US" i="1" dirty="0"/>
              <a:t> en Java), </a:t>
            </a:r>
            <a:r>
              <a:rPr lang="es-CO" dirty="0"/>
              <a:t>Departamento de Informática y Automática, Universidad de Salamanca, 2022.</a:t>
            </a:r>
          </a:p>
          <a:p>
            <a:pPr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12380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[1]	“SISTEMAS OPERATIVOS MODERNOS (3a ED.) - ANDREW S. TANENBAUM, comprar el libro en tu librería online Casa del Libro.” [Online]. </a:t>
            </a:r>
            <a:r>
              <a:rPr lang="es-CO" sz="1800" dirty="0" err="1"/>
              <a:t>Available</a:t>
            </a:r>
            <a:r>
              <a:rPr lang="es-CO" sz="1800" dirty="0"/>
              <a:t>: http://www.casadellibro.com/libro-sistemas-operativos-modernos-3-ed/6074420467/1263598. [</a:t>
            </a:r>
            <a:r>
              <a:rPr lang="es-CO" sz="1800" dirty="0" err="1"/>
              <a:t>Accessed</a:t>
            </a:r>
            <a:r>
              <a:rPr lang="es-CO" sz="1800" dirty="0"/>
              <a:t>: 24-May-2013].</a:t>
            </a:r>
          </a:p>
          <a:p>
            <a:endParaRPr lang="es-CO" sz="1800" dirty="0"/>
          </a:p>
          <a:p>
            <a:pPr lvl="0"/>
            <a:r>
              <a:rPr lang="es-CO" sz="1800" dirty="0"/>
              <a:t>[3] </a:t>
            </a:r>
            <a:r>
              <a:rPr lang="es-ES" sz="1800" dirty="0" err="1"/>
              <a:t>Stalling</a:t>
            </a:r>
            <a:r>
              <a:rPr lang="es-ES" sz="1800" dirty="0"/>
              <a:t> W., “Sistemas Operativos”, 5a edición, Prentice Hall, 2005. </a:t>
            </a:r>
          </a:p>
          <a:p>
            <a:pPr lvl="0"/>
            <a:r>
              <a:rPr lang="es-ES" sz="1800" dirty="0"/>
              <a:t>[4] </a:t>
            </a:r>
            <a:r>
              <a:rPr lang="es-CO" sz="1500" dirty="0"/>
              <a:t>Enrique González, </a:t>
            </a:r>
            <a:r>
              <a:rPr lang="es-CO" sz="1500" dirty="0" err="1"/>
              <a:t>Adith</a:t>
            </a:r>
            <a:r>
              <a:rPr lang="es-CO" sz="1500" dirty="0"/>
              <a:t> Pérez, 2009</a:t>
            </a:r>
          </a:p>
          <a:p>
            <a:pPr lvl="0"/>
            <a:r>
              <a:rPr lang="es-CO" sz="1600" dirty="0">
                <a:hlinkClick r:id="rId2"/>
              </a:rPr>
              <a:t>[5] http://sopa.dis.ulpgc.es/ii-dso/leclinux/procesos/fork/LEC7_FORK.pdf</a:t>
            </a:r>
            <a:endParaRPr lang="es-CO" sz="1500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571286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Dividir la clase en 2 grupos:</a:t>
            </a:r>
          </a:p>
          <a:p>
            <a:pPr lvl="1"/>
            <a:r>
              <a:rPr lang="es-CO" dirty="0"/>
              <a:t>Realizar las operaciones:</a:t>
            </a:r>
          </a:p>
          <a:p>
            <a:pPr lvl="2"/>
            <a:r>
              <a:rPr lang="es-CO" dirty="0"/>
              <a:t>12345 + 6237373</a:t>
            </a:r>
          </a:p>
          <a:p>
            <a:pPr lvl="2"/>
            <a:r>
              <a:rPr lang="es-CO" dirty="0"/>
              <a:t>654 / 2</a:t>
            </a:r>
          </a:p>
          <a:p>
            <a:pPr lvl="2"/>
            <a:r>
              <a:rPr lang="es-CO" dirty="0"/>
              <a:t>6573 * 34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Un grupo hace las operaciones una a la vez.</a:t>
            </a:r>
          </a:p>
          <a:p>
            <a:pPr lvl="1"/>
            <a:r>
              <a:rPr lang="es-CO" dirty="0"/>
              <a:t>Otro grupo realiza las 3 operaciones al mismo tiempo.</a:t>
            </a:r>
          </a:p>
          <a:p>
            <a:pPr lvl="1"/>
            <a:endParaRPr lang="es-CO" dirty="0"/>
          </a:p>
          <a:p>
            <a:r>
              <a:rPr lang="es-CO" dirty="0"/>
              <a:t>Qué grupo ganó? Por qué?</a:t>
            </a:r>
          </a:p>
        </p:txBody>
      </p:sp>
    </p:spTree>
    <p:extLst>
      <p:ext uri="{BB962C8B-B14F-4D97-AF65-F5344CB8AC3E}">
        <p14:creationId xmlns:p14="http://schemas.microsoft.com/office/powerpoint/2010/main" val="394225704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Hilo - </a:t>
            </a:r>
            <a:r>
              <a:rPr lang="es-CO" dirty="0" err="1"/>
              <a:t>thread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CO" dirty="0"/>
              <a:t>Unidad de procesamiento más pequeña.</a:t>
            </a:r>
          </a:p>
          <a:p>
            <a:pPr algn="just"/>
            <a:r>
              <a:rPr lang="es-CO" dirty="0"/>
              <a:t>Permite realizar varias tareas simultáneamente (concurrencia).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84984"/>
            <a:ext cx="54578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99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24961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38974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Multihilo</a:t>
            </a:r>
            <a:r>
              <a:rPr lang="es-CO" dirty="0"/>
              <a:t> - </a:t>
            </a:r>
            <a:r>
              <a:rPr lang="es-CO" dirty="0" err="1"/>
              <a:t>multithreding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CO" dirty="0"/>
              <a:t>La habilidad del sistema operativo para soportar la ejecución de un proceso de forma múltiple y concurrente.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44848"/>
            <a:ext cx="6336704" cy="37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30540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Usos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s-CO" dirty="0"/>
          </a:p>
          <a:p>
            <a:pPr algn="just"/>
            <a:r>
              <a:rPr lang="es-CO" dirty="0"/>
              <a:t>Descargar un archivo grande de Internet:</a:t>
            </a:r>
          </a:p>
          <a:p>
            <a:pPr lvl="1" algn="just"/>
            <a:r>
              <a:rPr lang="es-CO" sz="1900" dirty="0"/>
              <a:t>Usar varios hilos para descargar el archivo por partes al mismo tiempo </a:t>
            </a:r>
            <a:r>
              <a:rPr lang="es-CO" sz="1900" dirty="0">
                <a:sym typeface="Wingdings" pitchFamily="2" charset="2"/>
              </a:rPr>
              <a:t> menos tiempo de espera en la descarga.</a:t>
            </a:r>
            <a:endParaRPr lang="es-CO" dirty="0">
              <a:sym typeface="Wingdings" pitchFamily="2" charset="2"/>
            </a:endParaRPr>
          </a:p>
          <a:p>
            <a:pPr lvl="1" algn="just"/>
            <a:endParaRPr lang="es-CO" dirty="0">
              <a:sym typeface="Wingdings" pitchFamily="2" charset="2"/>
            </a:endParaRPr>
          </a:p>
          <a:p>
            <a:pPr algn="just"/>
            <a:r>
              <a:rPr lang="es-CO" dirty="0">
                <a:sym typeface="Wingdings" pitchFamily="2" charset="2"/>
              </a:rPr>
              <a:t>Ver un video por Internet:</a:t>
            </a:r>
            <a:endParaRPr lang="es-CO" dirty="0"/>
          </a:p>
          <a:p>
            <a:pPr lvl="1" algn="just"/>
            <a:r>
              <a:rPr lang="es-CO" sz="1900" dirty="0"/>
              <a:t>Usar un hilo para descárgalo y otro para reproducirlo al mismo tiempo </a:t>
            </a:r>
            <a:r>
              <a:rPr lang="es-CO" sz="1900" dirty="0">
                <a:sym typeface="Wingdings" pitchFamily="2" charset="2"/>
              </a:rPr>
              <a:t> proceso más eficiente.</a:t>
            </a:r>
          </a:p>
          <a:p>
            <a:pPr lvl="1" algn="just"/>
            <a:endParaRPr lang="es-CO" dirty="0">
              <a:sym typeface="Wingdings" pitchFamily="2" charset="2"/>
            </a:endParaRPr>
          </a:p>
          <a:p>
            <a:pPr algn="just"/>
            <a:r>
              <a:rPr lang="es-CO" dirty="0">
                <a:sym typeface="Wingdings" pitchFamily="2" charset="2"/>
              </a:rPr>
              <a:t>Computación paralela</a:t>
            </a:r>
          </a:p>
          <a:p>
            <a:pPr algn="just"/>
            <a:r>
              <a:rPr lang="es-CO" dirty="0">
                <a:sym typeface="Wingdings" pitchFamily="2" charset="2"/>
              </a:rPr>
              <a:t>Computación gráfica</a:t>
            </a:r>
          </a:p>
          <a:p>
            <a:pPr algn="just"/>
            <a:r>
              <a:rPr lang="es-CO" dirty="0">
                <a:sym typeface="Wingdings" pitchFamily="2" charset="2"/>
              </a:rPr>
              <a:t>Computación en malla (</a:t>
            </a:r>
            <a:r>
              <a:rPr lang="es-CO" dirty="0" err="1">
                <a:sym typeface="Wingdings" pitchFamily="2" charset="2"/>
              </a:rPr>
              <a:t>grid</a:t>
            </a:r>
            <a:r>
              <a:rPr lang="es-CO" dirty="0">
                <a:sym typeface="Wingdings" pitchFamily="2" charset="2"/>
              </a:rPr>
              <a:t> </a:t>
            </a:r>
            <a:r>
              <a:rPr lang="es-CO" dirty="0" err="1">
                <a:sym typeface="Wingdings" pitchFamily="2" charset="2"/>
              </a:rPr>
              <a:t>computing</a:t>
            </a:r>
            <a:r>
              <a:rPr lang="es-CO" dirty="0">
                <a:sym typeface="Wingdings" pitchFamily="2" charset="2"/>
              </a:rPr>
              <a:t>)</a:t>
            </a:r>
          </a:p>
          <a:p>
            <a:pPr algn="just"/>
            <a:r>
              <a:rPr lang="es-CO" dirty="0">
                <a:sym typeface="Wingdings" pitchFamily="2" charset="2"/>
              </a:rPr>
              <a:t>…</a:t>
            </a:r>
            <a:endParaRPr lang="es-CO" dirty="0"/>
          </a:p>
        </p:txBody>
      </p:sp>
      <p:sp>
        <p:nvSpPr>
          <p:cNvPr id="1030" name="AutoShape 6" descr="data:image/jpeg;base64,/9j/4AAQSkZJRgABAQAAAQABAAD/2wBDAAkGBwgHBgkIBwgKCgkLDRYPDQwMDRsUFRAWIB0iIiAdHx8kKDQsJCYxJx8fLT0tMTU3Ojo6Iys/RD84QzQ5Ojf/2wBDAQoKCg0MDRoPDxo3JR8lNzc3Nzc3Nzc3Nzc3Nzc3Nzc3Nzc3Nzc3Nzc3Nzc3Nzc3Nzc3Nzc3Nzc3Nzc3Nzc3Nzf/wAARCACMAIwDASIAAhEBAxEB/8QAHAAAAQUBAQEAAAAAAAAAAAAABgADBAUHAgEI/8QATxAAAQIEAwMHBgYOCQUAAAAAAQIDAAQFEQYSIQcxQRNRYXGBkaEUIjKxssEVI1JjgtEWJCYzNkJicnN0kpOjwjVkg6KztNLh4ic0Q0VT/8QAGQEAAgMBAAAAAAAAAAAAAAAAAgQAAQMF/8QALxEAAgECBQMDAgUFAAAAAAAAAAECAxEEEiExMhNBUSJxoYGRBRQjUtFCYWJysf/aAAwDAQACEQMRAD8A3GOVKCQSo2AFyTCUoJSVKIAAuSeEY7jfGL9emXKfTHS3TEHKpSbgzBBN9fkdHGDp03N2QMpKKC2v7RaZT1qYpqPhB8aEoVZpPWrj2XgMn8c4jn1ktzKJRvgiXQPFRue60UUvLAD0YnMyxWpKUIKlE2AEdCGGguwtKo2cuzk5OXL9RnULO+8y4UK7L6eMRFMvg2U66ebzzBlScJvTRGdNzxF7JT1mL1yg0KkISatPMsk7kZwm/vME5U4Oz+xVpPUy8sPcXHO1RjzyVw8VntMaSaphVs5JSjzk7betEqcvespBjz4boo9DCkx9JDI/niupD9r+CZX5Rm/ki+IV3mF5EfkmNLFdpwAy4XI5rlr649+yKVSfNw02OtbfuETqr9r+6JlflGZ+RH5JjzyE/IMaWcUNDdh6W7XE/wCmGlYuUN1Akf33/CL6n+D+6Jl/uZ0JV9PoXHaIkyE1XpB4Lpzy21/kkC/Xz9sGruOHGx/QEj+/P+iIq9pAbPnUWUR9Mn+WI3mXD5RErf1fBcYaxbW3crVdpScu4zUu6ndzqQT6u6DtJCkgjcReAOWr/wANYYqM8uUl2CwtKGy1fW9tfG0HbQs2gfkiEK0UndKwxBt7nUKFCjE0AbapW1yFIbp0uopenyUqI3hoel33A7TGYSbIsIIdorz1QxfMtoBW3JtoaASb2JGY6fS8IqJZIAEdPDQSghWrK7JLTe4AXJ3Dng5wxh9KByz9gQLrWfxRzD64osLyBm51JCbkGyeviewQT4nqIYCKLIkFw2S50k7gfWesQdRybVOO7AjZLMzyfq81OLVIYeIYYb0dmyPBP1+rfEFqkSsqsvFJfmVaqeeOZZPbFlLNNykqhlv8UeceKjxJ6zHKW3Jl3kmU5l2va9tIy0irR0Qe+rK9+ITm+LxyiVFfosDtWIjqw5VCfvKP3giupDyXll4KcmGlmLz7GKor8RpPW5HKsKVQ7gx+8/2i+pT8lZZeAeWqGHDBKcH1RW9UuP7Q/VHKsE1M/wDnlf2lfVBKrT8lZJeAPmTdJiinE3VGjrwBUnBYzcqn9o+6IruzGoOf+xlR/Zqg1XpLuC6cvBCwusnZ3WBxE4hHsH3xrydEjqgJo+DJimYcnKa9ONLL8yl8uJQbJAy6W+j4watqzJBHEQhXnGT08/wMU4tbnUKFCjA1MGxUsnGVWXqFCZNiDuskD3R0h7lQOVF1f/TievnhvFQti+rD+sn1COWDoI7FLghGe7NFwK23Lyj867ohhu5Nt2lz4QN0CYXUKu9Pvj4xV3COYq3DsGnZF206JbZvU3gcpcSW7j8qyR64H8LqyNvOHeoi3VrFR5VJfQj2ivqFpc01MKmPlFbk9dFqUg9qT77RWqf03w2xM8nPyjhNgl9Fz0XAjOcbxYcXqaSIWkRKtOmnUubng0p7ydlTvJpvdWUXsLA+qB0YtcdohrLZp6ZDk+U5TlXFm3NlCRrwsOMc6MJNXQ02kFsKKGYrrkvgtVffluRdRIeVKYcBGQ5MxSdx03Q9R6hNPzBl53kM6mEPNlpJGh0Ukgk6g5dfyomV7kui40hXA5oCJav1D4SqUhW336c7K8s+yUsIyPyqVkBxKjm1tluN+vTAtiqsT8nMU2ZqDKuUnpAKUy9lOUpUdSBoDZSb2jWFCUpKN9wXNJGvFaBvUnvjhyZl2/vj7SPzlgRgLlaL97U6UNuJZR9UVk9X5tlC0olWEkjQIaSCeqwhpfh07XuZ9dXsfSqgFJIPEWhmROaXTfeNI9k3Q/KsvA3DiEqv1i8cSWnKI+SsxzjclQoUKIQwXF2mMquP6x/KmGmD5vZDuMdMaVj9OPZTDDB0jsUeCEZ7sNagf+k0wRvU+2P46BFDRnAhlYGnnD1Rez2uyV39Za/zCIF6cshtXXFQ3n/sy5dvZF4p/piLNPHklFPpAXHWIa5Qxws3Sb80Ha6KubOy4HmG3U7loCh2iM3qkv8AAmKahIS7SUMVFsVGWB9HyhChnAHDUNq7YOMNPGYoEg4TclhIJ6QLe6KDadKLFIlqswCXKbMJcXbi0rzV36ADm+jHMovLUyvuNy1jc62hTaZrZ5Nuy+qZ1DLSdfxXXEJPgowxKVVpNWlHUOJIae8nctfQL832gjXoMUr083OYQbkFKKizU2gATqUZuUT2CxH0Y4nZMysvTpxBKRUZSxO4B0ErSeuyj+zDdKh6HF7tv/hlKetyw2jrCsQ0yXCrKckJlHT8Y4ygesxeYyouGqj5C5iU5eSK25az62ioqAJSMpBVoi9ugwG1mbFdx9Qh6IdlJNzLxSrllOqH8IDsgo2ppdRhxqbYJDstNNrSRwvdJ8FGMHFxcI3szS6s2Q2KTgOUTZmSW7b5t9y/fePSjA6bn4DaJHFyTt4qjMhP1ScVlC5lV+CEKJ8IamaTiKYNpen1V0nmllgd5FodWGbXqqP7mHUV9EfQdJmpedpzExJpysKTZCbAZQNLac1ocZ82aeTz2VA3stlqjJ4MlJWryzsvMtLdGR30spWSD3GCQ+bPX+UiOTNJSaQ0tiTChQoEswTGf4a1j9OPYTEdk6CH8aH7tqx+nHsJiMydBHYo8EIT3YczWuyd39Ya/wAwiBOT0QrrgscGbZU+OaYb/wAdECsumwMVDlP3YUu3sSRHW+EhF4cCNOEbJAGh4Bdz4baQTq06tP8AeJ98XdQlGp6RmJR8XafbU2sdBFoGNnTn2pOsX9F0Kt1i3ugvIjjVllqMdg7xPnsTL1Kaflp1wl6SUUO30ClN3AUR3ntjU8V0/wC4FtbaDytOl25hIAufMT5wH0c0UmONns1WavNTNM5JsTgTyylrsL2yk26gI0hxpDrKmVgFCklJSeIItDdbEL0Si9VqZxp8kzF8ClE/junrJKsjbjqSeASlVvFw98a9XJtqn0ibnX2C+3LNKdU0kAlQSL2F9L6QK4LwCcN1NU85NoeKW3GWkJSRlQpSSLknU2SOEF9SYE1TpqXKc3KtKRbnuCIyxdSE6qcdUFTi1HUEncdMtJHJy0skEafHn1BHviqndpZbByuS6SPktKV45h6oFKfgDFMw015RT0skJGYPzCb3+iTFqdllXmW8rj0gwbWuVqWfACGo0sItZSMs1V7IMdnuLTif4TQtaVLlHG7ZUZfMUk269Uqgof0mGVdNoENnmBX8IPzzz1SbmjNoQkoQwUBOUqINyo39IwXzW5KvkqBhCtk6jybDEb21JIhR4N0exkEYFjb8N6x+mT7CYisnQRIxr+G9Z6Hx7CYjMHSOzQ4IQnyYeo87ZdMj59H+MiBllOkFEoM2zKbHzyD/ABERQNNwMOUvcKWy9hITDoRDiG4fS1DETIvdn68lTnGvlspV+yf+UHcZ/hQ8jXmfnELR4X90HjozNqHOCI5OLVqvuOUX6DpSkpuVEDrMRHqrT2D8bPSyTzF0XjLVOuhvK86FKRcZlgE6HiYrJqcUVFDb6lKO5Lep7hDS/DX3kZ/mfCNZexPSGdVTRUOdDalDvAiumMd0pq4Sl5duN0JHiq/hGTLpdbnSfJqdUHj+iUPE2jxjAeLpwi1FWykj0pmZbSO4KJ8In5ShHlMJVJvZGkP7SZFGjbbIPMt838EmIT20oE/EqYSnm5FSz35h6oGZLZJiBw3mZynSx5klTnuTF/I7JlIH27W1K6GJYJ8VKPqgoQwMeTBk6z2RZ4Sxo5W8QJkVKWUlhazmbCRcFNrW6zBtMi7Z6oGKFg6jUCoMzLM08uaTcJLrqbquCLWAF98FbgunshLEuk6n6WxtTzZfVuetm6AecR1DUv8AegObSHYXND5+xqfu4rX6wn2ExFZOkScan7t61+sD2ExFZ4R2qHBCE92aLTPO2bTo5nE+2mKhlvSLej+ds4qI5le9MQmm9YCHOXuE+KE23EhDcdttxIQ3G6MzynnkanJO7sryR36e+NAMATiciAv5BCu43g9ScyQecXjnY5epMZw/Fg8sYWkphxCxI+UJUStFgtYUddRqeMJzE9JlUkMMPEDg2xkH96wgaxFJPN4jn1MMvL5YpXZpJJPmgbh0iK1WHq1Ofeqc8AdynSEesxvHDU3BSnP5BdSSdoxCOb2hS7Q+LlAD89MJHshUUk5tPdTbkfJkW9JIaUvuJI9URE7N6/NqPLvSMsg/OKcV3WA8YlsbHml2M7W5i/ES7KUg/tZoFxwkHvcJOqykmdpk84ohL8wehIQgeCb+MRF4znpgHNcg7+VdUsdxNoPpLZRhiWKVPNzk2sfjPzJ16wmw8IvJPBuGpNQWxQqeFjctTCVK7yLwUcVhYPSFyOnUfcyOl4jqaqrImVs435U0HEsNXGXOL3yjgLnsjeFap1jltltoWbbQgcyUgR2d0KYrERryTjHKHTg4KzdxtjQKTzGHYbRo6oc4BhyFjU+e8an7uK1+sj2ExEaVYCH8ckoxvWbgi74I6RlSIrm3rCOzRfoQhPdmo0E32d1PoufZhtpGsOYZSp3Z/U0D0lJNu4R6jKgFSiEpGpKjYCAT/Un7hPih5tESUIiGzPSzn/brVMkcJZtT3sgxYMy9Se+80x4DgqYWloHxKvCDlUjHdg5W9jxxvO0pJ4gwV0xwu06WcOpU0m/XbWBtUjNNJzT9Rp0mnilN3D2FRSPAxdYdcaXSmxLzPlDaFKQHTbzrE82kI4makk0b0YtPUsyLwgI9EKFBgUKFCvEIKFHlxzw0uZYb9J1APNfWIQehRFM2CbNNOr6k2HjCzza/Qabb/OVc+EQg8dHh0pMOQyy26FZnnAs8LCwEPRCGX472dTlTnHqnSnkOPuHMplw5SegHd6oymfam6XMKlajLPSr6b3bdSUk25uBHSLiPqWIlTpsjVZdUtUpRiaYUNUPICh4wxTxMoqzMpUlLYCcKPyUrhryaoqUlqYZQpRSSDYpG4jWHkTlEU8k07D71QeSfNedaLhB58yrkQWSdJkJKXZYYlkBtlAQ2F3UQALAXN4nAAJsAAOYRcq0W3K3yRU5WtcFkv4omUhMpT5SRb53V3I7B9Ud/Y9VZv+ka6+kHeiVTk8f9oJ4QgOvJcUl9P5L6a7soJfB1IaIU827Mr4qfdKr9Y3RY0qWYk0vy0syhlpDl0oQkJABA4DpvE+GlsocvnFwd454CVSU+TuEopbIS5hpvRbiQea+sceVpOjbbiz0Jt64cQy23ohCUjoEOWgAiMXJlfoMpT+er6oXJTCvTfy9CE29cSYUQhGEm2dXCtw/lqJh1DLbfoISnqTaHIUQh5aPYUKIQUKFCiE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32" name="AutoShape 8" descr="data:image/jpeg;base64,/9j/4AAQSkZJRgABAQAAAQABAAD/2wBDAAkGBwgHBgkIBwgKCgkLDRYPDQwMDRsUFRAWIB0iIiAdHx8kKDQsJCYxJx8fLT0tMTU3Ojo6Iys/RD84QzQ5Ojf/2wBDAQoKCg0MDRoPDxo3JR8lNzc3Nzc3Nzc3Nzc3Nzc3Nzc3Nzc3Nzc3Nzc3Nzc3Nzc3Nzc3Nzc3Nzc3Nzc3Nzc3Nzf/wAARCACMAIwDASIAAhEBAxEB/8QAHAAAAQUBAQEAAAAAAAAAAAAABgADBAUHAgEI/8QATxAAAQIEAwMHBgYOCQUAAAAAAQIDAAQFEQYSIQcxQRNRYXGBkaEUIjKxssEVI1JjgtEWJCYzNkJicnN0kpOjwjVkg6KztNLh4ic0Q0VT/8QAGQEAAgMBAAAAAAAAAAAAAAAAAgQAAQMF/8QALxEAAgECBQMDAgUFAAAAAAAAAAECAxEEEiExMhNBUSJxoYGRBRQjUtFCYWJysf/aAAwDAQACEQMRAD8A3GOVKCQSo2AFyTCUoJSVKIAAuSeEY7jfGL9emXKfTHS3TEHKpSbgzBBN9fkdHGDp03N2QMpKKC2v7RaZT1qYpqPhB8aEoVZpPWrj2XgMn8c4jn1ktzKJRvgiXQPFRue60UUvLAD0YnMyxWpKUIKlE2AEdCGGguwtKo2cuzk5OXL9RnULO+8y4UK7L6eMRFMvg2U66ebzzBlScJvTRGdNzxF7JT1mL1yg0KkISatPMsk7kZwm/vME5U4Oz+xVpPUy8sPcXHO1RjzyVw8VntMaSaphVs5JSjzk7betEqcvespBjz4boo9DCkx9JDI/niupD9r+CZX5Rm/ki+IV3mF5EfkmNLFdpwAy4XI5rlr649+yKVSfNw02OtbfuETqr9r+6JlflGZ+RH5JjzyE/IMaWcUNDdh6W7XE/wCmGlYuUN1Akf33/CL6n+D+6Jl/uZ0JV9PoXHaIkyE1XpB4Lpzy21/kkC/Xz9sGruOHGx/QEj+/P+iIq9pAbPnUWUR9Mn+WI3mXD5RErf1fBcYaxbW3crVdpScu4zUu6ndzqQT6u6DtJCkgjcReAOWr/wANYYqM8uUl2CwtKGy1fW9tfG0HbQs2gfkiEK0UndKwxBt7nUKFCjE0AbapW1yFIbp0uopenyUqI3hoel33A7TGYSbIsIIdorz1QxfMtoBW3JtoaASb2JGY6fS8IqJZIAEdPDQSghWrK7JLTe4AXJ3Dng5wxh9KByz9gQLrWfxRzD64osLyBm51JCbkGyeviewQT4nqIYCKLIkFw2S50k7gfWesQdRybVOO7AjZLMzyfq81OLVIYeIYYb0dmyPBP1+rfEFqkSsqsvFJfmVaqeeOZZPbFlLNNykqhlv8UeceKjxJ6zHKW3Jl3kmU5l2va9tIy0irR0Qe+rK9+ITm+LxyiVFfosDtWIjqw5VCfvKP3giupDyXll4KcmGlmLz7GKor8RpPW5HKsKVQ7gx+8/2i+pT8lZZeAeWqGHDBKcH1RW9UuP7Q/VHKsE1M/wDnlf2lfVBKrT8lZJeAPmTdJiinE3VGjrwBUnBYzcqn9o+6IruzGoOf+xlR/Zqg1XpLuC6cvBCwusnZ3WBxE4hHsH3xrydEjqgJo+DJimYcnKa9ONLL8yl8uJQbJAy6W+j4watqzJBHEQhXnGT08/wMU4tbnUKFCjA1MGxUsnGVWXqFCZNiDuskD3R0h7lQOVF1f/TievnhvFQti+rD+sn1COWDoI7FLghGe7NFwK23Lyj867ohhu5Nt2lz4QN0CYXUKu9Pvj4xV3COYq3DsGnZF206JbZvU3gcpcSW7j8qyR64H8LqyNvOHeoi3VrFR5VJfQj2ivqFpc01MKmPlFbk9dFqUg9qT77RWqf03w2xM8nPyjhNgl9Fz0XAjOcbxYcXqaSIWkRKtOmnUubng0p7ydlTvJpvdWUXsLA+qB0YtcdohrLZp6ZDk+U5TlXFm3NlCRrwsOMc6MJNXQ02kFsKKGYrrkvgtVffluRdRIeVKYcBGQ5MxSdx03Q9R6hNPzBl53kM6mEPNlpJGh0Ukgk6g5dfyomV7kui40hXA5oCJav1D4SqUhW336c7K8s+yUsIyPyqVkBxKjm1tluN+vTAtiqsT8nMU2ZqDKuUnpAKUy9lOUpUdSBoDZSb2jWFCUpKN9wXNJGvFaBvUnvjhyZl2/vj7SPzlgRgLlaL97U6UNuJZR9UVk9X5tlC0olWEkjQIaSCeqwhpfh07XuZ9dXsfSqgFJIPEWhmROaXTfeNI9k3Q/KsvA3DiEqv1i8cSWnKI+SsxzjclQoUKIQwXF2mMquP6x/KmGmD5vZDuMdMaVj9OPZTDDB0jsUeCEZ7sNagf+k0wRvU+2P46BFDRnAhlYGnnD1Rez2uyV39Za/zCIF6cshtXXFQ3n/sy5dvZF4p/piLNPHklFPpAXHWIa5Qxws3Sb80Ha6KubOy4HmG3U7loCh2iM3qkv8AAmKahIS7SUMVFsVGWB9HyhChnAHDUNq7YOMNPGYoEg4TclhIJ6QLe6KDadKLFIlqswCXKbMJcXbi0rzV36ADm+jHMovLUyvuNy1jc62hTaZrZ5Nuy+qZ1DLSdfxXXEJPgowxKVVpNWlHUOJIae8nctfQL832gjXoMUr083OYQbkFKKizU2gATqUZuUT2CxH0Y4nZMysvTpxBKRUZSxO4B0ErSeuyj+zDdKh6HF7tv/hlKetyw2jrCsQ0yXCrKckJlHT8Y4ygesxeYyouGqj5C5iU5eSK25az62ioqAJSMpBVoi9ugwG1mbFdx9Qh6IdlJNzLxSrllOqH8IDsgo2ppdRhxqbYJDstNNrSRwvdJ8FGMHFxcI3szS6s2Q2KTgOUTZmSW7b5t9y/fePSjA6bn4DaJHFyTt4qjMhP1ScVlC5lV+CEKJ8IamaTiKYNpen1V0nmllgd5FodWGbXqqP7mHUV9EfQdJmpedpzExJpysKTZCbAZQNLac1ocZ82aeTz2VA3stlqjJ4MlJWryzsvMtLdGR30spWSD3GCQ+bPX+UiOTNJSaQ0tiTChQoEswTGf4a1j9OPYTEdk6CH8aH7tqx+nHsJiMydBHYo8EIT3YczWuyd39Ya/wAwiBOT0QrrgscGbZU+OaYb/wAdECsumwMVDlP3YUu3sSRHW+EhF4cCNOEbJAGh4Bdz4baQTq06tP8AeJ98XdQlGp6RmJR8XafbU2sdBFoGNnTn2pOsX9F0Kt1i3ugvIjjVllqMdg7xPnsTL1Kaflp1wl6SUUO30ClN3AUR3ntjU8V0/wC4FtbaDytOl25hIAufMT5wH0c0UmONns1WavNTNM5JsTgTyylrsL2yk26gI0hxpDrKmVgFCklJSeIItDdbEL0Si9VqZxp8kzF8ClE/junrJKsjbjqSeASlVvFw98a9XJtqn0ibnX2C+3LNKdU0kAlQSL2F9L6QK4LwCcN1NU85NoeKW3GWkJSRlQpSSLknU2SOEF9SYE1TpqXKc3KtKRbnuCIyxdSE6qcdUFTi1HUEncdMtJHJy0skEafHn1BHviqndpZbByuS6SPktKV45h6oFKfgDFMw015RT0skJGYPzCb3+iTFqdllXmW8rj0gwbWuVqWfACGo0sItZSMs1V7IMdnuLTif4TQtaVLlHG7ZUZfMUk269Uqgof0mGVdNoENnmBX8IPzzz1SbmjNoQkoQwUBOUqINyo39IwXzW5KvkqBhCtk6jybDEb21JIhR4N0exkEYFjb8N6x+mT7CYisnQRIxr+G9Z6Hx7CYjMHSOzQ4IQnyYeo87ZdMj59H+MiBllOkFEoM2zKbHzyD/ABERQNNwMOUvcKWy9hITDoRDiG4fS1DETIvdn68lTnGvlspV+yf+UHcZ/hQ8jXmfnELR4X90HjozNqHOCI5OLVqvuOUX6DpSkpuVEDrMRHqrT2D8bPSyTzF0XjLVOuhvK86FKRcZlgE6HiYrJqcUVFDb6lKO5Lep7hDS/DX3kZ/mfCNZexPSGdVTRUOdDalDvAiumMd0pq4Sl5duN0JHiq/hGTLpdbnSfJqdUHj+iUPE2jxjAeLpwi1FWykj0pmZbSO4KJ8In5ShHlMJVJvZGkP7SZFGjbbIPMt838EmIT20oE/EqYSnm5FSz35h6oGZLZJiBw3mZynSx5klTnuTF/I7JlIH27W1K6GJYJ8VKPqgoQwMeTBk6z2RZ4Sxo5W8QJkVKWUlhazmbCRcFNrW6zBtMi7Z6oGKFg6jUCoMzLM08uaTcJLrqbquCLWAF98FbgunshLEuk6n6WxtTzZfVuetm6AecR1DUv8AegObSHYXND5+xqfu4rX6wn2ExFZOkScan7t61+sD2ExFZ4R2qHBCE92aLTPO2bTo5nE+2mKhlvSLej+ds4qI5le9MQmm9YCHOXuE+KE23EhDcdttxIQ3G6MzynnkanJO7sryR36e+NAMATiciAv5BCu43g9ScyQecXjnY5epMZw/Fg8sYWkphxCxI+UJUStFgtYUddRqeMJzE9JlUkMMPEDg2xkH96wgaxFJPN4jn1MMvL5YpXZpJJPmgbh0iK1WHq1Ofeqc8AdynSEesxvHDU3BSnP5BdSSdoxCOb2hS7Q+LlAD89MJHshUUk5tPdTbkfJkW9JIaUvuJI9URE7N6/NqPLvSMsg/OKcV3WA8YlsbHml2M7W5i/ES7KUg/tZoFxwkHvcJOqykmdpk84ohL8wehIQgeCb+MRF4znpgHNcg7+VdUsdxNoPpLZRhiWKVPNzk2sfjPzJ16wmw8IvJPBuGpNQWxQqeFjctTCVK7yLwUcVhYPSFyOnUfcyOl4jqaqrImVs435U0HEsNXGXOL3yjgLnsjeFap1jltltoWbbQgcyUgR2d0KYrERryTjHKHTg4KzdxtjQKTzGHYbRo6oc4BhyFjU+e8an7uK1+sj2ExEaVYCH8ckoxvWbgi74I6RlSIrm3rCOzRfoQhPdmo0E32d1PoufZhtpGsOYZSp3Z/U0D0lJNu4R6jKgFSiEpGpKjYCAT/Un7hPih5tESUIiGzPSzn/brVMkcJZtT3sgxYMy9Se+80x4DgqYWloHxKvCDlUjHdg5W9jxxvO0pJ4gwV0xwu06WcOpU0m/XbWBtUjNNJzT9Rp0mnilN3D2FRSPAxdYdcaXSmxLzPlDaFKQHTbzrE82kI4makk0b0YtPUsyLwgI9EKFBgUKFCvEIKFHlxzw0uZYb9J1APNfWIQehRFM2CbNNOr6k2HjCzza/Qabb/OVc+EQg8dHh0pMOQyy26FZnnAs8LCwEPRCGX472dTlTnHqnSnkOPuHMplw5SegHd6oymfam6XMKlajLPSr6b3bdSUk25uBHSLiPqWIlTpsjVZdUtUpRiaYUNUPICh4wxTxMoqzMpUlLYCcKPyUrhryaoqUlqYZQpRSSDYpG4jWHkTlEU8k07D71QeSfNedaLhB58yrkQWSdJkJKXZYYlkBtlAQ2F3UQALAXN4nAAJsAAOYRcq0W3K3yRU5WtcFkv4omUhMpT5SRb53V3I7B9Ud/Y9VZv+ka6+kHeiVTk8f9oJ4QgOvJcUl9P5L6a7soJfB1IaIU827Mr4qfdKr9Y3RY0qWYk0vy0syhlpDl0oQkJABA4DpvE+GlsocvnFwd454CVSU+TuEopbIS5hpvRbiQea+sceVpOjbbiz0Jt64cQy23ohCUjoEOWgAiMXJlfoMpT+er6oXJTCvTfy9CE29cSYUQhGEm2dXCtw/lqJh1DLbfoISnqTaHIUQh5aPYUKIQUKFCiE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38" name="AutoShape 14" descr="data:image/jpeg;base64,/9j/4AAQSkZJRgABAQAAAQABAAD/2wCEAAkGBhAODg8NDhAPDQ4MDQwODBANEA8NDw8MFBAVFBQQEhIXGyceGBkvJRISHy8gIyc1LC0tFh4xNTAqQSYrLCkBCQoKBQUFDQUFDSkYEhgpKSkpKSkpKSkpKSkpKSkpKSkpKSkpKSkpKSkpKSkpKSkpKSkpKSkpKSkpKSkpKSkpKf/AABEIAOEA4QMBIgACEQEDEQH/xAAbAAEAAgMBAQAAAAAAAAAAAAAAAwYCBQcBBP/EAEAQAAIBAQIICgYKAwEBAAAAAAACAQMEBhESUXKRkrHRBRUhMjNSU2OT4QcxQVRi0hMWImGBoaKjwuI0ZHNxFP/EABQBAQAAAAAAAAAAAAAAAAAAAAD/xAAUEQEAAAAAAAAAAAAAAAAAAAAA/9oADAMBAAIRAxEAPwDuIAAAAAAAAAAAAAAAAAAAAAAAAAAAAAAAAAAAAAAAAAAAAAQWm1rTjl5Zn1RHrJzR258NRsPsmYj/AMgCduGp6kafIwnh2epGmdx8DELAbKbwz2ca07jGbyT2ca07jVMRMBt5vQ3ZxrTuMJvW3ZRrTuNMxEwG7m9zdkutO4xm+TdkutO40LETAWCb6t2K687jCb8N2K687iusRMBeOAbyTa6jU5pwmKmPhhpbD9qIwer7z77ZwvTo1aVKp9n6aGxGnmw0THJOT1+sq9x/8ip/x/mpl6QOdQzau1QLoCmXVvXgxbNaGyLRqN+SNOyS5gAAAAAAAAAAAAAAAAAAANDa+e+c203xobX0j5zbQPmYhYlYiYCJiJiViJgImImJWImAiYiYlYiYCJiJiViJgN/cf/Iqf8f5qZekDnUM2rtUxuP/AJFT/j/NTL0gc6hm1dqgU5i4XTvbgxbNaWyLRqNOhHnZJT2ImA7UCj3RvfgxbLaWyLRqtOhHnZJeAAAAAAAAAAAAAAAAABobX0j5zbTfGhtfSPnNtA+ZiFiViJ5AiYiYkZ4yxpgiZ4yxpgCNiJiRnjLGmCJnjLGmAI2ImJGaMsaSJmjLGmAI2ImJGaMsaSJpAsFx/wDIqf8AH+amXpA51DNq7VIbl14W1Ss+upSZV/8AYmGwflJtL68E1KyU6tJZeaWNDqvK2LODliPb6gKCxCxO9OY5JiY/CSJknJOiQIGLrc++PNstqbItGq06Eedk/gUxknJOiSJqc5J0SB3IFEuZfCfs2S1TPsWhVbD+CPOyfwL2AAAAAAAAAAAAAADQ2vpHzm2m+NDa+kfObaB8zFF9JdoaEs6Q0wrtWloicETKwuDDrSXljVcN8BUbYipWhvsTMoyTissz6+XIBx7GnLIxpyydFn0e2TrV9dPlMJuBZetX10+UDnuNOWRjTlkv83DsvWra6/KYTcazdatrr8oFDxpyyMacsl4a5Vm61bXX5TCbm2frVdZflApWH7z7OB6rLaKWCZjDUVZ5fWszgmJLNN0LPlq6y/KZ2W7lGk8VIx2ZZwrjtExE5cEQBsadVkZXWZVkmGWY9cTBdOCr6UXWFtE/Q1I9c4Jmm33xPs/EpLELAdSjhuzdvR11HHdl7ej4ibzlDETAdb49svvFDxE3nnH1k94oeIm85AxEwHZOP7J7xQ8RN5sDhC85c6Np3aAPQAAAAAAAAAAAAA0Nr6R85tpvjQ2vpHzm2gfKxExKxT7/APDFazpQWi80vpZqS7LyNgWFwRE+znfkBZmImOU/WW2e81teR9Y7X7zW15A6ixExzL6w2v3itryefWC1e8VdeQOksRMc64+tXb1daTzjy09vV1pA6CxExQ+OrR21XWk+ngvhmvNemrVGdXdVaGnDGCZwAW5iFiZiFgImI2JWIWAiYiYlYiYDBecucu07tBwlecudG07tAHoAAAAAAAAAAAAAaG19I+c203xobX0j5zbQPlY0N57txbkSMeaT0paVbBjRMNgwxMfhBvmImAoM+jZveF8Od5jPo6b3hfDneXtiJgKNPo9b3hfDneYzcBu3Xw53l2YiYCmTcSe3XUneYTcdu2jUneXFiJgKjNyp7aNSd5LYrq/RVFqNUxsSYaIhcGFo9WGcJZGImAiYhYmYhYCJiJiZiJgIWImJWImAwXnLnLtO7QcJXnLnRtO7QB6AAAAAAAAAAAAAGhtfSPnNtN8aG19I+c20D5WKzfK8dSxJSikqy9aX5XiWhVWIw8kTHL9qCzMVe+l3altSlNGVx6Mv9l5xYZWiPVOX7MaQKpPpAtnc+HPzHk39tfc+HPzHk3DtnVpeJG4xm41s6tPxI3Aezfq19z4c/MeTfe1dz4c/MeTcm19Wn4kbjGbl2vq0/EjcB7N87V3WpPzGM3wtPdak7xNzrV1afiRuMZujaslPXjcB7N7rT3WpO8xm9do7vUneJupacia8GM3WtGRNeAE3or93qTvMZvLX7vVneJuzaMia8Hn1cr5E14ATeKt8GrO8xnh+t8GrO8Td+vkXWg8ngKtkXWgD7eDOEmqsyvEci40SsYPbgwfmfax8PBfBr0mZnwRhXFiInD7cOH8j7mAwXnLnLtO7QcJXnLnRtO7QB6AAAAAAAAAAAAAGhtfSPnNtN8aG19I+c20D5WImJWNFea8i2FEmUmo9WWhFicWMC4MMzP4xpA2bETFOn0k/637v9TCfSN/r/uf1At7ETFTn0hf6/wC5/Uwm/wD3H7n9QLUxExWJv33H7nkYTfjuP3PICysRMV2b69z+vyMJvj3P6/ICwMQsaKb3d1+vyMZvV3X6/IDdsQsaebz91+ryMZvJ3f6vIDasRMfPYeE4rTK4uLMRh9eGJg+hgMF5y5y7Tu0HCV5y50bTu0AegAAAAAAAAAAAABobX0j5zbTfGhtfSPnNtA+VinekDgmtXSg9FGq/RNVh1SMZohoXBOD2x9kuLETAcd+r9r92r+G+484gtXu1fw33HXmImA5NxFavd63htuPOJLT7vW8Ntx1ViJgOXcS2nsK3htuPOJ7R2FXUY6axEwHN+KLR2NXUY84pr9jV1GOiMRMBz/iuv2NTUY84srdlU1WL4xCwFJ4urdlU1ZPP/gq9m+rJcmImA0XA1kdHZmWVjFwRjRgmZwxuNmxKxEwGC86M5dp3aDhK86M5dp3aAPQAAAAAAAAAAAAA0Nr6R85tpvjQ2vpHzm2gfKxq+GeG6NjSHrNMY84qQsYzNMevBBtGKL6TKLStmeImVVqytPsiZhMGHROgD7Jv/Y++8PzI5v5ZO+8PzOdADoU35sve+H5mDX2sve6nmUAAXtr52bvdTzMJvhZu81PMo4Aus3ts/eanmRzeqz95qeZTgBbpvPQ7zV8yObyUPj1fMqoAs83ho/Hq+ZhPD9H49XzK4ALPZ7elXDiTOGOWYmME4Mpmxp+AlnHacHJCYMPsw4Y3G4YDBedGcu07tBwledGcu07tAHoAAAAAAAAAAAAAaG19I+c203xobX0j5zbQPlYieMPJPLH38pKxEwHztRXqrogiaivVXRB9DETAQNSXqrogiakvVXRBOxEwEDUl6q6IImpr1Y0QTsRMBA1OMkaIImpxkjRBOxEwEDU4yRogiZIyRognYhYCFkjJGiCJkjJGiCZiJgImgiYlYiYDBedGcu07tBwledGcu07tAHoAAAAAAAAAAAAAaK2rgqPnTOk3p8tssMVOX1NHtyxkkDQsRMbNuCKnw6ZI54Fq/Dp8gNWxExtp4Cq/Bp8jCbv1vg0zuA07ETG5m7lb4Nadxg12a/wa07gNIxExvWutX7vWncRzdO0d3rTuA0LETFgm6No7vWncRzc6093rTuArzELFkm5dp7rXncYTci1d1rzuArTETFmm4tqy0tedxhNwrXlpa87gKsxExa59H9ry0dedxhPo7tk+2jrzuAq9moy9REWMLPURViPbMtEQd0gq12LjrZHivWaKtaMOJixMJTw8kzGHlmfvLS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0" name="AutoShape 16" descr="data:image/jpeg;base64,/9j/4AAQSkZJRgABAQAAAQABAAD/2wCEAAkGBhAODg8NDhAPDQ4MDQwODBANEA8NDw8MFBAVFBQQEhIXGyceGBkvJRISHy8gIyc1LC0tFh4xNTAqQSYrLCkBCQoKBQUFDQUFDSkYEhgpKSkpKSkpKSkpKSkpKSkpKSkpKSkpKSkpKSkpKSkpKSkpKSkpKSkpKSkpKSkpKSkpKf/AABEIAOEA4QMBIgACEQEDEQH/xAAbAAEAAgMBAQAAAAAAAAAAAAAAAwYCBQcBBP/EAEAQAAIBAQIICgYKAwEBAAAAAAACAQMEBhESUXKRkrHRBRUhMjNSU2OT4QcxQVRi0hMWImGBoaKjwuI0ZHNxFP/EABQBAQAAAAAAAAAAAAAAAAAAAAD/xAAUEQEAAAAAAAAAAAAAAAAAAAAA/9oADAMBAAIRAxEAPwDuIAAAAAAAAAAAAAAAAAAAAAAAAAAAAAAAAAAAAAAAAAAAAAQWm1rTjl5Zn1RHrJzR258NRsPsmYj/AMgCduGp6kafIwnh2epGmdx8DELAbKbwz2ca07jGbyT2ca07jVMRMBt5vQ3ZxrTuMJvW3ZRrTuNMxEwG7m9zdkutO4xm+TdkutO40LETAWCb6t2K687jCb8N2K687iusRMBeOAbyTa6jU5pwmKmPhhpbD9qIwer7z77ZwvTo1aVKp9n6aGxGnmw0THJOT1+sq9x/8ip/x/mpl6QOdQzau1QLoCmXVvXgxbNaGyLRqN+SNOyS5gAAAAAAAAAAAAAAAAAAANDa+e+c203xobX0j5zbQPmYhYlYiYCJiJiViJgImImJWImAiYiYlYiYCJiJiViJgN/cf/Iqf8f5qZekDnUM2rtUxuP/AJFT/j/NTL0gc6hm1dqgU5i4XTvbgxbNaWyLRqNOhHnZJT2ImA7UCj3RvfgxbLaWyLRqtOhHnZJeAAAAAAAAAAAAAAAAABobX0j5zbTfGhtfSPnNtA+ZiFiViJ5AiYiYkZ4yxpgiZ4yxpgCNiJiRnjLGmCJnjLGmAI2ImJGaMsaSJmjLGmAI2ImJGaMsaSJpAsFx/wDIqf8AH+amXpA51DNq7VIbl14W1Ss+upSZV/8AYmGwflJtL68E1KyU6tJZeaWNDqvK2LODliPb6gKCxCxO9OY5JiY/CSJknJOiQIGLrc++PNstqbItGq06Eedk/gUxknJOiSJqc5J0SB3IFEuZfCfs2S1TPsWhVbD+CPOyfwL2AAAAAAAAAAAAAADQ2vpHzm2m+NDa+kfObaB8zFF9JdoaEs6Q0wrtWloicETKwuDDrSXljVcN8BUbYipWhvsTMoyTissz6+XIBx7GnLIxpyydFn0e2TrV9dPlMJuBZetX10+UDnuNOWRjTlkv83DsvWra6/KYTcazdatrr8oFDxpyyMacsl4a5Vm61bXX5TCbm2frVdZflApWH7z7OB6rLaKWCZjDUVZ5fWszgmJLNN0LPlq6y/KZ2W7lGk8VIx2ZZwrjtExE5cEQBsadVkZXWZVkmGWY9cTBdOCr6UXWFtE/Q1I9c4Jmm33xPs/EpLELAdSjhuzdvR11HHdl7ej4ibzlDETAdb49svvFDxE3nnH1k94oeIm85AxEwHZOP7J7xQ8RN5sDhC85c6Np3aAPQAAAAAAAAAAAAA0Nr6R85tpvjQ2vpHzm2gfKxExKxT7/APDFazpQWi80vpZqS7LyNgWFwRE+znfkBZmImOU/WW2e81teR9Y7X7zW15A6ixExzL6w2v3itryefWC1e8VdeQOksRMc64+tXb1daTzjy09vV1pA6CxExQ+OrR21XWk+ngvhmvNemrVGdXdVaGnDGCZwAW5iFiZiFgImI2JWIWAiYiYlYiYDBecucu07tBwlecudG07tAHoAAAAAAAAAAAAAaG19I+c203xobX0j5zbQPlY0N57txbkSMeaT0paVbBjRMNgwxMfhBvmImAoM+jZveF8Od5jPo6b3hfDneXtiJgKNPo9b3hfDneYzcBu3Xw53l2YiYCmTcSe3XUneYTcdu2jUneXFiJgKjNyp7aNSd5LYrq/RVFqNUxsSYaIhcGFo9WGcJZGImAiYhYmYhYCJiJiZiJgIWImJWImAwXnLnLtO7QcJXnLnRtO7QB6AAAAAAAAAAAAAGhtfSPnNtN8aG19I+c20D5WKzfK8dSxJSikqy9aX5XiWhVWIw8kTHL9qCzMVe+l3altSlNGVx6Mv9l5xYZWiPVOX7MaQKpPpAtnc+HPzHk39tfc+HPzHk3DtnVpeJG4xm41s6tPxI3Aezfq19z4c/MeTfe1dz4c/MeTcm19Wn4kbjGbl2vq0/EjcB7N87V3WpPzGM3wtPdak7xNzrV1afiRuMZujaslPXjcB7N7rT3WpO8xm9do7vUneJupacia8GM3WtGRNeAE3or93qTvMZvLX7vVneJuzaMia8Hn1cr5E14ATeKt8GrO8xnh+t8GrO8Td+vkXWg8ngKtkXWgD7eDOEmqsyvEci40SsYPbgwfmfax8PBfBr0mZnwRhXFiInD7cOH8j7mAwXnLnLtO7QcJXnLnRtO7QB6AAAAAAAAAAAAAGhtfSPnNtN8aG19I+c20D5WImJWNFea8i2FEmUmo9WWhFicWMC4MMzP4xpA2bETFOn0k/637v9TCfSN/r/uf1At7ETFTn0hf6/wC5/Uwm/wD3H7n9QLUxExWJv33H7nkYTfjuP3PICysRMV2b69z+vyMJvj3P6/ICwMQsaKb3d1+vyMZvV3X6/IDdsQsaebz91+ryMZvJ3f6vIDasRMfPYeE4rTK4uLMRh9eGJg+hgMF5y5y7Tu0HCV5y50bTu0AegAAAAAAAAAAAABobX0j5zbTfGhtfSPnNtA+VinekDgmtXSg9FGq/RNVh1SMZohoXBOD2x9kuLETAcd+r9r92r+G+484gtXu1fw33HXmImA5NxFavd63htuPOJLT7vW8Ntx1ViJgOXcS2nsK3htuPOJ7R2FXUY6axEwHN+KLR2NXUY84pr9jV1GOiMRMBz/iuv2NTUY84srdlU1WL4xCwFJ4urdlU1ZPP/gq9m+rJcmImA0XA1kdHZmWVjFwRjRgmZwxuNmxKxEwGC86M5dp3aDhK86M5dp3aAPQAAAAAAAAAAAAA0Nr6R85tpvjQ2vpHzm2gfKxq+GeG6NjSHrNMY84qQsYzNMevBBtGKL6TKLStmeImVVqytPsiZhMGHROgD7Jv/Y++8PzI5v5ZO+8PzOdADoU35sve+H5mDX2sve6nmUAAXtr52bvdTzMJvhZu81PMo4Aus3ts/eanmRzeqz95qeZTgBbpvPQ7zV8yObyUPj1fMqoAs83ho/Hq+ZhPD9H49XzK4ALPZ7elXDiTOGOWYmME4Mpmxp+AlnHacHJCYMPsw4Y3G4YDBedGcu07tBwledGcu07tAHoAAAAAAAAAAAAAaG19I+c203xobX0j5zbQPlYieMPJPLH38pKxEwHztRXqrogiaivVXRB9DETAQNSXqrogiakvVXRBOxEwEDUl6q6IImpr1Y0QTsRMBA1OMkaIImpxkjRBOxEwEDU4yRogiZIyRognYhYCFkjJGiCJkjJGiCZiJgImgiYlYiYDBedGcu07tBwledGcu07tAHoAAAAAAAAAAAAAaK2rgqPnTOk3p8tssMVOX1NHtyxkkDQsRMbNuCKnw6ZI54Fq/Dp8gNWxExtp4Cq/Bp8jCbv1vg0zuA07ETG5m7lb4Nadxg12a/wa07gNIxExvWutX7vWncRzdO0d3rTuA0LETFgm6No7vWncRzc6093rTuArzELFkm5dp7rXncYTci1d1rzuArTETFmm4tqy0tedxhNwrXlpa87gKsxExa59H9ry0dedxhPo7tk+2jrzuAq9moy9REWMLPURViPbMtEQd0gq12LjrZHivWaKtaMOJixMJTw8kzGHlmfvLS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2" name="AutoShape 18" descr="data:image/jpeg;base64,/9j/4AAQSkZJRgABAQAAAQABAAD/2wCEAAkGBhAODg8NDhAPDQ4MDQwODBANEA8NDw8MFBAVFBQQEhIXGyceGBkvJRISHy8gIyc1LC0tFh4xNTAqQSYrLCkBCQoKBQUFDQUFDSkYEhgpKSkpKSkpKSkpKSkpKSkpKSkpKSkpKSkpKSkpKSkpKSkpKSkpKSkpKSkpKSkpKSkpKf/AABEIAOEA4QMBIgACEQEDEQH/xAAbAAEAAgMBAQAAAAAAAAAAAAAAAwYCBQcBBP/EAEAQAAIBAQIICgYKAwEBAAAAAAACAQMEBhESUXKRkrHRBRUhMjNSU2OT4QcxQVRi0hMWImGBoaKjwuI0ZHNxFP/EABQBAQAAAAAAAAAAAAAAAAAAAAD/xAAUEQEAAAAAAAAAAAAAAAAAAAAA/9oADAMBAAIRAxEAPwDuIAAAAAAAAAAAAAAAAAAAAAAAAAAAAAAAAAAAAAAAAAAAAAQWm1rTjl5Zn1RHrJzR258NRsPsmYj/AMgCduGp6kafIwnh2epGmdx8DELAbKbwz2ca07jGbyT2ca07jVMRMBt5vQ3ZxrTuMJvW3ZRrTuNMxEwG7m9zdkutO4xm+TdkutO40LETAWCb6t2K687jCb8N2K687iusRMBeOAbyTa6jU5pwmKmPhhpbD9qIwer7z77ZwvTo1aVKp9n6aGxGnmw0THJOT1+sq9x/8ip/x/mpl6QOdQzau1QLoCmXVvXgxbNaGyLRqN+SNOyS5gAAAAAAAAAAAAAAAAAAANDa+e+c203xobX0j5zbQPmYhYlYiYCJiJiViJgImImJWImAiYiYlYiYCJiJiViJgN/cf/Iqf8f5qZekDnUM2rtUxuP/AJFT/j/NTL0gc6hm1dqgU5i4XTvbgxbNaWyLRqNOhHnZJT2ImA7UCj3RvfgxbLaWyLRqtOhHnZJeAAAAAAAAAAAAAAAAABobX0j5zbTfGhtfSPnNtA+ZiFiViJ5AiYiYkZ4yxpgiZ4yxpgCNiJiRnjLGmCJnjLGmAI2ImJGaMsaSJmjLGmAI2ImJGaMsaSJpAsFx/wDIqf8AH+amXpA51DNq7VIbl14W1Ss+upSZV/8AYmGwflJtL68E1KyU6tJZeaWNDqvK2LODliPb6gKCxCxO9OY5JiY/CSJknJOiQIGLrc++PNstqbItGq06Eedk/gUxknJOiSJqc5J0SB3IFEuZfCfs2S1TPsWhVbD+CPOyfwL2AAAAAAAAAAAAAADQ2vpHzm2m+NDa+kfObaB8zFF9JdoaEs6Q0wrtWloicETKwuDDrSXljVcN8BUbYipWhvsTMoyTissz6+XIBx7GnLIxpyydFn0e2TrV9dPlMJuBZetX10+UDnuNOWRjTlkv83DsvWra6/KYTcazdatrr8oFDxpyyMacsl4a5Vm61bXX5TCbm2frVdZflApWH7z7OB6rLaKWCZjDUVZ5fWszgmJLNN0LPlq6y/KZ2W7lGk8VIx2ZZwrjtExE5cEQBsadVkZXWZVkmGWY9cTBdOCr6UXWFtE/Q1I9c4Jmm33xPs/EpLELAdSjhuzdvR11HHdl7ej4ibzlDETAdb49svvFDxE3nnH1k94oeIm85AxEwHZOP7J7xQ8RN5sDhC85c6Np3aAPQAAAAAAAAAAAAA0Nr6R85tpvjQ2vpHzm2gfKxExKxT7/APDFazpQWi80vpZqS7LyNgWFwRE+znfkBZmImOU/WW2e81teR9Y7X7zW15A6ixExzL6w2v3itryefWC1e8VdeQOksRMc64+tXb1daTzjy09vV1pA6CxExQ+OrR21XWk+ngvhmvNemrVGdXdVaGnDGCZwAW5iFiZiFgImI2JWIWAiYiYlYiYDBecucu07tBwlecudG07tAHoAAAAAAAAAAAAAaG19I+c203xobX0j5zbQPlY0N57txbkSMeaT0paVbBjRMNgwxMfhBvmImAoM+jZveF8Od5jPo6b3hfDneXtiJgKNPo9b3hfDneYzcBu3Xw53l2YiYCmTcSe3XUneYTcdu2jUneXFiJgKjNyp7aNSd5LYrq/RVFqNUxsSYaIhcGFo9WGcJZGImAiYhYmYhYCJiJiZiJgIWImJWImAwXnLnLtO7QcJXnLnRtO7QB6AAAAAAAAAAAAAGhtfSPnNtN8aG19I+c20D5WKzfK8dSxJSikqy9aX5XiWhVWIw8kTHL9qCzMVe+l3altSlNGVx6Mv9l5xYZWiPVOX7MaQKpPpAtnc+HPzHk39tfc+HPzHk3DtnVpeJG4xm41s6tPxI3Aezfq19z4c/MeTfe1dz4c/MeTcm19Wn4kbjGbl2vq0/EjcB7N87V3WpPzGM3wtPdak7xNzrV1afiRuMZujaslPXjcB7N7rT3WpO8xm9do7vUneJupacia8GM3WtGRNeAE3or93qTvMZvLX7vVneJuzaMia8Hn1cr5E14ATeKt8GrO8xnh+t8GrO8Td+vkXWg8ngKtkXWgD7eDOEmqsyvEci40SsYPbgwfmfax8PBfBr0mZnwRhXFiInD7cOH8j7mAwXnLnLtO7QcJXnLnRtO7QB6AAAAAAAAAAAAAGhtfSPnNtN8aG19I+c20D5WImJWNFea8i2FEmUmo9WWhFicWMC4MMzP4xpA2bETFOn0k/637v9TCfSN/r/uf1At7ETFTn0hf6/wC5/Uwm/wD3H7n9QLUxExWJv33H7nkYTfjuP3PICysRMV2b69z+vyMJvj3P6/ICwMQsaKb3d1+vyMZvV3X6/IDdsQsaebz91+ryMZvJ3f6vIDasRMfPYeE4rTK4uLMRh9eGJg+hgMF5y5y7Tu0HCV5y50bTu0AegAAAAAAAAAAAABobX0j5zbTfGhtfSPnNtA+VinekDgmtXSg9FGq/RNVh1SMZohoXBOD2x9kuLETAcd+r9r92r+G+484gtXu1fw33HXmImA5NxFavd63htuPOJLT7vW8Ntx1ViJgOXcS2nsK3htuPOJ7R2FXUY6axEwHN+KLR2NXUY84pr9jV1GOiMRMBz/iuv2NTUY84srdlU1WL4xCwFJ4urdlU1ZPP/gq9m+rJcmImA0XA1kdHZmWVjFwRjRgmZwxuNmxKxEwGC86M5dp3aDhK86M5dp3aAPQAAAAAAAAAAAAA0Nr6R85tpvjQ2vpHzm2gfKxq+GeG6NjSHrNMY84qQsYzNMevBBtGKL6TKLStmeImVVqytPsiZhMGHROgD7Jv/Y++8PzI5v5ZO+8PzOdADoU35sve+H5mDX2sve6nmUAAXtr52bvdTzMJvhZu81PMo4Aus3ts/eanmRzeqz95qeZTgBbpvPQ7zV8yObyUPj1fMqoAs83ho/Hq+ZhPD9H49XzK4ALPZ7elXDiTOGOWYmME4Mpmxp+AlnHacHJCYMPsw4Y3G4YDBedGcu07tBwledGcu07tAHoAAAAAAAAAAAAAaG19I+c203xobX0j5zbQPlYieMPJPLH38pKxEwHztRXqrogiaivVXRB9DETAQNSXqrogiakvVXRBOxEwEDUl6q6IImpr1Y0QTsRMBA1OMkaIImpxkjRBOxEwEDU4yRogiZIyRognYhYCFkjJGiCJkjJGiCZiJgImgiYlYiYDBedGcu07tBwledGcu07tAHoAAAAAAAAAAAAAaK2rgqPnTOk3p8tssMVOX1NHtyxkkDQsRMbNuCKnw6ZI54Fq/Dp8gNWxExtp4Cq/Bp8jCbv1vg0zuA07ETG5m7lb4Nadxg12a/wa07gNIxExvWutX7vWncRzdO0d3rTuA0LETFgm6No7vWncRzc6093rTuArzELFkm5dp7rXncYTci1d1rzuArTETFmm4tqy0tedxhNwrXlpa87gKsxExa59H9ry0dedxhPo7tk+2jrzuAq9moy9REWMLPURViPbMtEQd0gq12LjrZHivWaKtaMOJixMJTw8kzGHlmfvLS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81894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3319</TotalTime>
  <Words>1288</Words>
  <Application>Microsoft Office PowerPoint</Application>
  <PresentationFormat>Presentación en pantalla (4:3)</PresentationFormat>
  <Paragraphs>319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굴림</vt:lpstr>
      <vt:lpstr>Arial</vt:lpstr>
      <vt:lpstr>Calibri</vt:lpstr>
      <vt:lpstr>Century Gothic</vt:lpstr>
      <vt:lpstr>Vertical and Horizontal design template</vt:lpstr>
      <vt:lpstr>Hilos</vt:lpstr>
      <vt:lpstr>Ejercicio</vt:lpstr>
      <vt:lpstr>Ejercicio</vt:lpstr>
      <vt:lpstr>Ejercicio</vt:lpstr>
      <vt:lpstr>Ejercicio</vt:lpstr>
      <vt:lpstr>Hilo - thread</vt:lpstr>
      <vt:lpstr>Ciclo de vida</vt:lpstr>
      <vt:lpstr>Multihilo - multithreding</vt:lpstr>
      <vt:lpstr> Usos</vt:lpstr>
      <vt:lpstr>Procesos e hilos</vt:lpstr>
      <vt:lpstr>Java</vt:lpstr>
      <vt:lpstr>Thread</vt:lpstr>
      <vt:lpstr>Runnable</vt:lpstr>
      <vt:lpstr>Control de un hilo</vt:lpstr>
      <vt:lpstr>C++</vt:lpstr>
      <vt:lpstr>Pthread</vt:lpstr>
      <vt:lpstr>Fork</vt:lpstr>
      <vt:lpstr>Control de un hilo</vt:lpstr>
      <vt:lpstr>Problemas</vt:lpstr>
      <vt:lpstr>Problemas</vt:lpstr>
      <vt:lpstr>Prioridad</vt:lpstr>
      <vt:lpstr>Prioridad (II)</vt:lpstr>
      <vt:lpstr>Sincronización</vt:lpstr>
      <vt:lpstr>Sincronización (II)</vt:lpstr>
      <vt:lpstr>Sincronización (III)</vt:lpstr>
      <vt:lpstr>Sincronización (IV)</vt:lpstr>
      <vt:lpstr>Concurrencia</vt:lpstr>
      <vt:lpstr>Concurrencia (II)</vt:lpstr>
      <vt:lpstr>Concurrencia (III)</vt:lpstr>
      <vt:lpstr>Concurrencia (IV)</vt:lpstr>
      <vt:lpstr>Exclusión mutua</vt:lpstr>
      <vt:lpstr>Exclusión mutua</vt:lpstr>
      <vt:lpstr>Sección crítica</vt:lpstr>
      <vt:lpstr>Sincronización - Semáforos</vt:lpstr>
      <vt:lpstr>Sincronización - Semáforos</vt:lpstr>
      <vt:lpstr>Sincronización - Semáforos</vt:lpstr>
      <vt:lpstr>Hilos y SO</vt:lpstr>
      <vt:lpstr>Hilos en SO</vt:lpstr>
      <vt:lpstr>Hilos en SO</vt:lpstr>
      <vt:lpstr>Hilos en SO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Mery Yolima Uribe Rios</cp:lastModifiedBy>
  <cp:revision>454</cp:revision>
  <dcterms:created xsi:type="dcterms:W3CDTF">2013-05-21T14:21:20Z</dcterms:created>
  <dcterms:modified xsi:type="dcterms:W3CDTF">2021-04-05T19:44:20Z</dcterms:modified>
</cp:coreProperties>
</file>