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2"/>
  </p:notesMasterIdLst>
  <p:sldIdLst>
    <p:sldId id="256" r:id="rId2"/>
    <p:sldId id="259" r:id="rId3"/>
    <p:sldId id="307" r:id="rId4"/>
    <p:sldId id="308" r:id="rId5"/>
    <p:sldId id="311" r:id="rId6"/>
    <p:sldId id="309" r:id="rId7"/>
    <p:sldId id="310" r:id="rId8"/>
    <p:sldId id="312" r:id="rId9"/>
    <p:sldId id="314" r:id="rId10"/>
    <p:sldId id="318" r:id="rId11"/>
    <p:sldId id="317" r:id="rId12"/>
    <p:sldId id="319" r:id="rId13"/>
    <p:sldId id="322" r:id="rId14"/>
    <p:sldId id="321" r:id="rId15"/>
    <p:sldId id="363" r:id="rId16"/>
    <p:sldId id="323" r:id="rId17"/>
    <p:sldId id="324" r:id="rId18"/>
    <p:sldId id="326" r:id="rId19"/>
    <p:sldId id="325" r:id="rId20"/>
    <p:sldId id="360" r:id="rId21"/>
    <p:sldId id="330" r:id="rId22"/>
    <p:sldId id="329" r:id="rId23"/>
    <p:sldId id="328" r:id="rId24"/>
    <p:sldId id="331" r:id="rId25"/>
    <p:sldId id="332" r:id="rId26"/>
    <p:sldId id="334" r:id="rId27"/>
    <p:sldId id="333" r:id="rId28"/>
    <p:sldId id="361" r:id="rId29"/>
    <p:sldId id="362" r:id="rId30"/>
    <p:sldId id="352" r:id="rId31"/>
    <p:sldId id="327" r:id="rId32"/>
    <p:sldId id="350" r:id="rId33"/>
    <p:sldId id="340" r:id="rId34"/>
    <p:sldId id="353" r:id="rId35"/>
    <p:sldId id="351" r:id="rId36"/>
    <p:sldId id="341" r:id="rId37"/>
    <p:sldId id="355" r:id="rId38"/>
    <p:sldId id="343" r:id="rId39"/>
    <p:sldId id="359" r:id="rId40"/>
    <p:sldId id="344" r:id="rId41"/>
    <p:sldId id="358" r:id="rId42"/>
    <p:sldId id="345" r:id="rId43"/>
    <p:sldId id="356" r:id="rId44"/>
    <p:sldId id="346" r:id="rId45"/>
    <p:sldId id="357" r:id="rId46"/>
    <p:sldId id="347" r:id="rId47"/>
    <p:sldId id="354" r:id="rId48"/>
    <p:sldId id="348" r:id="rId49"/>
    <p:sldId id="349" r:id="rId50"/>
    <p:sldId id="306" r:id="rId5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2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6F7A2-39B4-4E8D-A049-3813FBBD7B5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D7EEEF1-A7C1-474A-ACC9-531FEDBEE0FF}">
      <dgm:prSet phldrT="[Texto]"/>
      <dgm:spPr/>
      <dgm:t>
        <a:bodyPr/>
        <a:lstStyle/>
        <a:p>
          <a:r>
            <a:rPr lang="es-CO" dirty="0"/>
            <a:t>Proceso 1</a:t>
          </a:r>
        </a:p>
      </dgm:t>
    </dgm:pt>
    <dgm:pt modelId="{B0709E8A-D8B3-4FA2-B87E-71A709E2BD4E}" type="parTrans" cxnId="{3F30373B-1368-42E6-AF46-C18AA5B31A7C}">
      <dgm:prSet/>
      <dgm:spPr/>
      <dgm:t>
        <a:bodyPr/>
        <a:lstStyle/>
        <a:p>
          <a:endParaRPr lang="es-CO"/>
        </a:p>
      </dgm:t>
    </dgm:pt>
    <dgm:pt modelId="{6BCFF003-458D-479A-9162-3960DDF2313A}" type="sibTrans" cxnId="{3F30373B-1368-42E6-AF46-C18AA5B31A7C}">
      <dgm:prSet/>
      <dgm:spPr/>
      <dgm:t>
        <a:bodyPr/>
        <a:lstStyle/>
        <a:p>
          <a:endParaRPr lang="es-CO"/>
        </a:p>
      </dgm:t>
    </dgm:pt>
    <dgm:pt modelId="{CE708175-1248-495E-822F-0508DA512DE9}">
      <dgm:prSet phldrT="[Texto]"/>
      <dgm:spPr/>
      <dgm:t>
        <a:bodyPr/>
        <a:lstStyle/>
        <a:p>
          <a:endParaRPr lang="es-CO" dirty="0"/>
        </a:p>
      </dgm:t>
    </dgm:pt>
    <dgm:pt modelId="{32A79A22-26AB-43DD-B32B-DEB1ADA744F2}" type="parTrans" cxnId="{6BB3C7B8-4846-44C3-BCE8-6F12932C2ECC}">
      <dgm:prSet/>
      <dgm:spPr/>
      <dgm:t>
        <a:bodyPr/>
        <a:lstStyle/>
        <a:p>
          <a:endParaRPr lang="es-CO"/>
        </a:p>
      </dgm:t>
    </dgm:pt>
    <dgm:pt modelId="{5290132F-0DC4-4DDE-9BFA-81F8AB0EF99D}" type="sibTrans" cxnId="{6BB3C7B8-4846-44C3-BCE8-6F12932C2ECC}">
      <dgm:prSet/>
      <dgm:spPr/>
      <dgm:t>
        <a:bodyPr/>
        <a:lstStyle/>
        <a:p>
          <a:endParaRPr lang="es-CO"/>
        </a:p>
      </dgm:t>
    </dgm:pt>
    <dgm:pt modelId="{CD467E8B-90E0-4952-9AEF-FD4765EA60E4}">
      <dgm:prSet phldrT="[Texto]"/>
      <dgm:spPr/>
      <dgm:t>
        <a:bodyPr/>
        <a:lstStyle/>
        <a:p>
          <a:endParaRPr lang="es-CO" dirty="0"/>
        </a:p>
      </dgm:t>
    </dgm:pt>
    <dgm:pt modelId="{A4D4DB23-03E9-4507-A6C5-8A26A5733010}" type="parTrans" cxnId="{D0220A9F-6B70-4328-B2D9-EE9C117BC39F}">
      <dgm:prSet/>
      <dgm:spPr/>
      <dgm:t>
        <a:bodyPr/>
        <a:lstStyle/>
        <a:p>
          <a:endParaRPr lang="es-CO"/>
        </a:p>
      </dgm:t>
    </dgm:pt>
    <dgm:pt modelId="{470A02BF-801E-4D3C-AA47-E71220523DA1}" type="sibTrans" cxnId="{D0220A9F-6B70-4328-B2D9-EE9C117BC39F}">
      <dgm:prSet/>
      <dgm:spPr/>
      <dgm:t>
        <a:bodyPr/>
        <a:lstStyle/>
        <a:p>
          <a:endParaRPr lang="es-CO"/>
        </a:p>
      </dgm:t>
    </dgm:pt>
    <dgm:pt modelId="{558C125F-9108-4F6D-B4F0-1508E6074E6D}">
      <dgm:prSet phldrT="[Texto]"/>
      <dgm:spPr/>
      <dgm:t>
        <a:bodyPr/>
        <a:lstStyle/>
        <a:p>
          <a:r>
            <a:rPr lang="es-CO" dirty="0"/>
            <a:t>Proceso 3</a:t>
          </a:r>
        </a:p>
      </dgm:t>
    </dgm:pt>
    <dgm:pt modelId="{E5A876F9-70AD-4E1A-AF0A-EF80E2D6D0AC}" type="parTrans" cxnId="{9A4DE91B-205D-4653-881B-AF268045AB2E}">
      <dgm:prSet/>
      <dgm:spPr/>
      <dgm:t>
        <a:bodyPr/>
        <a:lstStyle/>
        <a:p>
          <a:endParaRPr lang="es-CO"/>
        </a:p>
      </dgm:t>
    </dgm:pt>
    <dgm:pt modelId="{A2A6C538-C35B-45EF-9F3A-E5E4EAE87107}" type="sibTrans" cxnId="{9A4DE91B-205D-4653-881B-AF268045AB2E}">
      <dgm:prSet/>
      <dgm:spPr/>
      <dgm:t>
        <a:bodyPr/>
        <a:lstStyle/>
        <a:p>
          <a:endParaRPr lang="es-CO"/>
        </a:p>
      </dgm:t>
    </dgm:pt>
    <dgm:pt modelId="{CEB0A44E-7F38-4006-9ED8-68BB6C0AFF03}">
      <dgm:prSet phldrT="[Texto]"/>
      <dgm:spPr/>
      <dgm:t>
        <a:bodyPr/>
        <a:lstStyle/>
        <a:p>
          <a:endParaRPr lang="es-CO" dirty="0"/>
        </a:p>
      </dgm:t>
    </dgm:pt>
    <dgm:pt modelId="{C5B7916F-4C9B-4009-BEA5-AC4F22AA3443}" type="parTrans" cxnId="{BDD986DC-DB39-432F-83DA-97836BDBCC8D}">
      <dgm:prSet/>
      <dgm:spPr/>
      <dgm:t>
        <a:bodyPr/>
        <a:lstStyle/>
        <a:p>
          <a:endParaRPr lang="es-CO"/>
        </a:p>
      </dgm:t>
    </dgm:pt>
    <dgm:pt modelId="{1DA7FA1B-66AF-463F-94B8-C2BC1363C6BB}" type="sibTrans" cxnId="{BDD986DC-DB39-432F-83DA-97836BDBCC8D}">
      <dgm:prSet/>
      <dgm:spPr/>
      <dgm:t>
        <a:bodyPr/>
        <a:lstStyle/>
        <a:p>
          <a:endParaRPr lang="es-CO"/>
        </a:p>
      </dgm:t>
    </dgm:pt>
    <dgm:pt modelId="{1EC26CE9-D3C1-4F1D-90F0-3EFCE7BCECE2}">
      <dgm:prSet phldrT="[Texto]"/>
      <dgm:spPr/>
      <dgm:t>
        <a:bodyPr/>
        <a:lstStyle/>
        <a:p>
          <a:endParaRPr lang="es-CO" dirty="0"/>
        </a:p>
      </dgm:t>
    </dgm:pt>
    <dgm:pt modelId="{D45604F7-49EA-48AA-85F3-282C3098739E}" type="parTrans" cxnId="{7E1E5198-DB7D-481C-B0A5-FB97F6065FF4}">
      <dgm:prSet/>
      <dgm:spPr/>
      <dgm:t>
        <a:bodyPr/>
        <a:lstStyle/>
        <a:p>
          <a:endParaRPr lang="es-CO"/>
        </a:p>
      </dgm:t>
    </dgm:pt>
    <dgm:pt modelId="{B7479A10-586E-400A-9F46-62DE4DB122DD}" type="sibTrans" cxnId="{7E1E5198-DB7D-481C-B0A5-FB97F6065FF4}">
      <dgm:prSet/>
      <dgm:spPr/>
      <dgm:t>
        <a:bodyPr/>
        <a:lstStyle/>
        <a:p>
          <a:endParaRPr lang="es-CO"/>
        </a:p>
      </dgm:t>
    </dgm:pt>
    <dgm:pt modelId="{28DB5D34-6840-4AF7-BDF7-323B53FA6357}">
      <dgm:prSet phldrT="[Texto]"/>
      <dgm:spPr/>
      <dgm:t>
        <a:bodyPr/>
        <a:lstStyle/>
        <a:p>
          <a:r>
            <a:rPr lang="es-CO" dirty="0"/>
            <a:t>Proceso 3</a:t>
          </a:r>
        </a:p>
      </dgm:t>
    </dgm:pt>
    <dgm:pt modelId="{F774B94B-859C-4684-916B-78ACECF6EA37}" type="parTrans" cxnId="{96F1C33B-F1A3-4F09-955F-AADA7877B683}">
      <dgm:prSet/>
      <dgm:spPr/>
      <dgm:t>
        <a:bodyPr/>
        <a:lstStyle/>
        <a:p>
          <a:endParaRPr lang="es-CO"/>
        </a:p>
      </dgm:t>
    </dgm:pt>
    <dgm:pt modelId="{5CB2F294-F029-4E09-8FE2-76331C80A777}" type="sibTrans" cxnId="{96F1C33B-F1A3-4F09-955F-AADA7877B683}">
      <dgm:prSet/>
      <dgm:spPr/>
      <dgm:t>
        <a:bodyPr/>
        <a:lstStyle/>
        <a:p>
          <a:endParaRPr lang="es-CO"/>
        </a:p>
      </dgm:t>
    </dgm:pt>
    <dgm:pt modelId="{72A8808E-301A-432C-96B3-089FCFBD4446}">
      <dgm:prSet phldrT="[Texto]"/>
      <dgm:spPr/>
      <dgm:t>
        <a:bodyPr/>
        <a:lstStyle/>
        <a:p>
          <a:endParaRPr lang="es-CO" dirty="0"/>
        </a:p>
      </dgm:t>
    </dgm:pt>
    <dgm:pt modelId="{515C7E48-05C2-4A59-84BC-C1329532EA3B}" type="parTrans" cxnId="{CF520DC1-51A0-4336-8F24-9C1B92A97ACF}">
      <dgm:prSet/>
      <dgm:spPr/>
      <dgm:t>
        <a:bodyPr/>
        <a:lstStyle/>
        <a:p>
          <a:endParaRPr lang="es-CO"/>
        </a:p>
      </dgm:t>
    </dgm:pt>
    <dgm:pt modelId="{69F9C2AD-D85F-4674-ADF5-1CD29A3AC510}" type="sibTrans" cxnId="{CF520DC1-51A0-4336-8F24-9C1B92A97ACF}">
      <dgm:prSet/>
      <dgm:spPr/>
      <dgm:t>
        <a:bodyPr/>
        <a:lstStyle/>
        <a:p>
          <a:endParaRPr lang="es-CO"/>
        </a:p>
      </dgm:t>
    </dgm:pt>
    <dgm:pt modelId="{C4FE7EF6-465E-424B-B4BE-91253B6A1122}">
      <dgm:prSet phldrT="[Texto]"/>
      <dgm:spPr/>
      <dgm:t>
        <a:bodyPr/>
        <a:lstStyle/>
        <a:p>
          <a:endParaRPr lang="es-CO" dirty="0"/>
        </a:p>
      </dgm:t>
    </dgm:pt>
    <dgm:pt modelId="{62405B97-4FDB-447A-9F8E-B5D0F27E99C6}" type="parTrans" cxnId="{EBC6E56F-117F-4BE5-B781-9A60C8A3F77A}">
      <dgm:prSet/>
      <dgm:spPr/>
      <dgm:t>
        <a:bodyPr/>
        <a:lstStyle/>
        <a:p>
          <a:endParaRPr lang="es-CO"/>
        </a:p>
      </dgm:t>
    </dgm:pt>
    <dgm:pt modelId="{FD2E8F34-4861-40AD-98E8-2F918525FB88}" type="sibTrans" cxnId="{EBC6E56F-117F-4BE5-B781-9A60C8A3F77A}">
      <dgm:prSet/>
      <dgm:spPr/>
      <dgm:t>
        <a:bodyPr/>
        <a:lstStyle/>
        <a:p>
          <a:endParaRPr lang="es-CO"/>
        </a:p>
      </dgm:t>
    </dgm:pt>
    <dgm:pt modelId="{3C7F6167-3ADA-4A42-AB80-4A315DB67F76}" type="pres">
      <dgm:prSet presAssocID="{5C46F7A2-39B4-4E8D-A049-3813FBBD7B59}" presName="Name0" presStyleCnt="0">
        <dgm:presLayoutVars>
          <dgm:dir/>
          <dgm:animLvl val="lvl"/>
          <dgm:resizeHandles val="exact"/>
        </dgm:presLayoutVars>
      </dgm:prSet>
      <dgm:spPr/>
    </dgm:pt>
    <dgm:pt modelId="{CB5AAE29-0FEA-4B1B-AF2F-4C08D4B1D6C6}" type="pres">
      <dgm:prSet presAssocID="{5C46F7A2-39B4-4E8D-A049-3813FBBD7B59}" presName="tSp" presStyleCnt="0"/>
      <dgm:spPr/>
    </dgm:pt>
    <dgm:pt modelId="{3CBA85E2-F40E-4C9D-8031-AA4E92D3C493}" type="pres">
      <dgm:prSet presAssocID="{5C46F7A2-39B4-4E8D-A049-3813FBBD7B59}" presName="bSp" presStyleCnt="0"/>
      <dgm:spPr/>
    </dgm:pt>
    <dgm:pt modelId="{71EB9D29-1B44-44E9-9577-D5C17E95F818}" type="pres">
      <dgm:prSet presAssocID="{5C46F7A2-39B4-4E8D-A049-3813FBBD7B59}" presName="process" presStyleCnt="0"/>
      <dgm:spPr/>
    </dgm:pt>
    <dgm:pt modelId="{557A438B-777D-417C-9847-F1CE6110BABE}" type="pres">
      <dgm:prSet presAssocID="{1D7EEEF1-A7C1-474A-ACC9-531FEDBEE0FF}" presName="composite1" presStyleCnt="0"/>
      <dgm:spPr/>
    </dgm:pt>
    <dgm:pt modelId="{D859E328-9AFC-468D-9791-F701B62C47EE}" type="pres">
      <dgm:prSet presAssocID="{1D7EEEF1-A7C1-474A-ACC9-531FEDBEE0FF}" presName="dummyNode1" presStyleLbl="node1" presStyleIdx="0" presStyleCnt="3"/>
      <dgm:spPr/>
    </dgm:pt>
    <dgm:pt modelId="{EF27D244-1798-499B-AA4C-1E678C4E47C8}" type="pres">
      <dgm:prSet presAssocID="{1D7EEEF1-A7C1-474A-ACC9-531FEDBEE0FF}" presName="childNode1" presStyleLbl="bgAcc1" presStyleIdx="0" presStyleCnt="3">
        <dgm:presLayoutVars>
          <dgm:bulletEnabled val="1"/>
        </dgm:presLayoutVars>
      </dgm:prSet>
      <dgm:spPr/>
    </dgm:pt>
    <dgm:pt modelId="{D20BAD0A-61EB-4781-BF4D-EEF2F0BF38A8}" type="pres">
      <dgm:prSet presAssocID="{1D7EEEF1-A7C1-474A-ACC9-531FEDBEE0FF}" presName="childNode1tx" presStyleLbl="bgAcc1" presStyleIdx="0" presStyleCnt="3">
        <dgm:presLayoutVars>
          <dgm:bulletEnabled val="1"/>
        </dgm:presLayoutVars>
      </dgm:prSet>
      <dgm:spPr/>
    </dgm:pt>
    <dgm:pt modelId="{F2F3263F-4DA5-46E2-8E61-E2A04E610187}" type="pres">
      <dgm:prSet presAssocID="{1D7EEEF1-A7C1-474A-ACC9-531FEDBEE0F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AC571E3-E1FF-4B3C-954D-9F9872559AFD}" type="pres">
      <dgm:prSet presAssocID="{1D7EEEF1-A7C1-474A-ACC9-531FEDBEE0FF}" presName="connSite1" presStyleCnt="0"/>
      <dgm:spPr/>
    </dgm:pt>
    <dgm:pt modelId="{E8448132-6140-44BB-B206-72D57B9D0DCD}" type="pres">
      <dgm:prSet presAssocID="{6BCFF003-458D-479A-9162-3960DDF2313A}" presName="Name9" presStyleLbl="sibTrans2D1" presStyleIdx="0" presStyleCnt="2"/>
      <dgm:spPr/>
    </dgm:pt>
    <dgm:pt modelId="{291BC68C-4827-4753-97F1-90EA3448C1E5}" type="pres">
      <dgm:prSet presAssocID="{558C125F-9108-4F6D-B4F0-1508E6074E6D}" presName="composite2" presStyleCnt="0"/>
      <dgm:spPr/>
    </dgm:pt>
    <dgm:pt modelId="{F329C24C-2185-485E-89DC-F3AC21DF2F5F}" type="pres">
      <dgm:prSet presAssocID="{558C125F-9108-4F6D-B4F0-1508E6074E6D}" presName="dummyNode2" presStyleLbl="node1" presStyleIdx="0" presStyleCnt="3"/>
      <dgm:spPr/>
    </dgm:pt>
    <dgm:pt modelId="{ADA2BAAE-2698-448B-A332-ACF626FEC577}" type="pres">
      <dgm:prSet presAssocID="{558C125F-9108-4F6D-B4F0-1508E6074E6D}" presName="childNode2" presStyleLbl="bgAcc1" presStyleIdx="1" presStyleCnt="3">
        <dgm:presLayoutVars>
          <dgm:bulletEnabled val="1"/>
        </dgm:presLayoutVars>
      </dgm:prSet>
      <dgm:spPr/>
    </dgm:pt>
    <dgm:pt modelId="{C7F923D2-CFA2-458E-9E36-5121B11D593D}" type="pres">
      <dgm:prSet presAssocID="{558C125F-9108-4F6D-B4F0-1508E6074E6D}" presName="childNode2tx" presStyleLbl="bgAcc1" presStyleIdx="1" presStyleCnt="3">
        <dgm:presLayoutVars>
          <dgm:bulletEnabled val="1"/>
        </dgm:presLayoutVars>
      </dgm:prSet>
      <dgm:spPr/>
    </dgm:pt>
    <dgm:pt modelId="{FC9A6143-0858-41B2-B583-4DC82F0629AF}" type="pres">
      <dgm:prSet presAssocID="{558C125F-9108-4F6D-B4F0-1508E6074E6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79A9571-ED09-46F3-AD9C-ED6E5A43B44D}" type="pres">
      <dgm:prSet presAssocID="{558C125F-9108-4F6D-B4F0-1508E6074E6D}" presName="connSite2" presStyleCnt="0"/>
      <dgm:spPr/>
    </dgm:pt>
    <dgm:pt modelId="{4696DE5D-E14D-45A4-A22E-2E59B0CA724B}" type="pres">
      <dgm:prSet presAssocID="{A2A6C538-C35B-45EF-9F3A-E5E4EAE87107}" presName="Name18" presStyleLbl="sibTrans2D1" presStyleIdx="1" presStyleCnt="2"/>
      <dgm:spPr/>
    </dgm:pt>
    <dgm:pt modelId="{0C80AEAF-2EEF-4675-AF22-EDECD07FA92B}" type="pres">
      <dgm:prSet presAssocID="{28DB5D34-6840-4AF7-BDF7-323B53FA6357}" presName="composite1" presStyleCnt="0"/>
      <dgm:spPr/>
    </dgm:pt>
    <dgm:pt modelId="{763C81D5-6CD3-46CF-B4D7-C389D1C4FFA5}" type="pres">
      <dgm:prSet presAssocID="{28DB5D34-6840-4AF7-BDF7-323B53FA6357}" presName="dummyNode1" presStyleLbl="node1" presStyleIdx="1" presStyleCnt="3"/>
      <dgm:spPr/>
    </dgm:pt>
    <dgm:pt modelId="{E300EE7B-2E9D-4BA7-A4D6-98258D6B130A}" type="pres">
      <dgm:prSet presAssocID="{28DB5D34-6840-4AF7-BDF7-323B53FA6357}" presName="childNode1" presStyleLbl="bgAcc1" presStyleIdx="2" presStyleCnt="3">
        <dgm:presLayoutVars>
          <dgm:bulletEnabled val="1"/>
        </dgm:presLayoutVars>
      </dgm:prSet>
      <dgm:spPr/>
    </dgm:pt>
    <dgm:pt modelId="{33C690D3-705D-43D4-8ADC-553CFADDAE7C}" type="pres">
      <dgm:prSet presAssocID="{28DB5D34-6840-4AF7-BDF7-323B53FA6357}" presName="childNode1tx" presStyleLbl="bgAcc1" presStyleIdx="2" presStyleCnt="3">
        <dgm:presLayoutVars>
          <dgm:bulletEnabled val="1"/>
        </dgm:presLayoutVars>
      </dgm:prSet>
      <dgm:spPr/>
    </dgm:pt>
    <dgm:pt modelId="{7E5F1174-886B-4BFE-A26A-90055BD1A4A0}" type="pres">
      <dgm:prSet presAssocID="{28DB5D34-6840-4AF7-BDF7-323B53FA635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716DF62-150B-426F-A2E1-AFCDFB71CD1C}" type="pres">
      <dgm:prSet presAssocID="{28DB5D34-6840-4AF7-BDF7-323B53FA6357}" presName="connSite1" presStyleCnt="0"/>
      <dgm:spPr/>
    </dgm:pt>
  </dgm:ptLst>
  <dgm:cxnLst>
    <dgm:cxn modelId="{3BD5C510-AB45-4200-8F6E-03294C043AA7}" type="presOf" srcId="{C4FE7EF6-465E-424B-B4BE-91253B6A1122}" destId="{E300EE7B-2E9D-4BA7-A4D6-98258D6B130A}" srcOrd="0" destOrd="1" presId="urn:microsoft.com/office/officeart/2005/8/layout/hProcess4"/>
    <dgm:cxn modelId="{DBC0EF1A-7083-444F-B594-4BEFB0530347}" type="presOf" srcId="{CE708175-1248-495E-822F-0508DA512DE9}" destId="{D20BAD0A-61EB-4781-BF4D-EEF2F0BF38A8}" srcOrd="1" destOrd="0" presId="urn:microsoft.com/office/officeart/2005/8/layout/hProcess4"/>
    <dgm:cxn modelId="{9A4DE91B-205D-4653-881B-AF268045AB2E}" srcId="{5C46F7A2-39B4-4E8D-A049-3813FBBD7B59}" destId="{558C125F-9108-4F6D-B4F0-1508E6074E6D}" srcOrd="1" destOrd="0" parTransId="{E5A876F9-70AD-4E1A-AF0A-EF80E2D6D0AC}" sibTransId="{A2A6C538-C35B-45EF-9F3A-E5E4EAE87107}"/>
    <dgm:cxn modelId="{5E86861C-76A0-4E81-A349-3AE67A1E07A8}" type="presOf" srcId="{1EC26CE9-D3C1-4F1D-90F0-3EFCE7BCECE2}" destId="{C7F923D2-CFA2-458E-9E36-5121B11D593D}" srcOrd="1" destOrd="1" presId="urn:microsoft.com/office/officeart/2005/8/layout/hProcess4"/>
    <dgm:cxn modelId="{3F30373B-1368-42E6-AF46-C18AA5B31A7C}" srcId="{5C46F7A2-39B4-4E8D-A049-3813FBBD7B59}" destId="{1D7EEEF1-A7C1-474A-ACC9-531FEDBEE0FF}" srcOrd="0" destOrd="0" parTransId="{B0709E8A-D8B3-4FA2-B87E-71A709E2BD4E}" sibTransId="{6BCFF003-458D-479A-9162-3960DDF2313A}"/>
    <dgm:cxn modelId="{96F1C33B-F1A3-4F09-955F-AADA7877B683}" srcId="{5C46F7A2-39B4-4E8D-A049-3813FBBD7B59}" destId="{28DB5D34-6840-4AF7-BDF7-323B53FA6357}" srcOrd="2" destOrd="0" parTransId="{F774B94B-859C-4684-916B-78ACECF6EA37}" sibTransId="{5CB2F294-F029-4E09-8FE2-76331C80A777}"/>
    <dgm:cxn modelId="{C141475B-6671-4281-8875-F719F4DE039C}" type="presOf" srcId="{CEB0A44E-7F38-4006-9ED8-68BB6C0AFF03}" destId="{ADA2BAAE-2698-448B-A332-ACF626FEC577}" srcOrd="0" destOrd="0" presId="urn:microsoft.com/office/officeart/2005/8/layout/hProcess4"/>
    <dgm:cxn modelId="{5F59A15D-CEAB-4A9D-BC53-9E656297C619}" type="presOf" srcId="{CEB0A44E-7F38-4006-9ED8-68BB6C0AFF03}" destId="{C7F923D2-CFA2-458E-9E36-5121B11D593D}" srcOrd="1" destOrd="0" presId="urn:microsoft.com/office/officeart/2005/8/layout/hProcess4"/>
    <dgm:cxn modelId="{7E1AE860-16BB-4031-A49B-9A213AD90385}" type="presOf" srcId="{A2A6C538-C35B-45EF-9F3A-E5E4EAE87107}" destId="{4696DE5D-E14D-45A4-A22E-2E59B0CA724B}" srcOrd="0" destOrd="0" presId="urn:microsoft.com/office/officeart/2005/8/layout/hProcess4"/>
    <dgm:cxn modelId="{4A21414C-DBBF-4986-AE6D-F3812E620D82}" type="presOf" srcId="{CE708175-1248-495E-822F-0508DA512DE9}" destId="{EF27D244-1798-499B-AA4C-1E678C4E47C8}" srcOrd="0" destOrd="0" presId="urn:microsoft.com/office/officeart/2005/8/layout/hProcess4"/>
    <dgm:cxn modelId="{EBC6E56F-117F-4BE5-B781-9A60C8A3F77A}" srcId="{28DB5D34-6840-4AF7-BDF7-323B53FA6357}" destId="{C4FE7EF6-465E-424B-B4BE-91253B6A1122}" srcOrd="1" destOrd="0" parTransId="{62405B97-4FDB-447A-9F8E-B5D0F27E99C6}" sibTransId="{FD2E8F34-4861-40AD-98E8-2F918525FB88}"/>
    <dgm:cxn modelId="{5224EA83-3709-44F5-A578-272BAC241BE9}" type="presOf" srcId="{C4FE7EF6-465E-424B-B4BE-91253B6A1122}" destId="{33C690D3-705D-43D4-8ADC-553CFADDAE7C}" srcOrd="1" destOrd="1" presId="urn:microsoft.com/office/officeart/2005/8/layout/hProcess4"/>
    <dgm:cxn modelId="{50DB9685-8024-4A8E-8883-0C1D45A19D8B}" type="presOf" srcId="{5C46F7A2-39B4-4E8D-A049-3813FBBD7B59}" destId="{3C7F6167-3ADA-4A42-AB80-4A315DB67F76}" srcOrd="0" destOrd="0" presId="urn:microsoft.com/office/officeart/2005/8/layout/hProcess4"/>
    <dgm:cxn modelId="{6B54F089-37E0-4E37-9D5E-C8C055F7DA0B}" type="presOf" srcId="{1EC26CE9-D3C1-4F1D-90F0-3EFCE7BCECE2}" destId="{ADA2BAAE-2698-448B-A332-ACF626FEC577}" srcOrd="0" destOrd="1" presId="urn:microsoft.com/office/officeart/2005/8/layout/hProcess4"/>
    <dgm:cxn modelId="{7E1E5198-DB7D-481C-B0A5-FB97F6065FF4}" srcId="{558C125F-9108-4F6D-B4F0-1508E6074E6D}" destId="{1EC26CE9-D3C1-4F1D-90F0-3EFCE7BCECE2}" srcOrd="1" destOrd="0" parTransId="{D45604F7-49EA-48AA-85F3-282C3098739E}" sibTransId="{B7479A10-586E-400A-9F46-62DE4DB122DD}"/>
    <dgm:cxn modelId="{E2549399-7729-4305-A866-E2F719CD9F79}" type="presOf" srcId="{558C125F-9108-4F6D-B4F0-1508E6074E6D}" destId="{FC9A6143-0858-41B2-B583-4DC82F0629AF}" srcOrd="0" destOrd="0" presId="urn:microsoft.com/office/officeart/2005/8/layout/hProcess4"/>
    <dgm:cxn modelId="{04D6619B-3C1C-441A-92BA-5392FE819361}" type="presOf" srcId="{1D7EEEF1-A7C1-474A-ACC9-531FEDBEE0FF}" destId="{F2F3263F-4DA5-46E2-8E61-E2A04E610187}" srcOrd="0" destOrd="0" presId="urn:microsoft.com/office/officeart/2005/8/layout/hProcess4"/>
    <dgm:cxn modelId="{93331E9D-FB03-4A48-B0D6-6631EE77FFB8}" type="presOf" srcId="{28DB5D34-6840-4AF7-BDF7-323B53FA6357}" destId="{7E5F1174-886B-4BFE-A26A-90055BD1A4A0}" srcOrd="0" destOrd="0" presId="urn:microsoft.com/office/officeart/2005/8/layout/hProcess4"/>
    <dgm:cxn modelId="{D0220A9F-6B70-4328-B2D9-EE9C117BC39F}" srcId="{1D7EEEF1-A7C1-474A-ACC9-531FEDBEE0FF}" destId="{CD467E8B-90E0-4952-9AEF-FD4765EA60E4}" srcOrd="1" destOrd="0" parTransId="{A4D4DB23-03E9-4507-A6C5-8A26A5733010}" sibTransId="{470A02BF-801E-4D3C-AA47-E71220523DA1}"/>
    <dgm:cxn modelId="{637833B0-9D50-4152-8445-B774CF2AEC97}" type="presOf" srcId="{CD467E8B-90E0-4952-9AEF-FD4765EA60E4}" destId="{EF27D244-1798-499B-AA4C-1E678C4E47C8}" srcOrd="0" destOrd="1" presId="urn:microsoft.com/office/officeart/2005/8/layout/hProcess4"/>
    <dgm:cxn modelId="{6BB3C7B8-4846-44C3-BCE8-6F12932C2ECC}" srcId="{1D7EEEF1-A7C1-474A-ACC9-531FEDBEE0FF}" destId="{CE708175-1248-495E-822F-0508DA512DE9}" srcOrd="0" destOrd="0" parTransId="{32A79A22-26AB-43DD-B32B-DEB1ADA744F2}" sibTransId="{5290132F-0DC4-4DDE-9BFA-81F8AB0EF99D}"/>
    <dgm:cxn modelId="{CF520DC1-51A0-4336-8F24-9C1B92A97ACF}" srcId="{28DB5D34-6840-4AF7-BDF7-323B53FA6357}" destId="{72A8808E-301A-432C-96B3-089FCFBD4446}" srcOrd="0" destOrd="0" parTransId="{515C7E48-05C2-4A59-84BC-C1329532EA3B}" sibTransId="{69F9C2AD-D85F-4674-ADF5-1CD29A3AC510}"/>
    <dgm:cxn modelId="{E06254C1-2E89-473C-A996-4630DEFB1E02}" type="presOf" srcId="{6BCFF003-458D-479A-9162-3960DDF2313A}" destId="{E8448132-6140-44BB-B206-72D57B9D0DCD}" srcOrd="0" destOrd="0" presId="urn:microsoft.com/office/officeart/2005/8/layout/hProcess4"/>
    <dgm:cxn modelId="{BDD986DC-DB39-432F-83DA-97836BDBCC8D}" srcId="{558C125F-9108-4F6D-B4F0-1508E6074E6D}" destId="{CEB0A44E-7F38-4006-9ED8-68BB6C0AFF03}" srcOrd="0" destOrd="0" parTransId="{C5B7916F-4C9B-4009-BEA5-AC4F22AA3443}" sibTransId="{1DA7FA1B-66AF-463F-94B8-C2BC1363C6BB}"/>
    <dgm:cxn modelId="{F7D8D3E9-F46A-4E1E-B4D2-982639E70C4C}" type="presOf" srcId="{72A8808E-301A-432C-96B3-089FCFBD4446}" destId="{E300EE7B-2E9D-4BA7-A4D6-98258D6B130A}" srcOrd="0" destOrd="0" presId="urn:microsoft.com/office/officeart/2005/8/layout/hProcess4"/>
    <dgm:cxn modelId="{BB67C1FB-C675-49FA-83A7-3101239B3F36}" type="presOf" srcId="{CD467E8B-90E0-4952-9AEF-FD4765EA60E4}" destId="{D20BAD0A-61EB-4781-BF4D-EEF2F0BF38A8}" srcOrd="1" destOrd="1" presId="urn:microsoft.com/office/officeart/2005/8/layout/hProcess4"/>
    <dgm:cxn modelId="{C5419EFF-14C2-4DC5-9465-C537AD94F307}" type="presOf" srcId="{72A8808E-301A-432C-96B3-089FCFBD4446}" destId="{33C690D3-705D-43D4-8ADC-553CFADDAE7C}" srcOrd="1" destOrd="0" presId="urn:microsoft.com/office/officeart/2005/8/layout/hProcess4"/>
    <dgm:cxn modelId="{00C5D28E-87C2-428C-B0BC-6A90A0E956B2}" type="presParOf" srcId="{3C7F6167-3ADA-4A42-AB80-4A315DB67F76}" destId="{CB5AAE29-0FEA-4B1B-AF2F-4C08D4B1D6C6}" srcOrd="0" destOrd="0" presId="urn:microsoft.com/office/officeart/2005/8/layout/hProcess4"/>
    <dgm:cxn modelId="{08D952D7-4170-4BA2-A321-03B9184B9282}" type="presParOf" srcId="{3C7F6167-3ADA-4A42-AB80-4A315DB67F76}" destId="{3CBA85E2-F40E-4C9D-8031-AA4E92D3C493}" srcOrd="1" destOrd="0" presId="urn:microsoft.com/office/officeart/2005/8/layout/hProcess4"/>
    <dgm:cxn modelId="{BC93F35A-E0C9-4A11-8B23-5210B666701D}" type="presParOf" srcId="{3C7F6167-3ADA-4A42-AB80-4A315DB67F76}" destId="{71EB9D29-1B44-44E9-9577-D5C17E95F818}" srcOrd="2" destOrd="0" presId="urn:microsoft.com/office/officeart/2005/8/layout/hProcess4"/>
    <dgm:cxn modelId="{0D2F194A-1EF4-4AD6-BD8A-9CD757C9214D}" type="presParOf" srcId="{71EB9D29-1B44-44E9-9577-D5C17E95F818}" destId="{557A438B-777D-417C-9847-F1CE6110BABE}" srcOrd="0" destOrd="0" presId="urn:microsoft.com/office/officeart/2005/8/layout/hProcess4"/>
    <dgm:cxn modelId="{536AF9FE-8755-44FE-B090-7EBB9EE50B51}" type="presParOf" srcId="{557A438B-777D-417C-9847-F1CE6110BABE}" destId="{D859E328-9AFC-468D-9791-F701B62C47EE}" srcOrd="0" destOrd="0" presId="urn:microsoft.com/office/officeart/2005/8/layout/hProcess4"/>
    <dgm:cxn modelId="{82F1CCA4-91C9-4626-980A-714EA1506EFD}" type="presParOf" srcId="{557A438B-777D-417C-9847-F1CE6110BABE}" destId="{EF27D244-1798-499B-AA4C-1E678C4E47C8}" srcOrd="1" destOrd="0" presId="urn:microsoft.com/office/officeart/2005/8/layout/hProcess4"/>
    <dgm:cxn modelId="{C932AE22-CE9E-4090-8A75-9C6ED641045E}" type="presParOf" srcId="{557A438B-777D-417C-9847-F1CE6110BABE}" destId="{D20BAD0A-61EB-4781-BF4D-EEF2F0BF38A8}" srcOrd="2" destOrd="0" presId="urn:microsoft.com/office/officeart/2005/8/layout/hProcess4"/>
    <dgm:cxn modelId="{8550BACB-FCE1-4DAA-AFA0-74B072F4ABE6}" type="presParOf" srcId="{557A438B-777D-417C-9847-F1CE6110BABE}" destId="{F2F3263F-4DA5-46E2-8E61-E2A04E610187}" srcOrd="3" destOrd="0" presId="urn:microsoft.com/office/officeart/2005/8/layout/hProcess4"/>
    <dgm:cxn modelId="{CE10D26D-626B-4C13-B209-8E8AD22BD7D7}" type="presParOf" srcId="{557A438B-777D-417C-9847-F1CE6110BABE}" destId="{BAC571E3-E1FF-4B3C-954D-9F9872559AFD}" srcOrd="4" destOrd="0" presId="urn:microsoft.com/office/officeart/2005/8/layout/hProcess4"/>
    <dgm:cxn modelId="{C8101D28-F84F-451F-8DE9-254A0FC83DCF}" type="presParOf" srcId="{71EB9D29-1B44-44E9-9577-D5C17E95F818}" destId="{E8448132-6140-44BB-B206-72D57B9D0DCD}" srcOrd="1" destOrd="0" presId="urn:microsoft.com/office/officeart/2005/8/layout/hProcess4"/>
    <dgm:cxn modelId="{B0AA1587-43DC-4C79-B1E6-96486CEF4A79}" type="presParOf" srcId="{71EB9D29-1B44-44E9-9577-D5C17E95F818}" destId="{291BC68C-4827-4753-97F1-90EA3448C1E5}" srcOrd="2" destOrd="0" presId="urn:microsoft.com/office/officeart/2005/8/layout/hProcess4"/>
    <dgm:cxn modelId="{65304874-C769-49AC-BCA8-4FFAD051907D}" type="presParOf" srcId="{291BC68C-4827-4753-97F1-90EA3448C1E5}" destId="{F329C24C-2185-485E-89DC-F3AC21DF2F5F}" srcOrd="0" destOrd="0" presId="urn:microsoft.com/office/officeart/2005/8/layout/hProcess4"/>
    <dgm:cxn modelId="{96B3D0BD-5CD1-482A-B378-A388FE54FA09}" type="presParOf" srcId="{291BC68C-4827-4753-97F1-90EA3448C1E5}" destId="{ADA2BAAE-2698-448B-A332-ACF626FEC577}" srcOrd="1" destOrd="0" presId="urn:microsoft.com/office/officeart/2005/8/layout/hProcess4"/>
    <dgm:cxn modelId="{B245E1EB-85C2-4A29-A88F-0652A7EEAF53}" type="presParOf" srcId="{291BC68C-4827-4753-97F1-90EA3448C1E5}" destId="{C7F923D2-CFA2-458E-9E36-5121B11D593D}" srcOrd="2" destOrd="0" presId="urn:microsoft.com/office/officeart/2005/8/layout/hProcess4"/>
    <dgm:cxn modelId="{F08D1255-ACCF-45B1-801B-7BCDF4B66879}" type="presParOf" srcId="{291BC68C-4827-4753-97F1-90EA3448C1E5}" destId="{FC9A6143-0858-41B2-B583-4DC82F0629AF}" srcOrd="3" destOrd="0" presId="urn:microsoft.com/office/officeart/2005/8/layout/hProcess4"/>
    <dgm:cxn modelId="{43E6CA8C-0CB9-4A60-9499-4650FBD750FA}" type="presParOf" srcId="{291BC68C-4827-4753-97F1-90EA3448C1E5}" destId="{979A9571-ED09-46F3-AD9C-ED6E5A43B44D}" srcOrd="4" destOrd="0" presId="urn:microsoft.com/office/officeart/2005/8/layout/hProcess4"/>
    <dgm:cxn modelId="{CB506802-5863-43AD-B3F3-B99F31E390F9}" type="presParOf" srcId="{71EB9D29-1B44-44E9-9577-D5C17E95F818}" destId="{4696DE5D-E14D-45A4-A22E-2E59B0CA724B}" srcOrd="3" destOrd="0" presId="urn:microsoft.com/office/officeart/2005/8/layout/hProcess4"/>
    <dgm:cxn modelId="{5CF2555F-57BA-408B-9B3C-1A469C84B8AE}" type="presParOf" srcId="{71EB9D29-1B44-44E9-9577-D5C17E95F818}" destId="{0C80AEAF-2EEF-4675-AF22-EDECD07FA92B}" srcOrd="4" destOrd="0" presId="urn:microsoft.com/office/officeart/2005/8/layout/hProcess4"/>
    <dgm:cxn modelId="{244B76BD-C237-4BA0-A46B-E15B98D4F1F9}" type="presParOf" srcId="{0C80AEAF-2EEF-4675-AF22-EDECD07FA92B}" destId="{763C81D5-6CD3-46CF-B4D7-C389D1C4FFA5}" srcOrd="0" destOrd="0" presId="urn:microsoft.com/office/officeart/2005/8/layout/hProcess4"/>
    <dgm:cxn modelId="{6E7EF7CA-D761-432B-B85F-BB3E17D59BF1}" type="presParOf" srcId="{0C80AEAF-2EEF-4675-AF22-EDECD07FA92B}" destId="{E300EE7B-2E9D-4BA7-A4D6-98258D6B130A}" srcOrd="1" destOrd="0" presId="urn:microsoft.com/office/officeart/2005/8/layout/hProcess4"/>
    <dgm:cxn modelId="{6A68564F-7095-41BF-9E9A-B9DDC1391F6D}" type="presParOf" srcId="{0C80AEAF-2EEF-4675-AF22-EDECD07FA92B}" destId="{33C690D3-705D-43D4-8ADC-553CFADDAE7C}" srcOrd="2" destOrd="0" presId="urn:microsoft.com/office/officeart/2005/8/layout/hProcess4"/>
    <dgm:cxn modelId="{63CFC94F-3543-4886-BE7A-B567D02050BB}" type="presParOf" srcId="{0C80AEAF-2EEF-4675-AF22-EDECD07FA92B}" destId="{7E5F1174-886B-4BFE-A26A-90055BD1A4A0}" srcOrd="3" destOrd="0" presId="urn:microsoft.com/office/officeart/2005/8/layout/hProcess4"/>
    <dgm:cxn modelId="{4F2D6917-4410-450B-A158-9C9277F3B0A8}" type="presParOf" srcId="{0C80AEAF-2EEF-4675-AF22-EDECD07FA92B}" destId="{2716DF62-150B-426F-A2E1-AFCDFB71CD1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7D244-1798-499B-AA4C-1E678C4E47C8}">
      <dsp:nvSpPr>
        <dsp:cNvPr id="0" name=""/>
        <dsp:cNvSpPr/>
      </dsp:nvSpPr>
      <dsp:spPr>
        <a:xfrm>
          <a:off x="767" y="830310"/>
          <a:ext cx="1517053" cy="125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700" kern="1200" dirty="0"/>
        </a:p>
      </dsp:txBody>
      <dsp:txXfrm>
        <a:off x="29562" y="859105"/>
        <a:ext cx="1459463" cy="925536"/>
      </dsp:txXfrm>
    </dsp:sp>
    <dsp:sp modelId="{E8448132-6140-44BB-B206-72D57B9D0DCD}">
      <dsp:nvSpPr>
        <dsp:cNvPr id="0" name=""/>
        <dsp:cNvSpPr/>
      </dsp:nvSpPr>
      <dsp:spPr>
        <a:xfrm>
          <a:off x="855786" y="1137209"/>
          <a:ext cx="1659894" cy="1659894"/>
        </a:xfrm>
        <a:prstGeom prst="leftCircularArrow">
          <a:avLst>
            <a:gd name="adj1" fmla="val 3076"/>
            <a:gd name="adj2" fmla="val 377815"/>
            <a:gd name="adj3" fmla="val 2153326"/>
            <a:gd name="adj4" fmla="val 9024489"/>
            <a:gd name="adj5" fmla="val 35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3263F-4DA5-46E2-8E61-E2A04E610187}">
      <dsp:nvSpPr>
        <dsp:cNvPr id="0" name=""/>
        <dsp:cNvSpPr/>
      </dsp:nvSpPr>
      <dsp:spPr>
        <a:xfrm>
          <a:off x="337890" y="1813436"/>
          <a:ext cx="1348492" cy="53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Proceso 1</a:t>
          </a:r>
        </a:p>
      </dsp:txBody>
      <dsp:txXfrm>
        <a:off x="353596" y="1829142"/>
        <a:ext cx="1317080" cy="504838"/>
      </dsp:txXfrm>
    </dsp:sp>
    <dsp:sp modelId="{ADA2BAAE-2698-448B-A332-ACF626FEC577}">
      <dsp:nvSpPr>
        <dsp:cNvPr id="0" name=""/>
        <dsp:cNvSpPr/>
      </dsp:nvSpPr>
      <dsp:spPr>
        <a:xfrm>
          <a:off x="1929500" y="830310"/>
          <a:ext cx="1517053" cy="125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700" kern="1200" dirty="0"/>
        </a:p>
      </dsp:txBody>
      <dsp:txXfrm>
        <a:off x="1958295" y="1127230"/>
        <a:ext cx="1459463" cy="925536"/>
      </dsp:txXfrm>
    </dsp:sp>
    <dsp:sp modelId="{4696DE5D-E14D-45A4-A22E-2E59B0CA724B}">
      <dsp:nvSpPr>
        <dsp:cNvPr id="0" name=""/>
        <dsp:cNvSpPr/>
      </dsp:nvSpPr>
      <dsp:spPr>
        <a:xfrm>
          <a:off x="2771878" y="65706"/>
          <a:ext cx="1853740" cy="1853740"/>
        </a:xfrm>
        <a:prstGeom prst="circularArrow">
          <a:avLst>
            <a:gd name="adj1" fmla="val 2754"/>
            <a:gd name="adj2" fmla="val 335764"/>
            <a:gd name="adj3" fmla="val 19488725"/>
            <a:gd name="adj4" fmla="val 12575511"/>
            <a:gd name="adj5" fmla="val 321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A6143-0858-41B2-B583-4DC82F0629AF}">
      <dsp:nvSpPr>
        <dsp:cNvPr id="0" name=""/>
        <dsp:cNvSpPr/>
      </dsp:nvSpPr>
      <dsp:spPr>
        <a:xfrm>
          <a:off x="2266623" y="562184"/>
          <a:ext cx="1348492" cy="53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Proceso 3</a:t>
          </a:r>
        </a:p>
      </dsp:txBody>
      <dsp:txXfrm>
        <a:off x="2282329" y="577890"/>
        <a:ext cx="1317080" cy="504838"/>
      </dsp:txXfrm>
    </dsp:sp>
    <dsp:sp modelId="{E300EE7B-2E9D-4BA7-A4D6-98258D6B130A}">
      <dsp:nvSpPr>
        <dsp:cNvPr id="0" name=""/>
        <dsp:cNvSpPr/>
      </dsp:nvSpPr>
      <dsp:spPr>
        <a:xfrm>
          <a:off x="3858233" y="830310"/>
          <a:ext cx="1517053" cy="125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700" kern="1200" dirty="0"/>
        </a:p>
      </dsp:txBody>
      <dsp:txXfrm>
        <a:off x="3887028" y="859105"/>
        <a:ext cx="1459463" cy="925536"/>
      </dsp:txXfrm>
    </dsp:sp>
    <dsp:sp modelId="{7E5F1174-886B-4BFE-A26A-90055BD1A4A0}">
      <dsp:nvSpPr>
        <dsp:cNvPr id="0" name=""/>
        <dsp:cNvSpPr/>
      </dsp:nvSpPr>
      <dsp:spPr>
        <a:xfrm>
          <a:off x="4195356" y="1813436"/>
          <a:ext cx="1348492" cy="53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Proceso 3</a:t>
          </a:r>
        </a:p>
      </dsp:txBody>
      <dsp:txXfrm>
        <a:off x="4211062" y="1829142"/>
        <a:ext cx="1317080" cy="504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0-08-18T19:48:31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13817 16123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18/02/2021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process-in-operating-systems-definition-scheduling-stat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supaep2010/administracion-de-procesos/planificacion-del-procesador" TargetMode="External"/><Relationship Id="rId2" Type="http://schemas.openxmlformats.org/officeDocument/2006/relationships/hyperlink" Target="http://lawebdewalterio.com.ar/blog/wp-content/uploads/2008/03/planificacion-de-proceso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Planificador de procesos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Decisiones</a:t>
            </a:r>
          </a:p>
          <a:p>
            <a:pPr lvl="1"/>
            <a:r>
              <a:rPr lang="es-CO" dirty="0"/>
              <a:t>Bloquear </a:t>
            </a:r>
          </a:p>
          <a:p>
            <a:pPr lvl="2"/>
            <a:r>
              <a:rPr lang="es-CO" dirty="0"/>
              <a:t>Uso de memoria (uso compartido – memoria virtual)</a:t>
            </a:r>
          </a:p>
          <a:p>
            <a:pPr lvl="2"/>
            <a:r>
              <a:rPr lang="es-CO" dirty="0"/>
              <a:t>Multiprogramación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Suspendido</a:t>
            </a:r>
          </a:p>
          <a:p>
            <a:pPr lvl="2"/>
            <a:r>
              <a:rPr lang="es-CO" dirty="0"/>
              <a:t>Recurso no disponible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mediano plazo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mediano plazo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3429000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340480"/>
            <a:ext cx="7204075" cy="316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 rot="16200000">
            <a:off x="3527884" y="2384884"/>
            <a:ext cx="2592288" cy="468052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Distribuidor (</a:t>
            </a:r>
            <a:r>
              <a:rPr lang="es-CO" i="1" dirty="0" err="1"/>
              <a:t>dispatcher</a:t>
            </a:r>
            <a:r>
              <a:rPr lang="es-CO" dirty="0"/>
              <a:t>)</a:t>
            </a:r>
          </a:p>
          <a:p>
            <a:r>
              <a:rPr lang="es-CO" dirty="0"/>
              <a:t>Ejecutar el proceso</a:t>
            </a:r>
          </a:p>
          <a:p>
            <a:r>
              <a:rPr lang="es-CO" dirty="0"/>
              <a:t>Seleccionar el proceso a ejecutar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Recursos a usar por cada proceso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corto plazo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4005064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Decisiones</a:t>
            </a:r>
          </a:p>
          <a:p>
            <a:pPr lvl="1"/>
            <a:r>
              <a:rPr lang="es-CO" dirty="0"/>
              <a:t>Recursos</a:t>
            </a:r>
          </a:p>
          <a:p>
            <a:pPr lvl="2"/>
            <a:r>
              <a:rPr lang="es-CO" dirty="0"/>
              <a:t>Tiempo de ejecución</a:t>
            </a:r>
          </a:p>
          <a:p>
            <a:pPr lvl="2"/>
            <a:r>
              <a:rPr lang="es-CO" dirty="0"/>
              <a:t>Ráfagas de uso de procesador</a:t>
            </a:r>
          </a:p>
          <a:p>
            <a:pPr lvl="2"/>
            <a:r>
              <a:rPr lang="es-CO" dirty="0"/>
              <a:t>Ráfagas de uso de E/S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Cola de procesos</a:t>
            </a:r>
          </a:p>
          <a:p>
            <a:pPr lvl="2"/>
            <a:r>
              <a:rPr lang="es-CO" dirty="0"/>
              <a:t>Orden de acceso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corto plazo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corto plazo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3429000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340480"/>
            <a:ext cx="7204075" cy="316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 rot="16200000">
            <a:off x="3671900" y="800708"/>
            <a:ext cx="2304256" cy="468052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1 Entrada de lápiz"/>
              <p14:cNvContentPartPr/>
              <p14:nvPr/>
            </p14:nvContentPartPr>
            <p14:xfrm>
              <a:off x="4974120" y="5804280"/>
              <a:ext cx="360" cy="360"/>
            </p14:xfrm>
          </p:contentPart>
        </mc:Choice>
        <mc:Fallback xmlns="">
          <p:pic>
            <p:nvPicPr>
              <p:cNvPr id="2" name="1 Entrada de lápiz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760" y="5794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334DB95-B762-490E-A3E9-076E87EB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Cuál es el planificador mas usado??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F4548C4-479D-454B-846C-E2AF4774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10105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Ráfaga:</a:t>
            </a:r>
          </a:p>
          <a:p>
            <a:pPr lvl="1"/>
            <a:r>
              <a:rPr lang="es-CO" dirty="0"/>
              <a:t>Procesador</a:t>
            </a:r>
          </a:p>
          <a:p>
            <a:pPr lvl="1"/>
            <a:r>
              <a:rPr lang="es-CO" dirty="0"/>
              <a:t>E/S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</a:t>
            </a:r>
          </a:p>
        </p:txBody>
      </p:sp>
      <p:grpSp>
        <p:nvGrpSpPr>
          <p:cNvPr id="68" name="67 Grupo"/>
          <p:cNvGrpSpPr/>
          <p:nvPr/>
        </p:nvGrpSpPr>
        <p:grpSpPr>
          <a:xfrm>
            <a:off x="3851225" y="2708920"/>
            <a:ext cx="4321175" cy="3097216"/>
            <a:chOff x="4714875" y="1270000"/>
            <a:chExt cx="4321175" cy="3097216"/>
          </a:xfrm>
        </p:grpSpPr>
        <p:grpSp>
          <p:nvGrpSpPr>
            <p:cNvPr id="69" name="Group 46"/>
            <p:cNvGrpSpPr>
              <a:grpSpLocks/>
            </p:cNvGrpSpPr>
            <p:nvPr/>
          </p:nvGrpSpPr>
          <p:grpSpPr bwMode="auto">
            <a:xfrm>
              <a:off x="4714875" y="1270000"/>
              <a:ext cx="4321175" cy="576263"/>
              <a:chOff x="2970" y="799"/>
              <a:chExt cx="2722" cy="363"/>
            </a:xfrm>
          </p:grpSpPr>
          <p:sp>
            <p:nvSpPr>
              <p:cNvPr id="92" name="Text Box 11"/>
              <p:cNvSpPr txBox="1">
                <a:spLocks noChangeArrowheads="1"/>
              </p:cNvSpPr>
              <p:nvPr/>
            </p:nvSpPr>
            <p:spPr bwMode="auto">
              <a:xfrm>
                <a:off x="3332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1</a:t>
                </a:r>
                <a:endParaRPr lang="es-ES" i="0"/>
              </a:p>
            </p:txBody>
          </p:sp>
          <p:sp>
            <p:nvSpPr>
              <p:cNvPr id="93" name="Text Box 12"/>
              <p:cNvSpPr txBox="1">
                <a:spLocks noChangeArrowheads="1"/>
              </p:cNvSpPr>
              <p:nvPr/>
            </p:nvSpPr>
            <p:spPr bwMode="auto">
              <a:xfrm>
                <a:off x="3967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2</a:t>
                </a:r>
                <a:endParaRPr lang="es-ES" i="0"/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3650" y="935"/>
                <a:ext cx="317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95" name="Text Box 14"/>
              <p:cNvSpPr txBox="1">
                <a:spLocks noChangeArrowheads="1"/>
              </p:cNvSpPr>
              <p:nvPr/>
            </p:nvSpPr>
            <p:spPr bwMode="auto">
              <a:xfrm>
                <a:off x="4285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3</a:t>
                </a:r>
                <a:endParaRPr lang="es-ES" i="0"/>
              </a:p>
            </p:txBody>
          </p:sp>
          <p:sp>
            <p:nvSpPr>
              <p:cNvPr id="96" name="Text Box 16"/>
              <p:cNvSpPr txBox="1">
                <a:spLocks noChangeArrowheads="1"/>
              </p:cNvSpPr>
              <p:nvPr/>
            </p:nvSpPr>
            <p:spPr bwMode="auto">
              <a:xfrm>
                <a:off x="5238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6</a:t>
                </a:r>
                <a:endParaRPr lang="es-ES" i="0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603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4</a:t>
                </a:r>
                <a:endParaRPr lang="es-ES" i="0"/>
              </a:p>
            </p:txBody>
          </p:sp>
          <p:sp>
            <p:nvSpPr>
              <p:cNvPr id="98" name="Text Box 28"/>
              <p:cNvSpPr txBox="1">
                <a:spLocks noChangeArrowheads="1"/>
              </p:cNvSpPr>
              <p:nvPr/>
            </p:nvSpPr>
            <p:spPr bwMode="auto">
              <a:xfrm>
                <a:off x="4921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5</a:t>
                </a:r>
                <a:endParaRPr lang="es-ES" i="0"/>
              </a:p>
            </p:txBody>
          </p:sp>
          <p:grpSp>
            <p:nvGrpSpPr>
              <p:cNvPr id="99" name="Group 35"/>
              <p:cNvGrpSpPr>
                <a:grpSpLocks/>
              </p:cNvGrpSpPr>
              <p:nvPr/>
            </p:nvGrpSpPr>
            <p:grpSpPr bwMode="auto">
              <a:xfrm>
                <a:off x="2970" y="799"/>
                <a:ext cx="2722" cy="363"/>
                <a:chOff x="249" y="663"/>
                <a:chExt cx="3130" cy="363"/>
              </a:xfrm>
            </p:grpSpPr>
            <p:sp>
              <p:nvSpPr>
                <p:cNvPr id="10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9" y="799"/>
                  <a:ext cx="31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CO" altLang="ko-KR" i="0">
                      <a:latin typeface="Times New Roman" pitchFamily="18" charset="0"/>
                      <a:ea typeface="Batang" pitchFamily="18" charset="-127"/>
                    </a:rPr>
                    <a:t>P</a:t>
                  </a:r>
                  <a:r>
                    <a:rPr lang="es-CO" altLang="ko-KR" sz="1200" i="0">
                      <a:latin typeface="Times New Roman" pitchFamily="18" charset="0"/>
                      <a:ea typeface="Batang" pitchFamily="18" charset="-127"/>
                    </a:rPr>
                    <a:t>A</a:t>
                  </a:r>
                  <a:endParaRPr lang="es-ES" i="0"/>
                </a:p>
              </p:txBody>
            </p:sp>
            <p:sp>
              <p:nvSpPr>
                <p:cNvPr id="10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658" y="663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03" name="Line 38"/>
                <p:cNvSpPr>
                  <a:spLocks noChangeShapeType="1"/>
                </p:cNvSpPr>
                <p:nvPr/>
              </p:nvSpPr>
              <p:spPr bwMode="auto">
                <a:xfrm>
                  <a:off x="251" y="1026"/>
                  <a:ext cx="3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70" name="Group 47"/>
            <p:cNvGrpSpPr>
              <a:grpSpLocks/>
            </p:cNvGrpSpPr>
            <p:nvPr/>
          </p:nvGrpSpPr>
          <p:grpSpPr bwMode="auto">
            <a:xfrm>
              <a:off x="4714875" y="2530477"/>
              <a:ext cx="4321175" cy="576263"/>
              <a:chOff x="2970" y="1525"/>
              <a:chExt cx="2722" cy="363"/>
            </a:xfrm>
          </p:grpSpPr>
          <p:sp>
            <p:nvSpPr>
              <p:cNvPr id="80" name="Text Box 15"/>
              <p:cNvSpPr txBox="1">
                <a:spLocks noChangeArrowheads="1"/>
              </p:cNvSpPr>
              <p:nvPr/>
            </p:nvSpPr>
            <p:spPr bwMode="auto">
              <a:xfrm>
                <a:off x="3332" y="1660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1</a:t>
                </a:r>
                <a:endParaRPr lang="es-ES" i="0"/>
              </a:p>
            </p:txBody>
          </p:sp>
          <p:sp>
            <p:nvSpPr>
              <p:cNvPr id="81" name="Text Box 18"/>
              <p:cNvSpPr txBox="1">
                <a:spLocks noChangeArrowheads="1"/>
              </p:cNvSpPr>
              <p:nvPr/>
            </p:nvSpPr>
            <p:spPr bwMode="auto">
              <a:xfrm>
                <a:off x="3967" y="1660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2</a:t>
                </a:r>
                <a:endParaRPr lang="es-ES" i="0"/>
              </a:p>
            </p:txBody>
          </p:sp>
          <p:sp>
            <p:nvSpPr>
              <p:cNvPr id="82" name="Text Box 19"/>
              <p:cNvSpPr txBox="1">
                <a:spLocks noChangeArrowheads="1"/>
              </p:cNvSpPr>
              <p:nvPr/>
            </p:nvSpPr>
            <p:spPr bwMode="auto">
              <a:xfrm>
                <a:off x="4603" y="1661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3</a:t>
                </a:r>
                <a:endParaRPr lang="es-ES" i="0"/>
              </a:p>
            </p:txBody>
          </p:sp>
          <p:sp>
            <p:nvSpPr>
              <p:cNvPr id="83" name="Text Box 25"/>
              <p:cNvSpPr txBox="1">
                <a:spLocks noChangeArrowheads="1"/>
              </p:cNvSpPr>
              <p:nvPr/>
            </p:nvSpPr>
            <p:spPr bwMode="auto">
              <a:xfrm>
                <a:off x="3651" y="1661"/>
                <a:ext cx="317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4286" y="1661"/>
                <a:ext cx="317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85" name="Text Box 29"/>
              <p:cNvSpPr txBox="1">
                <a:spLocks noChangeArrowheads="1"/>
              </p:cNvSpPr>
              <p:nvPr/>
            </p:nvSpPr>
            <p:spPr bwMode="auto">
              <a:xfrm>
                <a:off x="5238" y="1661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B4</a:t>
                </a:r>
                <a:endParaRPr lang="es-ES" i="0"/>
              </a:p>
            </p:txBody>
          </p:sp>
          <p:sp>
            <p:nvSpPr>
              <p:cNvPr id="86" name="Text Box 30"/>
              <p:cNvSpPr txBox="1">
                <a:spLocks noChangeArrowheads="1"/>
              </p:cNvSpPr>
              <p:nvPr/>
            </p:nvSpPr>
            <p:spPr bwMode="auto">
              <a:xfrm>
                <a:off x="4921" y="1661"/>
                <a:ext cx="317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grpSp>
            <p:nvGrpSpPr>
              <p:cNvPr id="87" name="Group 31"/>
              <p:cNvGrpSpPr>
                <a:grpSpLocks/>
              </p:cNvGrpSpPr>
              <p:nvPr/>
            </p:nvGrpSpPr>
            <p:grpSpPr bwMode="auto">
              <a:xfrm>
                <a:off x="2970" y="1525"/>
                <a:ext cx="2722" cy="363"/>
                <a:chOff x="249" y="1026"/>
                <a:chExt cx="3130" cy="363"/>
              </a:xfrm>
            </p:grpSpPr>
            <p:sp>
              <p:nvSpPr>
                <p:cNvPr id="8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9" y="1162"/>
                  <a:ext cx="31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CO" altLang="ko-KR" i="0">
                      <a:latin typeface="Times New Roman" pitchFamily="18" charset="0"/>
                      <a:ea typeface="Batang" pitchFamily="18" charset="-127"/>
                    </a:rPr>
                    <a:t>P</a:t>
                  </a:r>
                  <a:r>
                    <a:rPr lang="es-CO" altLang="ko-KR" sz="1200" i="0">
                      <a:latin typeface="Times New Roman" pitchFamily="18" charset="0"/>
                      <a:ea typeface="Batang" pitchFamily="18" charset="-127"/>
                    </a:rPr>
                    <a:t>B</a:t>
                  </a:r>
                  <a:endParaRPr lang="es-ES" i="0"/>
                </a:p>
              </p:txBody>
            </p:sp>
            <p:sp>
              <p:nvSpPr>
                <p:cNvPr id="9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58" y="1026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91" name="Line 34"/>
                <p:cNvSpPr>
                  <a:spLocks noChangeShapeType="1"/>
                </p:cNvSpPr>
                <p:nvPr/>
              </p:nvSpPr>
              <p:spPr bwMode="auto">
                <a:xfrm>
                  <a:off x="251" y="1389"/>
                  <a:ext cx="3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71" name="Group 48"/>
            <p:cNvGrpSpPr>
              <a:grpSpLocks/>
            </p:cNvGrpSpPr>
            <p:nvPr/>
          </p:nvGrpSpPr>
          <p:grpSpPr bwMode="auto">
            <a:xfrm>
              <a:off x="4714875" y="3790953"/>
              <a:ext cx="4318000" cy="576263"/>
              <a:chOff x="2970" y="2387"/>
              <a:chExt cx="2720" cy="363"/>
            </a:xfrm>
          </p:grpSpPr>
          <p:sp>
            <p:nvSpPr>
              <p:cNvPr id="72" name="Text Box 17"/>
              <p:cNvSpPr txBox="1">
                <a:spLocks noChangeArrowheads="1"/>
              </p:cNvSpPr>
              <p:nvPr/>
            </p:nvSpPr>
            <p:spPr bwMode="auto">
              <a:xfrm>
                <a:off x="3332" y="2522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C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1</a:t>
                </a:r>
                <a:endParaRPr lang="es-ES" i="0"/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3651" y="2523"/>
                <a:ext cx="317" cy="2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3968" y="2523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C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2</a:t>
                </a:r>
                <a:endParaRPr lang="es-ES" i="0"/>
              </a:p>
            </p:txBody>
          </p:sp>
          <p:grpSp>
            <p:nvGrpSpPr>
              <p:cNvPr id="75" name="Group 39"/>
              <p:cNvGrpSpPr>
                <a:grpSpLocks/>
              </p:cNvGrpSpPr>
              <p:nvPr/>
            </p:nvGrpSpPr>
            <p:grpSpPr bwMode="auto">
              <a:xfrm>
                <a:off x="2970" y="2387"/>
                <a:ext cx="2720" cy="363"/>
                <a:chOff x="248" y="1389"/>
                <a:chExt cx="3128" cy="363"/>
              </a:xfrm>
            </p:grpSpPr>
            <p:sp>
              <p:nvSpPr>
                <p:cNvPr id="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8" y="1517"/>
                  <a:ext cx="31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CO" altLang="ko-KR" i="0">
                      <a:latin typeface="Times New Roman" pitchFamily="18" charset="0"/>
                      <a:ea typeface="Batang" pitchFamily="18" charset="-127"/>
                    </a:rPr>
                    <a:t>P</a:t>
                  </a:r>
                  <a:r>
                    <a:rPr lang="es-CO" altLang="ko-KR" sz="1200" i="0">
                      <a:latin typeface="Times New Roman" pitchFamily="18" charset="0"/>
                      <a:ea typeface="Batang" pitchFamily="18" charset="-127"/>
                    </a:rPr>
                    <a:t>C</a:t>
                  </a:r>
                  <a:endParaRPr lang="es-ES" i="0"/>
                </a:p>
              </p:txBody>
            </p:sp>
            <p:sp>
              <p:nvSpPr>
                <p:cNvPr id="7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57" y="1389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79" name="Line 42"/>
                <p:cNvSpPr>
                  <a:spLocks noChangeShapeType="1"/>
                </p:cNvSpPr>
                <p:nvPr/>
              </p:nvSpPr>
              <p:spPr bwMode="auto">
                <a:xfrm>
                  <a:off x="248" y="1752"/>
                  <a:ext cx="3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Ráfaga:</a:t>
            </a:r>
          </a:p>
          <a:p>
            <a:pPr lvl="1"/>
            <a:r>
              <a:rPr lang="es-CO" dirty="0"/>
              <a:t>Procesador</a:t>
            </a:r>
          </a:p>
          <a:p>
            <a:pPr lvl="1"/>
            <a:r>
              <a:rPr lang="es-CO" dirty="0"/>
              <a:t>E/S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3779912" y="2708920"/>
            <a:ext cx="4392613" cy="3529015"/>
            <a:chOff x="4643438" y="1270000"/>
            <a:chExt cx="4392613" cy="3529015"/>
          </a:xfrm>
        </p:grpSpPr>
        <p:grpSp>
          <p:nvGrpSpPr>
            <p:cNvPr id="38" name="Group 46"/>
            <p:cNvGrpSpPr>
              <a:grpSpLocks/>
            </p:cNvGrpSpPr>
            <p:nvPr/>
          </p:nvGrpSpPr>
          <p:grpSpPr bwMode="auto">
            <a:xfrm>
              <a:off x="4643438" y="1270000"/>
              <a:ext cx="4392613" cy="1008063"/>
              <a:chOff x="2925" y="799"/>
              <a:chExt cx="2767" cy="635"/>
            </a:xfrm>
          </p:grpSpPr>
          <p:sp>
            <p:nvSpPr>
              <p:cNvPr id="61" name="Text Box 11"/>
              <p:cNvSpPr txBox="1">
                <a:spLocks noChangeArrowheads="1"/>
              </p:cNvSpPr>
              <p:nvPr/>
            </p:nvSpPr>
            <p:spPr bwMode="auto">
              <a:xfrm>
                <a:off x="3332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1</a:t>
                </a:r>
                <a:endParaRPr lang="es-ES" i="0"/>
              </a:p>
            </p:txBody>
          </p:sp>
          <p:sp>
            <p:nvSpPr>
              <p:cNvPr id="62" name="Text Box 12"/>
              <p:cNvSpPr txBox="1">
                <a:spLocks noChangeArrowheads="1"/>
              </p:cNvSpPr>
              <p:nvPr/>
            </p:nvSpPr>
            <p:spPr bwMode="auto">
              <a:xfrm>
                <a:off x="3967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2</a:t>
                </a:r>
                <a:endParaRPr lang="es-ES" i="0"/>
              </a:p>
            </p:txBody>
          </p:sp>
          <p:sp>
            <p:nvSpPr>
              <p:cNvPr id="63" name="Text Box 13"/>
              <p:cNvSpPr txBox="1">
                <a:spLocks noChangeArrowheads="1"/>
              </p:cNvSpPr>
              <p:nvPr/>
            </p:nvSpPr>
            <p:spPr bwMode="auto">
              <a:xfrm>
                <a:off x="3650" y="935"/>
                <a:ext cx="317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64" name="Text Box 14"/>
              <p:cNvSpPr txBox="1">
                <a:spLocks noChangeArrowheads="1"/>
              </p:cNvSpPr>
              <p:nvPr/>
            </p:nvSpPr>
            <p:spPr bwMode="auto">
              <a:xfrm>
                <a:off x="4285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3</a:t>
                </a:r>
                <a:endParaRPr lang="es-ES" i="0"/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5238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6</a:t>
                </a:r>
                <a:endParaRPr lang="es-ES" i="0"/>
              </a:p>
            </p:txBody>
          </p:sp>
          <p:sp>
            <p:nvSpPr>
              <p:cNvPr id="66" name="Text Box 27"/>
              <p:cNvSpPr txBox="1">
                <a:spLocks noChangeArrowheads="1"/>
              </p:cNvSpPr>
              <p:nvPr/>
            </p:nvSpPr>
            <p:spPr bwMode="auto">
              <a:xfrm>
                <a:off x="4603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4</a:t>
                </a:r>
                <a:endParaRPr lang="es-ES" i="0"/>
              </a:p>
            </p:txBody>
          </p:sp>
          <p:sp>
            <p:nvSpPr>
              <p:cNvPr id="67" name="Text Box 28"/>
              <p:cNvSpPr txBox="1">
                <a:spLocks noChangeArrowheads="1"/>
              </p:cNvSpPr>
              <p:nvPr/>
            </p:nvSpPr>
            <p:spPr bwMode="auto">
              <a:xfrm>
                <a:off x="4921" y="935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A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5</a:t>
                </a:r>
                <a:endParaRPr lang="es-ES" i="0"/>
              </a:p>
            </p:txBody>
          </p:sp>
          <p:grpSp>
            <p:nvGrpSpPr>
              <p:cNvPr id="68" name="Group 35"/>
              <p:cNvGrpSpPr>
                <a:grpSpLocks/>
              </p:cNvGrpSpPr>
              <p:nvPr/>
            </p:nvGrpSpPr>
            <p:grpSpPr bwMode="auto">
              <a:xfrm>
                <a:off x="2970" y="799"/>
                <a:ext cx="2722" cy="363"/>
                <a:chOff x="249" y="663"/>
                <a:chExt cx="3130" cy="363"/>
              </a:xfrm>
            </p:grpSpPr>
            <p:sp>
              <p:nvSpPr>
                <p:cNvPr id="7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9" y="799"/>
                  <a:ext cx="31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CO" altLang="ko-KR" i="0">
                      <a:latin typeface="Times New Roman" pitchFamily="18" charset="0"/>
                      <a:ea typeface="Batang" pitchFamily="18" charset="-127"/>
                    </a:rPr>
                    <a:t>P</a:t>
                  </a:r>
                  <a:r>
                    <a:rPr lang="es-CO" altLang="ko-KR" sz="1200" i="0">
                      <a:latin typeface="Times New Roman" pitchFamily="18" charset="0"/>
                      <a:ea typeface="Batang" pitchFamily="18" charset="-127"/>
                    </a:rPr>
                    <a:t>A</a:t>
                  </a:r>
                  <a:endParaRPr lang="es-ES" i="0"/>
                </a:p>
              </p:txBody>
            </p:sp>
            <p:sp>
              <p:nvSpPr>
                <p:cNvPr id="7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658" y="663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>
                  <a:off x="251" y="1026"/>
                  <a:ext cx="3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69" name="Text Box 43"/>
              <p:cNvSpPr txBox="1">
                <a:spLocks noChangeArrowheads="1"/>
              </p:cNvSpPr>
              <p:nvPr/>
            </p:nvSpPr>
            <p:spPr bwMode="auto">
              <a:xfrm>
                <a:off x="2925" y="1208"/>
                <a:ext cx="2745" cy="22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b="0" i="0" dirty="0">
                    <a:ea typeface="Batang" pitchFamily="18" charset="-127"/>
                  </a:rPr>
                  <a:t>A </a:t>
                </a:r>
                <a:r>
                  <a:rPr lang="es-CO" altLang="ko-KR" b="0" i="0" dirty="0">
                    <a:ea typeface="Batang" pitchFamily="18" charset="-127"/>
                    <a:cs typeface="Arial" charset="0"/>
                  </a:rPr>
                  <a:t>→</a:t>
                </a:r>
                <a:r>
                  <a:rPr lang="es-CO" altLang="ko-KR" b="0" i="0" dirty="0">
                    <a:ea typeface="Batang" pitchFamily="18" charset="-127"/>
                  </a:rPr>
                  <a:t> alto cómputo → ráfaga larga </a:t>
                </a:r>
                <a:endParaRPr lang="es-ES" b="0" i="0" dirty="0"/>
              </a:p>
            </p:txBody>
          </p:sp>
        </p:grpSp>
        <p:grpSp>
          <p:nvGrpSpPr>
            <p:cNvPr id="39" name="Group 47"/>
            <p:cNvGrpSpPr>
              <a:grpSpLocks/>
            </p:cNvGrpSpPr>
            <p:nvPr/>
          </p:nvGrpSpPr>
          <p:grpSpPr bwMode="auto">
            <a:xfrm>
              <a:off x="4714875" y="2530475"/>
              <a:ext cx="4321175" cy="1006475"/>
              <a:chOff x="2970" y="1525"/>
              <a:chExt cx="2722" cy="634"/>
            </a:xfrm>
          </p:grpSpPr>
          <p:sp>
            <p:nvSpPr>
              <p:cNvPr id="49" name="Text Box 15"/>
              <p:cNvSpPr txBox="1">
                <a:spLocks noChangeArrowheads="1"/>
              </p:cNvSpPr>
              <p:nvPr/>
            </p:nvSpPr>
            <p:spPr bwMode="auto">
              <a:xfrm>
                <a:off x="3332" y="1660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1</a:t>
                </a:r>
                <a:endParaRPr lang="es-ES" i="0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3967" y="1660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2</a:t>
                </a:r>
                <a:endParaRPr lang="es-ES" i="0"/>
              </a:p>
            </p:txBody>
          </p:sp>
          <p:sp>
            <p:nvSpPr>
              <p:cNvPr id="51" name="Text Box 19"/>
              <p:cNvSpPr txBox="1">
                <a:spLocks noChangeArrowheads="1"/>
              </p:cNvSpPr>
              <p:nvPr/>
            </p:nvSpPr>
            <p:spPr bwMode="auto">
              <a:xfrm>
                <a:off x="4603" y="1661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3</a:t>
                </a:r>
                <a:endParaRPr lang="es-ES" i="0"/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3651" y="1661"/>
                <a:ext cx="317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53" name="Text Box 26"/>
              <p:cNvSpPr txBox="1">
                <a:spLocks noChangeArrowheads="1"/>
              </p:cNvSpPr>
              <p:nvPr/>
            </p:nvSpPr>
            <p:spPr bwMode="auto">
              <a:xfrm>
                <a:off x="4286" y="1661"/>
                <a:ext cx="317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54" name="Text Box 29"/>
              <p:cNvSpPr txBox="1">
                <a:spLocks noChangeArrowheads="1"/>
              </p:cNvSpPr>
              <p:nvPr/>
            </p:nvSpPr>
            <p:spPr bwMode="auto">
              <a:xfrm>
                <a:off x="5238" y="1661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B4</a:t>
                </a:r>
                <a:endParaRPr lang="es-ES" i="0"/>
              </a:p>
            </p:txBody>
          </p:sp>
          <p:sp>
            <p:nvSpPr>
              <p:cNvPr id="55" name="Text Box 30"/>
              <p:cNvSpPr txBox="1">
                <a:spLocks noChangeArrowheads="1"/>
              </p:cNvSpPr>
              <p:nvPr/>
            </p:nvSpPr>
            <p:spPr bwMode="auto">
              <a:xfrm>
                <a:off x="4921" y="1661"/>
                <a:ext cx="317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grpSp>
            <p:nvGrpSpPr>
              <p:cNvPr id="56" name="Group 31"/>
              <p:cNvGrpSpPr>
                <a:grpSpLocks/>
              </p:cNvGrpSpPr>
              <p:nvPr/>
            </p:nvGrpSpPr>
            <p:grpSpPr bwMode="auto">
              <a:xfrm>
                <a:off x="2970" y="1525"/>
                <a:ext cx="2722" cy="363"/>
                <a:chOff x="249" y="1026"/>
                <a:chExt cx="3130" cy="363"/>
              </a:xfrm>
            </p:grpSpPr>
            <p:sp>
              <p:nvSpPr>
                <p:cNvPr id="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9" y="1162"/>
                  <a:ext cx="31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CO" altLang="ko-KR" i="0">
                      <a:latin typeface="Times New Roman" pitchFamily="18" charset="0"/>
                      <a:ea typeface="Batang" pitchFamily="18" charset="-127"/>
                    </a:rPr>
                    <a:t>P</a:t>
                  </a:r>
                  <a:r>
                    <a:rPr lang="es-CO" altLang="ko-KR" sz="1200" i="0">
                      <a:latin typeface="Times New Roman" pitchFamily="18" charset="0"/>
                      <a:ea typeface="Batang" pitchFamily="18" charset="-127"/>
                    </a:rPr>
                    <a:t>B</a:t>
                  </a:r>
                  <a:endParaRPr lang="es-ES" i="0"/>
                </a:p>
              </p:txBody>
            </p:sp>
            <p:sp>
              <p:nvSpPr>
                <p:cNvPr id="5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58" y="1026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60" name="Line 34"/>
                <p:cNvSpPr>
                  <a:spLocks noChangeShapeType="1"/>
                </p:cNvSpPr>
                <p:nvPr/>
              </p:nvSpPr>
              <p:spPr bwMode="auto">
                <a:xfrm>
                  <a:off x="251" y="1389"/>
                  <a:ext cx="3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57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33"/>
                <a:ext cx="2336" cy="22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b="0" i="0" dirty="0">
                    <a:ea typeface="Batang" pitchFamily="18" charset="-127"/>
                  </a:rPr>
                  <a:t>B </a:t>
                </a:r>
                <a:r>
                  <a:rPr lang="es-CO" altLang="ko-KR" b="0" i="0" dirty="0">
                    <a:ea typeface="Batang" pitchFamily="18" charset="-127"/>
                    <a:cs typeface="Arial" charset="0"/>
                  </a:rPr>
                  <a:t>→</a:t>
                </a:r>
                <a:r>
                  <a:rPr lang="es-CO" altLang="ko-KR" b="0" i="0" dirty="0">
                    <a:ea typeface="Batang" pitchFamily="18" charset="-127"/>
                  </a:rPr>
                  <a:t> interactivo → ráfaga corta</a:t>
                </a:r>
                <a:endParaRPr lang="es-ES" b="0" i="0" dirty="0"/>
              </a:p>
            </p:txBody>
          </p:sp>
        </p:grpSp>
        <p:grpSp>
          <p:nvGrpSpPr>
            <p:cNvPr id="40" name="Group 48"/>
            <p:cNvGrpSpPr>
              <a:grpSpLocks/>
            </p:cNvGrpSpPr>
            <p:nvPr/>
          </p:nvGrpSpPr>
          <p:grpSpPr bwMode="auto">
            <a:xfrm>
              <a:off x="4643438" y="3790952"/>
              <a:ext cx="4389438" cy="1008063"/>
              <a:chOff x="2925" y="2387"/>
              <a:chExt cx="2765" cy="635"/>
            </a:xfrm>
          </p:grpSpPr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3332" y="2522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C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1</a:t>
                </a:r>
                <a:endParaRPr lang="es-ES" i="0"/>
              </a:p>
            </p:txBody>
          </p: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3651" y="2523"/>
                <a:ext cx="317" cy="2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E/S</a:t>
                </a:r>
                <a:endParaRPr lang="es-ES" sz="1400" i="0"/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968" y="2523"/>
                <a:ext cx="317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i="0">
                    <a:latin typeface="Times New Roman" pitchFamily="18" charset="0"/>
                    <a:ea typeface="Batang" pitchFamily="18" charset="-127"/>
                  </a:rPr>
                  <a:t>C</a:t>
                </a:r>
                <a:r>
                  <a:rPr lang="es-CO" altLang="ko-KR" sz="1200" i="0">
                    <a:latin typeface="Times New Roman" pitchFamily="18" charset="0"/>
                    <a:ea typeface="Batang" pitchFamily="18" charset="-127"/>
                  </a:rPr>
                  <a:t>2</a:t>
                </a:r>
                <a:endParaRPr lang="es-ES" i="0"/>
              </a:p>
            </p:txBody>
          </p:sp>
          <p:grpSp>
            <p:nvGrpSpPr>
              <p:cNvPr id="44" name="Group 39"/>
              <p:cNvGrpSpPr>
                <a:grpSpLocks/>
              </p:cNvGrpSpPr>
              <p:nvPr/>
            </p:nvGrpSpPr>
            <p:grpSpPr bwMode="auto">
              <a:xfrm>
                <a:off x="2970" y="2387"/>
                <a:ext cx="2720" cy="363"/>
                <a:chOff x="248" y="1389"/>
                <a:chExt cx="3128" cy="363"/>
              </a:xfrm>
            </p:grpSpPr>
            <p:sp>
              <p:nvSpPr>
                <p:cNvPr id="4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8" y="1517"/>
                  <a:ext cx="31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CO" altLang="ko-KR" i="0">
                      <a:latin typeface="Times New Roman" pitchFamily="18" charset="0"/>
                      <a:ea typeface="Batang" pitchFamily="18" charset="-127"/>
                    </a:rPr>
                    <a:t>P</a:t>
                  </a:r>
                  <a:r>
                    <a:rPr lang="es-CO" altLang="ko-KR" sz="1200" i="0">
                      <a:latin typeface="Times New Roman" pitchFamily="18" charset="0"/>
                      <a:ea typeface="Batang" pitchFamily="18" charset="-127"/>
                    </a:rPr>
                    <a:t>C</a:t>
                  </a:r>
                  <a:endParaRPr lang="es-ES" i="0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57" y="1389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>
                  <a:off x="248" y="1752"/>
                  <a:ext cx="3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45" name="Text Box 45"/>
              <p:cNvSpPr txBox="1">
                <a:spLocks noChangeArrowheads="1"/>
              </p:cNvSpPr>
              <p:nvPr/>
            </p:nvSpPr>
            <p:spPr bwMode="auto">
              <a:xfrm>
                <a:off x="2925" y="2795"/>
                <a:ext cx="2745" cy="227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b="0" i="0" dirty="0">
                    <a:ea typeface="Batang" pitchFamily="18" charset="-127"/>
                  </a:rPr>
                  <a:t>C </a:t>
                </a:r>
                <a:r>
                  <a:rPr lang="es-CO" altLang="ko-KR" b="0" i="0" dirty="0">
                    <a:ea typeface="Batang" pitchFamily="18" charset="-127"/>
                    <a:cs typeface="Arial" charset="0"/>
                  </a:rPr>
                  <a:t>→</a:t>
                </a:r>
                <a:r>
                  <a:rPr lang="es-CO" altLang="ko-KR" b="0" i="0" dirty="0">
                    <a:ea typeface="Batang" pitchFamily="18" charset="-127"/>
                  </a:rPr>
                  <a:t> transacción </a:t>
                </a:r>
                <a:r>
                  <a:rPr lang="es-CO" altLang="ko-KR" b="0" i="0" dirty="0">
                    <a:ea typeface="굴림" charset="-127"/>
                  </a:rPr>
                  <a:t>→ ráfaga corta</a:t>
                </a:r>
                <a:endParaRPr lang="es-ES" b="0" i="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de planificación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5312"/>
              </p:ext>
            </p:extLst>
          </p:nvPr>
        </p:nvGraphicFramePr>
        <p:xfrm>
          <a:off x="1115616" y="1916832"/>
          <a:ext cx="7128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https://study.com/academy/lesson/process-in-operating-systems-definition-scheduling-states.html</a:t>
            </a:r>
            <a:endParaRPr lang="es-CO" dirty="0"/>
          </a:p>
          <a:p>
            <a:endParaRPr lang="es-CO" dirty="0"/>
          </a:p>
          <a:p>
            <a:r>
              <a:rPr lang="es-CO" dirty="0"/>
              <a:t>Quiz</a:t>
            </a:r>
          </a:p>
          <a:p>
            <a:pPr lvl="0"/>
            <a:r>
              <a:rPr lang="es-CO" dirty="0"/>
              <a:t>Planificación</a:t>
            </a:r>
          </a:p>
          <a:p>
            <a:pPr lvl="0"/>
            <a:r>
              <a:rPr lang="es-CO" dirty="0"/>
              <a:t>Criterios</a:t>
            </a:r>
          </a:p>
          <a:p>
            <a:pPr lvl="0"/>
            <a:r>
              <a:rPr lang="es-CO" dirty="0"/>
              <a:t>Algoritmos de planificación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6701071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25 Llamada rectangular redondeada"/>
          <p:cNvSpPr/>
          <p:nvPr/>
        </p:nvSpPr>
        <p:spPr>
          <a:xfrm>
            <a:off x="5652120" y="764704"/>
            <a:ext cx="2664296" cy="18002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Carga, espera en la cola, ejecución, E/S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esperar en las 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esperar en las 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6181"/>
              </p:ext>
            </p:extLst>
          </p:nvPr>
        </p:nvGraphicFramePr>
        <p:xfrm>
          <a:off x="1115616" y="1916832"/>
          <a:ext cx="712879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esperar en las 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de procesos realizados</a:t>
                      </a:r>
                      <a:r>
                        <a:rPr lang="es-CO" baseline="0" dirty="0"/>
                        <a:t> por unidad de tiempo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15176"/>
              </p:ext>
            </p:extLst>
          </p:nvPr>
        </p:nvGraphicFramePr>
        <p:xfrm>
          <a:off x="1115616" y="1916832"/>
          <a:ext cx="712879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esperar en las 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de procesos realizados</a:t>
                      </a:r>
                      <a:r>
                        <a:rPr lang="es-CO" baseline="0" dirty="0"/>
                        <a:t> por unidad de tiempo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3 Llamada rectangular redondeada"/>
          <p:cNvSpPr/>
          <p:nvPr/>
        </p:nvSpPr>
        <p:spPr>
          <a:xfrm>
            <a:off x="5364088" y="3717032"/>
            <a:ext cx="2664296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Maximizar</a:t>
            </a:r>
          </a:p>
        </p:txBody>
      </p:sp>
    </p:spTree>
    <p:extLst>
      <p:ext uri="{BB962C8B-B14F-4D97-AF65-F5344CB8AC3E}">
        <p14:creationId xmlns:p14="http://schemas.microsoft.com/office/powerpoint/2010/main" val="1145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Criterios</a:t>
            </a:r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115616" y="1916832"/>
          <a:ext cx="71287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Computador a peticiones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Para ejecutarse un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servicio – tiempo de espera en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</a:t>
                      </a:r>
                      <a:r>
                        <a:rPr lang="es-CO" baseline="0" dirty="0"/>
                        <a:t> de procesador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esperar en las 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Eficiencia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 del procesador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de procesos realizados</a:t>
                      </a:r>
                      <a:r>
                        <a:rPr lang="es-CO" baseline="0" dirty="0"/>
                        <a:t> por unidad de tiempo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Importancia</a:t>
                      </a:r>
                      <a:r>
                        <a:rPr lang="es-CO" baseline="0" dirty="0"/>
                        <a:t> de un proceso frente a otros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7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RAE:</a:t>
            </a:r>
          </a:p>
          <a:p>
            <a:r>
              <a:rPr lang="es-CO" dirty="0"/>
              <a:t>Trazar los planos para la ejecución de una obra.</a:t>
            </a:r>
          </a:p>
          <a:p>
            <a:r>
              <a:rPr lang="es-CO" dirty="0"/>
              <a:t>Hacer plan o proyecto de una acción.</a:t>
            </a:r>
          </a:p>
          <a:p>
            <a:r>
              <a:rPr lang="es-CO" dirty="0"/>
              <a:t>Someter a planificación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1907704" y="3888431"/>
          <a:ext cx="5544616" cy="291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 3"/>
          <p:cNvSpPr/>
          <p:nvPr/>
        </p:nvSpPr>
        <p:spPr>
          <a:xfrm rot="10800000">
            <a:off x="2699792" y="4248471"/>
            <a:ext cx="1659894" cy="1659894"/>
          </a:xfrm>
          <a:prstGeom prst="leftCircularArrow">
            <a:avLst>
              <a:gd name="adj1" fmla="val 3076"/>
              <a:gd name="adj2" fmla="val 377815"/>
              <a:gd name="adj3" fmla="val 2153326"/>
              <a:gd name="adj4" fmla="val 9024489"/>
              <a:gd name="adj5" fmla="val 3588"/>
            </a:avLst>
          </a:pr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 3"/>
          <p:cNvSpPr/>
          <p:nvPr/>
        </p:nvSpPr>
        <p:spPr>
          <a:xfrm>
            <a:off x="4572000" y="4752527"/>
            <a:ext cx="1659894" cy="1659894"/>
          </a:xfrm>
          <a:prstGeom prst="leftCircularArrow">
            <a:avLst>
              <a:gd name="adj1" fmla="val 3076"/>
              <a:gd name="adj2" fmla="val 377815"/>
              <a:gd name="adj3" fmla="val 2153326"/>
              <a:gd name="adj4" fmla="val 9024489"/>
              <a:gd name="adj5" fmla="val 3588"/>
            </a:avLst>
          </a:pr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 3"/>
          <p:cNvSpPr/>
          <p:nvPr/>
        </p:nvSpPr>
        <p:spPr>
          <a:xfrm rot="10800000">
            <a:off x="2195736" y="3600399"/>
            <a:ext cx="5256584" cy="3429000"/>
          </a:xfrm>
          <a:prstGeom prst="leftCircularArrow">
            <a:avLst>
              <a:gd name="adj1" fmla="val 3076"/>
              <a:gd name="adj2" fmla="val 377815"/>
              <a:gd name="adj3" fmla="val 2153326"/>
              <a:gd name="adj4" fmla="val 9024489"/>
              <a:gd name="adj5" fmla="val 3588"/>
            </a:avLst>
          </a:pr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Apropiativos</a:t>
            </a:r>
            <a:r>
              <a:rPr lang="es-CO" dirty="0"/>
              <a:t>: </a:t>
            </a:r>
          </a:p>
          <a:p>
            <a:pPr lvl="1"/>
            <a:r>
              <a:rPr lang="es-CO" dirty="0"/>
              <a:t>Se interrumpe el proceso para pasar el procesador a otro</a:t>
            </a:r>
          </a:p>
          <a:p>
            <a:endParaRPr lang="es-CO" dirty="0"/>
          </a:p>
          <a:p>
            <a:r>
              <a:rPr lang="es-CO" dirty="0"/>
              <a:t>No </a:t>
            </a:r>
            <a:r>
              <a:rPr lang="es-CO" dirty="0" err="1"/>
              <a:t>apropiativos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No se interrumpe el proceso hasta terminar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</a:t>
            </a:r>
          </a:p>
        </p:txBody>
      </p:sp>
      <p:grpSp>
        <p:nvGrpSpPr>
          <p:cNvPr id="2" name="3 Grupo"/>
          <p:cNvGrpSpPr/>
          <p:nvPr/>
        </p:nvGrpSpPr>
        <p:grpSpPr>
          <a:xfrm>
            <a:off x="683568" y="2076747"/>
            <a:ext cx="7848426" cy="4376589"/>
            <a:chOff x="755650" y="1252538"/>
            <a:chExt cx="8280400" cy="4968875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5545138" y="1252538"/>
              <a:ext cx="3384550" cy="4968875"/>
              <a:chOff x="1746" y="799"/>
              <a:chExt cx="1860" cy="3130"/>
            </a:xfrm>
          </p:grpSpPr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1746" y="799"/>
                <a:ext cx="1860" cy="3130"/>
              </a:xfrm>
              <a:prstGeom prst="rect">
                <a:avLst/>
              </a:prstGeom>
              <a:solidFill>
                <a:srgbClr val="CCFF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10000"/>
                  </a:spcBef>
                  <a:spcAft>
                    <a:spcPct val="10000"/>
                  </a:spcAft>
                </a:pPr>
                <a:endParaRPr lang="es-CO" sz="2000" b="0" i="0"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1746" y="799"/>
                <a:ext cx="1860" cy="681"/>
              </a:xfrm>
              <a:prstGeom prst="rect">
                <a:avLst/>
              </a:prstGeom>
              <a:solidFill>
                <a:srgbClr val="CCFF99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es-CO" sz="2000" dirty="0"/>
                  <a:t>Apropiativos</a:t>
                </a:r>
                <a:endParaRPr lang="es-CO" sz="2000" b="0" i="0" dirty="0"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endParaRPr>
              </a:p>
            </p:txBody>
          </p:sp>
        </p:grp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55650" y="2276475"/>
              <a:ext cx="8280400" cy="1079500"/>
            </a:xfrm>
            <a:prstGeom prst="rect">
              <a:avLst/>
            </a:prstGeom>
            <a:solidFill>
              <a:srgbClr val="99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77800">
                <a:spcBef>
                  <a:spcPct val="10000"/>
                </a:spcBef>
                <a:spcAft>
                  <a:spcPct val="10000"/>
                </a:spcAft>
              </a:pPr>
              <a:r>
                <a:rPr lang="es-CO" sz="2000" b="0" i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FIFO</a:t>
              </a:r>
              <a:endParaRPr lang="es-CO" sz="2000" b="0" i="0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55650" y="3429000"/>
              <a:ext cx="8280400" cy="1655763"/>
            </a:xfrm>
            <a:prstGeom prst="rect">
              <a:avLst/>
            </a:prstGeom>
            <a:solidFill>
              <a:srgbClr val="FF66CC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77800">
                <a:spcBef>
                  <a:spcPct val="10000"/>
                </a:spcBef>
                <a:spcAft>
                  <a:spcPct val="10000"/>
                </a:spcAft>
              </a:pPr>
              <a:r>
                <a:rPr lang="es-CO" sz="2000" b="0" i="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Basados</a:t>
              </a:r>
            </a:p>
            <a:p>
              <a:pPr marL="177800">
                <a:spcBef>
                  <a:spcPct val="10000"/>
                </a:spcBef>
                <a:spcAft>
                  <a:spcPct val="10000"/>
                </a:spcAft>
              </a:pPr>
              <a:r>
                <a:rPr lang="es-CO" sz="2000" b="0" i="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en</a:t>
              </a:r>
            </a:p>
            <a:p>
              <a:pPr marL="177800">
                <a:spcBef>
                  <a:spcPct val="10000"/>
                </a:spcBef>
                <a:spcAft>
                  <a:spcPct val="10000"/>
                </a:spcAft>
              </a:pPr>
              <a:r>
                <a:rPr lang="es-CO" sz="2000" b="0" i="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Prioridad</a:t>
              </a:r>
              <a:endParaRPr lang="es-CO" sz="2000" b="0" i="0" dirty="0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69755" y="2379028"/>
              <a:ext cx="2764646" cy="716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RR</a:t>
              </a:r>
              <a:r>
                <a:rPr lang="es-CO" sz="1400" b="1" i="0" dirty="0"/>
                <a:t>-q</a:t>
              </a:r>
            </a:p>
            <a:p>
              <a:pPr algn="ctr">
                <a:spcBef>
                  <a:spcPct val="50000"/>
                </a:spcBef>
              </a:pPr>
              <a:r>
                <a:rPr lang="es-CO" sz="1400" b="1" i="0" dirty="0"/>
                <a:t>Round-</a:t>
              </a:r>
              <a:r>
                <a:rPr lang="es-CO" sz="1400" b="1" i="0" dirty="0" err="1"/>
                <a:t>Robin</a:t>
              </a:r>
              <a:r>
                <a:rPr lang="es-CO" sz="1200" b="1" i="0" dirty="0"/>
                <a:t> con quantum</a:t>
              </a:r>
              <a:r>
                <a:rPr lang="es-CO" sz="1400" b="1" i="0" dirty="0"/>
                <a:t> q</a:t>
              </a:r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555875" y="1252538"/>
              <a:ext cx="2879725" cy="4968875"/>
              <a:chOff x="1746" y="799"/>
              <a:chExt cx="1860" cy="3130"/>
            </a:xfrm>
          </p:grpSpPr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1746" y="799"/>
                <a:ext cx="1860" cy="3130"/>
              </a:xfrm>
              <a:prstGeom prst="rect">
                <a:avLst/>
              </a:prstGeom>
              <a:solidFill>
                <a:srgbClr val="6600CC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10000"/>
                  </a:spcBef>
                  <a:spcAft>
                    <a:spcPct val="10000"/>
                  </a:spcAft>
                </a:pPr>
                <a:endParaRPr lang="es-CO" sz="2000" b="0" i="0"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22" name="Rectangle 3"/>
              <p:cNvSpPr>
                <a:spLocks noChangeArrowheads="1"/>
              </p:cNvSpPr>
              <p:nvPr/>
            </p:nvSpPr>
            <p:spPr bwMode="auto">
              <a:xfrm>
                <a:off x="1746" y="799"/>
                <a:ext cx="1860" cy="681"/>
              </a:xfrm>
              <a:prstGeom prst="rect">
                <a:avLst/>
              </a:prstGeom>
              <a:solidFill>
                <a:srgbClr val="6600CC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es-CO" sz="2000" b="0" i="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No </a:t>
                </a:r>
                <a:r>
                  <a:rPr lang="es-CO" sz="2000" dirty="0"/>
                  <a:t>Apropiativos</a:t>
                </a:r>
                <a:endParaRPr lang="es-CO" sz="2000" b="0" i="0" dirty="0"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endParaRPr>
              </a:p>
            </p:txBody>
          </p:sp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843212" y="2379028"/>
              <a:ext cx="2305050" cy="71632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FCFS</a:t>
              </a:r>
              <a:endParaRPr lang="es-CO" sz="1400" b="1" i="0" dirty="0"/>
            </a:p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First</a:t>
              </a:r>
              <a:r>
                <a:rPr lang="es-CO" sz="1400" b="1" i="0" dirty="0"/>
                <a:t>-Come </a:t>
              </a:r>
              <a:r>
                <a:rPr lang="es-CO" sz="1400" b="1" i="0" dirty="0" err="1"/>
                <a:t>First-Served</a:t>
              </a:r>
              <a:endParaRPr lang="es-ES" sz="1400" b="1" i="0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5580063" y="3452178"/>
              <a:ext cx="1368425" cy="71632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/>
                <a:t>ED</a:t>
              </a:r>
            </a:p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Event-Driven</a:t>
              </a:r>
              <a:endParaRPr lang="es-ES" sz="1400" b="1" i="0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755650" y="5157788"/>
              <a:ext cx="8280400" cy="1008062"/>
            </a:xfrm>
            <a:prstGeom prst="rect">
              <a:avLst/>
            </a:prstGeom>
            <a:solidFill>
              <a:srgbClr val="996633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77800">
                <a:spcBef>
                  <a:spcPct val="10000"/>
                </a:spcBef>
                <a:spcAft>
                  <a:spcPct val="10000"/>
                </a:spcAft>
              </a:pPr>
              <a:r>
                <a:rPr lang="es-CO" sz="2000" b="0" i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Múltiples</a:t>
              </a:r>
            </a:p>
            <a:p>
              <a:pPr marL="177800">
                <a:spcBef>
                  <a:spcPct val="10000"/>
                </a:spcBef>
                <a:spcAft>
                  <a:spcPct val="10000"/>
                </a:spcAft>
              </a:pPr>
              <a:r>
                <a:rPr lang="es-CO" sz="2000" b="0" i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Colas</a:t>
              </a:r>
              <a:endParaRPr lang="es-CO" sz="2000" b="0" i="0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5761038" y="5179378"/>
              <a:ext cx="2952750" cy="3494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VRR</a:t>
              </a:r>
              <a:r>
                <a:rPr lang="es-CO" sz="1400" b="1" i="0" dirty="0"/>
                <a:t> </a:t>
              </a:r>
              <a:r>
                <a:rPr lang="es-CO" sz="1400" b="1" i="0" dirty="0">
                  <a:cs typeface="Arial" charset="0"/>
                </a:rPr>
                <a:t>→ </a:t>
              </a:r>
              <a:r>
                <a:rPr lang="es-CO" sz="1400" b="1" i="0" dirty="0"/>
                <a:t>Virtual Round-</a:t>
              </a:r>
              <a:r>
                <a:rPr lang="es-CO" sz="1400" b="1" i="0" dirty="0" err="1"/>
                <a:t>Robin</a:t>
              </a:r>
              <a:endParaRPr lang="es-CO" sz="1400" b="1" i="0" dirty="0"/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095625" y="4278792"/>
              <a:ext cx="1800225" cy="71632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SJF</a:t>
              </a:r>
              <a:endParaRPr lang="es-CO" sz="1400" b="1" i="0" dirty="0"/>
            </a:p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Shortest</a:t>
              </a:r>
              <a:r>
                <a:rPr lang="es-CO" sz="1400" b="1" i="0" dirty="0"/>
                <a:t> Job </a:t>
              </a:r>
              <a:r>
                <a:rPr lang="es-CO" sz="1400" b="1" i="0" dirty="0" err="1"/>
                <a:t>First</a:t>
              </a:r>
              <a:endParaRPr lang="es-ES" sz="1400" b="1" i="0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736850" y="5223828"/>
              <a:ext cx="2519363" cy="716328"/>
            </a:xfrm>
            <a:prstGeom prst="rect">
              <a:avLst/>
            </a:prstGeom>
            <a:solidFill>
              <a:srgbClr val="6666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/>
                <a:t>Colas Multi-Nivel</a:t>
              </a:r>
            </a:p>
            <a:p>
              <a:pPr algn="ctr">
                <a:spcBef>
                  <a:spcPct val="50000"/>
                </a:spcBef>
              </a:pPr>
              <a:r>
                <a:rPr lang="es-CO" sz="1400" b="1" i="0"/>
                <a:t>Simples</a:t>
              </a:r>
              <a:endParaRPr lang="es-ES" sz="1400" b="1" i="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7019925" y="3452178"/>
              <a:ext cx="1800225" cy="71632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/>
                <a:t>HRRN</a:t>
              </a:r>
            </a:p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Highest</a:t>
              </a:r>
              <a:r>
                <a:rPr lang="es-CO" sz="1400" b="1" i="0" dirty="0"/>
                <a:t> Response</a:t>
              </a:r>
              <a:endParaRPr lang="es-ES" sz="1400" b="1" i="0" dirty="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5921698" y="4259344"/>
              <a:ext cx="2606701" cy="71632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SRT</a:t>
              </a:r>
              <a:endParaRPr lang="es-CO" sz="1400" b="1" i="0" dirty="0"/>
            </a:p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Shortest</a:t>
              </a:r>
              <a:r>
                <a:rPr lang="es-CO" sz="1400" b="1" i="0" dirty="0"/>
                <a:t> </a:t>
              </a:r>
              <a:r>
                <a:rPr lang="es-CO" sz="1400" b="1" i="0" dirty="0" err="1"/>
                <a:t>Remaining</a:t>
              </a:r>
              <a:r>
                <a:rPr lang="es-CO" sz="1400" b="1" i="0" dirty="0"/>
                <a:t> Time</a:t>
              </a:r>
              <a:endParaRPr lang="es-ES" sz="1400" b="1" i="0" dirty="0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627313" y="3452178"/>
              <a:ext cx="1295400" cy="71632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PRIO</a:t>
              </a:r>
              <a:endParaRPr lang="es-CO" sz="1400" b="1" i="0" dirty="0"/>
            </a:p>
            <a:p>
              <a:pPr algn="ctr">
                <a:spcBef>
                  <a:spcPct val="50000"/>
                </a:spcBef>
              </a:pPr>
              <a:r>
                <a:rPr lang="es-CO" sz="1400" b="1" i="0" dirty="0"/>
                <a:t>Prior Simple</a:t>
              </a:r>
              <a:endParaRPr lang="es-ES" sz="1400" b="1" i="0" dirty="0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5724525" y="5612765"/>
              <a:ext cx="3024188" cy="594028"/>
            </a:xfrm>
            <a:prstGeom prst="rect">
              <a:avLst/>
            </a:prstGeom>
            <a:solidFill>
              <a:srgbClr val="6666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/>
                <a:t>Colas Multi-Nivel Realimentadas</a:t>
              </a:r>
              <a:endParaRPr lang="es-ES" sz="1400" b="1" i="0"/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3995738" y="3452178"/>
              <a:ext cx="1368425" cy="71632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HRRN</a:t>
              </a:r>
              <a:endParaRPr lang="es-CO" sz="1400" b="1" i="0" dirty="0"/>
            </a:p>
            <a:p>
              <a:pPr algn="ctr">
                <a:spcBef>
                  <a:spcPct val="50000"/>
                </a:spcBef>
              </a:pPr>
              <a:r>
                <a:rPr lang="es-CO" sz="1400" b="1" i="0" dirty="0" err="1"/>
                <a:t>HRRN</a:t>
              </a:r>
              <a:r>
                <a:rPr lang="es-CO" sz="1400" b="1" i="0" dirty="0"/>
                <a:t> </a:t>
              </a:r>
              <a:r>
                <a:rPr lang="es-CO" sz="1200" b="1" i="0" dirty="0"/>
                <a:t>No-</a:t>
              </a:r>
              <a:r>
                <a:rPr lang="es-CO" sz="1200" b="1" i="0" dirty="0" err="1"/>
                <a:t>Exp</a:t>
              </a:r>
              <a:endParaRPr lang="es-ES" sz="1200" b="1" i="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43608" y="2273280"/>
          <a:ext cx="72040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Algortimos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FIFO</a:t>
            </a:r>
            <a:r>
              <a:rPr lang="es-CO" dirty="0"/>
              <a:t> - </a:t>
            </a:r>
            <a:r>
              <a:rPr lang="es-CO" dirty="0" err="1"/>
              <a:t>FCFS</a:t>
            </a:r>
            <a:endParaRPr lang="es-CO" dirty="0"/>
          </a:p>
        </p:txBody>
      </p:sp>
      <p:grpSp>
        <p:nvGrpSpPr>
          <p:cNvPr id="4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93700" y="1052513"/>
            <a:chExt cx="8750300" cy="3744912"/>
          </a:xfrm>
        </p:grpSpPr>
        <p:sp>
          <p:nvSpPr>
            <p:cNvPr id="5" name="Text Box 161"/>
            <p:cNvSpPr txBox="1">
              <a:spLocks noChangeArrowheads="1"/>
            </p:cNvSpPr>
            <p:nvPr/>
          </p:nvSpPr>
          <p:spPr bwMode="auto">
            <a:xfrm>
              <a:off x="2051050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6" name="Text Box 160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7" name="Text Box 159"/>
            <p:cNvSpPr txBox="1">
              <a:spLocks noChangeArrowheads="1"/>
            </p:cNvSpPr>
            <p:nvPr/>
          </p:nvSpPr>
          <p:spPr bwMode="auto">
            <a:xfrm>
              <a:off x="507682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8" name="Text Box 158"/>
            <p:cNvSpPr txBox="1">
              <a:spLocks noChangeArrowheads="1"/>
            </p:cNvSpPr>
            <p:nvPr/>
          </p:nvSpPr>
          <p:spPr bwMode="auto">
            <a:xfrm>
              <a:off x="5580063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123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1" name="Text Box 124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2" name="Text Box 125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3" name="Text Box 126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4" name="Text Box 127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5" name="Text Box 128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6" name="Text Box 130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7" name="Text Box 131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8" name="Text Box 132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9" name="Text Box 134"/>
            <p:cNvSpPr txBox="1">
              <a:spLocks noChangeArrowheads="1"/>
            </p:cNvSpPr>
            <p:nvPr/>
          </p:nvSpPr>
          <p:spPr bwMode="auto">
            <a:xfrm>
              <a:off x="6443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04946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546225" y="1268413"/>
              <a:ext cx="503238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51050" y="242093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 dirty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 dirty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 dirty="0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2557463" y="2422525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5435600" y="1268413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>
                  <a:ea typeface="Batang" pitchFamily="18" charset="-127"/>
                </a:rPr>
                <a:t>A </a:t>
              </a:r>
              <a:r>
                <a:rPr lang="es-CO" altLang="ko-KR" sz="16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>
                  <a:ea typeface="Batang" pitchFamily="18" charset="-127"/>
                </a:rPr>
                <a:t> Ts=7 Tw=0 → rápido First! </a:t>
              </a:r>
              <a:endParaRPr lang="es-ES" sz="1600" b="0" i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5435600" y="1847850"/>
              <a:ext cx="3708400" cy="50585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>
                  <a:ea typeface="Batang" pitchFamily="18" charset="-127"/>
                </a:rPr>
                <a:t>B </a:t>
              </a:r>
              <a:r>
                <a:rPr lang="es-CO" altLang="ko-KR" sz="16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>
                  <a:ea typeface="Batang" pitchFamily="18" charset="-127"/>
                </a:rPr>
                <a:t> </a:t>
              </a:r>
              <a:r>
                <a:rPr lang="es-CO" altLang="ko-KR" sz="1600" b="0" i="0">
                  <a:ea typeface="굴림" charset="-127"/>
                </a:rPr>
                <a:t>Ts=12 Tw=5</a:t>
              </a:r>
              <a:r>
                <a:rPr lang="es-CO" altLang="ko-KR" sz="1600" b="0" i="0">
                  <a:ea typeface="Batang" pitchFamily="18" charset="-127"/>
                </a:rPr>
                <a:t> → no reactivo</a:t>
              </a:r>
              <a:endParaRPr lang="es-ES" sz="1600" b="0" i="0">
                <a:ea typeface="Batang" pitchFamily="18" charset="-127"/>
              </a:endParaRP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5435600" y="2422525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>
                  <a:ea typeface="Batang" pitchFamily="18" charset="-127"/>
                </a:rPr>
                <a:t>C </a:t>
              </a:r>
              <a:r>
                <a:rPr lang="es-CO" altLang="ko-KR" sz="16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>
                  <a:ea typeface="Batang" pitchFamily="18" charset="-127"/>
                </a:rPr>
                <a:t> </a:t>
              </a:r>
              <a:r>
                <a:rPr lang="es-CO" altLang="ko-KR" sz="1600" b="0" i="0">
                  <a:ea typeface="굴림" charset="-127"/>
                </a:rPr>
                <a:t>Ts=8 Tw=5</a:t>
              </a:r>
              <a:r>
                <a:rPr lang="es-CO" altLang="ko-KR" sz="1600" b="0" i="0">
                  <a:ea typeface="Batang" pitchFamily="18" charset="-127"/>
                </a:rPr>
                <a:t> </a:t>
              </a:r>
              <a:r>
                <a:rPr lang="es-CO" altLang="ko-KR" sz="1600" b="0" i="0">
                  <a:ea typeface="굴림" charset="-127"/>
                </a:rPr>
                <a:t>→ penalizado</a:t>
              </a:r>
              <a:endParaRPr lang="es-ES" sz="1600" b="0" i="0">
                <a:ea typeface="굴림" charset="-127"/>
              </a:endParaRP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5" name="Text Box 84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6" name="Text Box 99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38" name="Text Box 101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 dirty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 dirty="0"/>
            </a:p>
          </p:txBody>
        </p:sp>
        <p:sp>
          <p:nvSpPr>
            <p:cNvPr id="39" name="Text Box 102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grpSp>
          <p:nvGrpSpPr>
            <p:cNvPr id="40" name="Group 111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600" i="0"/>
              </a:p>
            </p:txBody>
          </p:sp>
          <p:sp>
            <p:nvSpPr>
              <p:cNvPr id="70" name="Line 17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41" name="Group 112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6" name="Text Box 12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600" i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42" name="Group 138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3" name="Text Box 28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600" i="0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5" name="Line 86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43" name="Text Box 141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600" i="0"/>
            </a:p>
          </p:txBody>
        </p:sp>
        <p:sp>
          <p:nvSpPr>
            <p:cNvPr id="44" name="Text Box 142"/>
            <p:cNvSpPr txBox="1">
              <a:spLocks noChangeArrowheads="1"/>
            </p:cNvSpPr>
            <p:nvPr/>
          </p:nvSpPr>
          <p:spPr bwMode="auto">
            <a:xfrm>
              <a:off x="10414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15478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6" name="Text Box 144"/>
            <p:cNvSpPr txBox="1">
              <a:spLocks noChangeArrowheads="1"/>
            </p:cNvSpPr>
            <p:nvPr/>
          </p:nvSpPr>
          <p:spPr bwMode="auto">
            <a:xfrm>
              <a:off x="20494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25542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48" name="Text Box 146"/>
            <p:cNvSpPr txBox="1">
              <a:spLocks noChangeArrowheads="1"/>
            </p:cNvSpPr>
            <p:nvPr/>
          </p:nvSpPr>
          <p:spPr bwMode="auto">
            <a:xfrm>
              <a:off x="40671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49" name="Text Box 147"/>
            <p:cNvSpPr txBox="1">
              <a:spLocks noChangeArrowheads="1"/>
            </p:cNvSpPr>
            <p:nvPr/>
          </p:nvSpPr>
          <p:spPr bwMode="auto">
            <a:xfrm>
              <a:off x="30591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50" name="Text Box 148"/>
            <p:cNvSpPr txBox="1">
              <a:spLocks noChangeArrowheads="1"/>
            </p:cNvSpPr>
            <p:nvPr/>
          </p:nvSpPr>
          <p:spPr bwMode="auto">
            <a:xfrm>
              <a:off x="35639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51" name="Text Box 149"/>
            <p:cNvSpPr txBox="1">
              <a:spLocks noChangeArrowheads="1"/>
            </p:cNvSpPr>
            <p:nvPr/>
          </p:nvSpPr>
          <p:spPr bwMode="auto">
            <a:xfrm>
              <a:off x="507682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2" name="Text Box 150"/>
            <p:cNvSpPr txBox="1">
              <a:spLocks noChangeArrowheads="1"/>
            </p:cNvSpPr>
            <p:nvPr/>
          </p:nvSpPr>
          <p:spPr bwMode="auto">
            <a:xfrm>
              <a:off x="55800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3" name="Text Box 152"/>
            <p:cNvSpPr txBox="1">
              <a:spLocks noChangeArrowheads="1"/>
            </p:cNvSpPr>
            <p:nvPr/>
          </p:nvSpPr>
          <p:spPr bwMode="auto">
            <a:xfrm>
              <a:off x="60833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4" name="Text Box 153"/>
            <p:cNvSpPr txBox="1">
              <a:spLocks noChangeArrowheads="1"/>
            </p:cNvSpPr>
            <p:nvPr/>
          </p:nvSpPr>
          <p:spPr bwMode="auto">
            <a:xfrm>
              <a:off x="70913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5" name="Text Box 154"/>
            <p:cNvSpPr txBox="1">
              <a:spLocks noChangeArrowheads="1"/>
            </p:cNvSpPr>
            <p:nvPr/>
          </p:nvSpPr>
          <p:spPr bwMode="auto">
            <a:xfrm>
              <a:off x="6588125" y="3213100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6" name="Text Box 155"/>
            <p:cNvSpPr txBox="1">
              <a:spLocks noChangeArrowheads="1"/>
            </p:cNvSpPr>
            <p:nvPr/>
          </p:nvSpPr>
          <p:spPr bwMode="auto">
            <a:xfrm>
              <a:off x="45720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57" name="Text Box 156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58" name="Text Box 157"/>
            <p:cNvSpPr txBox="1">
              <a:spLocks noChangeArrowheads="1"/>
            </p:cNvSpPr>
            <p:nvPr/>
          </p:nvSpPr>
          <p:spPr bwMode="auto">
            <a:xfrm>
              <a:off x="69484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13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grpSp>
          <p:nvGrpSpPr>
            <p:cNvPr id="59" name="Group 137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6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1" name="Line 50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FIFO</a:t>
            </a:r>
            <a:r>
              <a:rPr lang="es-CO" dirty="0"/>
              <a:t> - </a:t>
            </a:r>
            <a:r>
              <a:rPr lang="es-CO" dirty="0" err="1"/>
              <a:t>FCFS</a:t>
            </a:r>
            <a:endParaRPr lang="es-CO" dirty="0"/>
          </a:p>
        </p:txBody>
      </p:sp>
      <p:grpSp>
        <p:nvGrpSpPr>
          <p:cNvPr id="2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93700" y="1052513"/>
            <a:chExt cx="8750300" cy="3744912"/>
          </a:xfrm>
        </p:grpSpPr>
        <p:sp>
          <p:nvSpPr>
            <p:cNvPr id="5" name="Text Box 161"/>
            <p:cNvSpPr txBox="1">
              <a:spLocks noChangeArrowheads="1"/>
            </p:cNvSpPr>
            <p:nvPr/>
          </p:nvSpPr>
          <p:spPr bwMode="auto">
            <a:xfrm>
              <a:off x="2051050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6" name="Text Box 160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7" name="Text Box 159"/>
            <p:cNvSpPr txBox="1">
              <a:spLocks noChangeArrowheads="1"/>
            </p:cNvSpPr>
            <p:nvPr/>
          </p:nvSpPr>
          <p:spPr bwMode="auto">
            <a:xfrm>
              <a:off x="507682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8" name="Text Box 158"/>
            <p:cNvSpPr txBox="1">
              <a:spLocks noChangeArrowheads="1"/>
            </p:cNvSpPr>
            <p:nvPr/>
          </p:nvSpPr>
          <p:spPr bwMode="auto">
            <a:xfrm>
              <a:off x="5580063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123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1" name="Text Box 124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2" name="Text Box 125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3" name="Text Box 126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4" name="Text Box 127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5" name="Text Box 128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6" name="Text Box 130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7" name="Text Box 131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8" name="Text Box 132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9" name="Text Box 134"/>
            <p:cNvSpPr txBox="1">
              <a:spLocks noChangeArrowheads="1"/>
            </p:cNvSpPr>
            <p:nvPr/>
          </p:nvSpPr>
          <p:spPr bwMode="auto">
            <a:xfrm>
              <a:off x="6443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04946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546225" y="1268413"/>
              <a:ext cx="503238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51050" y="242093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 dirty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 dirty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 dirty="0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2557463" y="2422525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5435600" y="1268413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>
                  <a:ea typeface="Batang" pitchFamily="18" charset="-127"/>
                </a:rPr>
                <a:t>A </a:t>
              </a:r>
              <a:r>
                <a:rPr lang="es-CO" altLang="ko-KR" sz="16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>
                  <a:ea typeface="Batang" pitchFamily="18" charset="-127"/>
                </a:rPr>
                <a:t> Ts=7 Tw=0 → rápido First! </a:t>
              </a:r>
              <a:endParaRPr lang="es-ES" sz="1600" b="0" i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5435600" y="1847850"/>
              <a:ext cx="3708400" cy="50585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>
                  <a:ea typeface="Batang" pitchFamily="18" charset="-127"/>
                </a:rPr>
                <a:t>B </a:t>
              </a:r>
              <a:r>
                <a:rPr lang="es-CO" altLang="ko-KR" sz="16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>
                  <a:ea typeface="Batang" pitchFamily="18" charset="-127"/>
                </a:rPr>
                <a:t> </a:t>
              </a:r>
              <a:r>
                <a:rPr lang="es-CO" altLang="ko-KR" sz="1600" b="0" i="0">
                  <a:ea typeface="굴림" charset="-127"/>
                </a:rPr>
                <a:t>Ts=12 Tw=5</a:t>
              </a:r>
              <a:r>
                <a:rPr lang="es-CO" altLang="ko-KR" sz="1600" b="0" i="0">
                  <a:ea typeface="Batang" pitchFamily="18" charset="-127"/>
                </a:rPr>
                <a:t> → no reactivo</a:t>
              </a:r>
              <a:endParaRPr lang="es-ES" sz="1600" b="0" i="0">
                <a:ea typeface="Batang" pitchFamily="18" charset="-127"/>
              </a:endParaRP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5435600" y="2422525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>
                  <a:ea typeface="Batang" pitchFamily="18" charset="-127"/>
                </a:rPr>
                <a:t>C </a:t>
              </a:r>
              <a:r>
                <a:rPr lang="es-CO" altLang="ko-KR" sz="16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>
                  <a:ea typeface="Batang" pitchFamily="18" charset="-127"/>
                </a:rPr>
                <a:t> </a:t>
              </a:r>
              <a:r>
                <a:rPr lang="es-CO" altLang="ko-KR" sz="1600" b="0" i="0">
                  <a:ea typeface="굴림" charset="-127"/>
                </a:rPr>
                <a:t>Ts=8 Tw=5</a:t>
              </a:r>
              <a:r>
                <a:rPr lang="es-CO" altLang="ko-KR" sz="1600" b="0" i="0">
                  <a:ea typeface="Batang" pitchFamily="18" charset="-127"/>
                </a:rPr>
                <a:t> </a:t>
              </a:r>
              <a:r>
                <a:rPr lang="es-CO" altLang="ko-KR" sz="1600" b="0" i="0">
                  <a:ea typeface="굴림" charset="-127"/>
                </a:rPr>
                <a:t>→ penalizado</a:t>
              </a:r>
              <a:endParaRPr lang="es-ES" sz="1600" b="0" i="0">
                <a:ea typeface="굴림" charset="-127"/>
              </a:endParaRP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5" name="Text Box 84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6" name="Text Box 99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38" name="Text Box 101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 dirty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 dirty="0"/>
            </a:p>
          </p:txBody>
        </p:sp>
        <p:sp>
          <p:nvSpPr>
            <p:cNvPr id="39" name="Text Box 102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grpSp>
          <p:nvGrpSpPr>
            <p:cNvPr id="4" name="Group 111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600" i="0"/>
              </a:p>
            </p:txBody>
          </p:sp>
          <p:sp>
            <p:nvSpPr>
              <p:cNvPr id="70" name="Line 17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40" name="Group 112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6" name="Text Box 12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600" i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41" name="Group 138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3" name="Text Box 28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600" i="0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5" name="Line 86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43" name="Text Box 141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600" i="0"/>
            </a:p>
          </p:txBody>
        </p:sp>
        <p:sp>
          <p:nvSpPr>
            <p:cNvPr id="44" name="Text Box 142"/>
            <p:cNvSpPr txBox="1">
              <a:spLocks noChangeArrowheads="1"/>
            </p:cNvSpPr>
            <p:nvPr/>
          </p:nvSpPr>
          <p:spPr bwMode="auto">
            <a:xfrm>
              <a:off x="10414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15478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6" name="Text Box 144"/>
            <p:cNvSpPr txBox="1">
              <a:spLocks noChangeArrowheads="1"/>
            </p:cNvSpPr>
            <p:nvPr/>
          </p:nvSpPr>
          <p:spPr bwMode="auto">
            <a:xfrm>
              <a:off x="20494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25542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48" name="Text Box 146"/>
            <p:cNvSpPr txBox="1">
              <a:spLocks noChangeArrowheads="1"/>
            </p:cNvSpPr>
            <p:nvPr/>
          </p:nvSpPr>
          <p:spPr bwMode="auto">
            <a:xfrm>
              <a:off x="40671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49" name="Text Box 147"/>
            <p:cNvSpPr txBox="1">
              <a:spLocks noChangeArrowheads="1"/>
            </p:cNvSpPr>
            <p:nvPr/>
          </p:nvSpPr>
          <p:spPr bwMode="auto">
            <a:xfrm>
              <a:off x="30591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50" name="Text Box 148"/>
            <p:cNvSpPr txBox="1">
              <a:spLocks noChangeArrowheads="1"/>
            </p:cNvSpPr>
            <p:nvPr/>
          </p:nvSpPr>
          <p:spPr bwMode="auto">
            <a:xfrm>
              <a:off x="35639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51" name="Text Box 149"/>
            <p:cNvSpPr txBox="1">
              <a:spLocks noChangeArrowheads="1"/>
            </p:cNvSpPr>
            <p:nvPr/>
          </p:nvSpPr>
          <p:spPr bwMode="auto">
            <a:xfrm>
              <a:off x="507682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2" name="Text Box 150"/>
            <p:cNvSpPr txBox="1">
              <a:spLocks noChangeArrowheads="1"/>
            </p:cNvSpPr>
            <p:nvPr/>
          </p:nvSpPr>
          <p:spPr bwMode="auto">
            <a:xfrm>
              <a:off x="55800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3" name="Text Box 152"/>
            <p:cNvSpPr txBox="1">
              <a:spLocks noChangeArrowheads="1"/>
            </p:cNvSpPr>
            <p:nvPr/>
          </p:nvSpPr>
          <p:spPr bwMode="auto">
            <a:xfrm>
              <a:off x="60833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4" name="Text Box 153"/>
            <p:cNvSpPr txBox="1">
              <a:spLocks noChangeArrowheads="1"/>
            </p:cNvSpPr>
            <p:nvPr/>
          </p:nvSpPr>
          <p:spPr bwMode="auto">
            <a:xfrm>
              <a:off x="70913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5" name="Text Box 154"/>
            <p:cNvSpPr txBox="1">
              <a:spLocks noChangeArrowheads="1"/>
            </p:cNvSpPr>
            <p:nvPr/>
          </p:nvSpPr>
          <p:spPr bwMode="auto">
            <a:xfrm>
              <a:off x="6588125" y="3213100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6" name="Text Box 155"/>
            <p:cNvSpPr txBox="1">
              <a:spLocks noChangeArrowheads="1"/>
            </p:cNvSpPr>
            <p:nvPr/>
          </p:nvSpPr>
          <p:spPr bwMode="auto">
            <a:xfrm>
              <a:off x="45720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57" name="Text Box 156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58" name="Text Box 157"/>
            <p:cNvSpPr txBox="1">
              <a:spLocks noChangeArrowheads="1"/>
            </p:cNvSpPr>
            <p:nvPr/>
          </p:nvSpPr>
          <p:spPr bwMode="auto">
            <a:xfrm>
              <a:off x="69484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13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grpSp>
          <p:nvGrpSpPr>
            <p:cNvPr id="42" name="Group 137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6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1" name="Line 50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</p:grpSp>
      <p:sp>
        <p:nvSpPr>
          <p:cNvPr id="72" name="71 Llamada rectangular redondeada"/>
          <p:cNvSpPr/>
          <p:nvPr/>
        </p:nvSpPr>
        <p:spPr>
          <a:xfrm>
            <a:off x="5796136" y="836712"/>
            <a:ext cx="2880320" cy="1008112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 </a:t>
            </a:r>
            <a:r>
              <a:rPr lang="es-CO" dirty="0" err="1"/>
              <a:t>apropiativa</a:t>
            </a:r>
            <a:endParaRPr lang="es-CO" dirty="0"/>
          </a:p>
          <a:p>
            <a:pPr algn="ctr"/>
            <a:r>
              <a:rPr lang="es-CO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Sencillo + Rápido</a:t>
            </a:r>
            <a:r>
              <a:rPr lang="es-CO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vs. 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Penaliza Cortos + Poco Reactivo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43608" y="2273280"/>
          <a:ext cx="72040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Llegada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Duración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Algortimos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RR</a:t>
            </a:r>
            <a:r>
              <a:rPr lang="es-CO" dirty="0"/>
              <a:t> - q</a:t>
            </a:r>
          </a:p>
        </p:txBody>
      </p:sp>
      <p:grpSp>
        <p:nvGrpSpPr>
          <p:cNvPr id="4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93700" y="1052513"/>
            <a:chExt cx="8750300" cy="3744912"/>
          </a:xfrm>
        </p:grpSpPr>
        <p:sp>
          <p:nvSpPr>
            <p:cNvPr id="5" name="Text Box 88"/>
            <p:cNvSpPr txBox="1">
              <a:spLocks noChangeArrowheads="1"/>
            </p:cNvSpPr>
            <p:nvPr/>
          </p:nvSpPr>
          <p:spPr bwMode="auto">
            <a:xfrm>
              <a:off x="1547813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7540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12588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8" name="Text Box 75"/>
            <p:cNvSpPr txBox="1">
              <a:spLocks noChangeArrowheads="1"/>
            </p:cNvSpPr>
            <p:nvPr/>
          </p:nvSpPr>
          <p:spPr bwMode="auto">
            <a:xfrm>
              <a:off x="1762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9" name="Text Box 76"/>
            <p:cNvSpPr txBox="1">
              <a:spLocks noChangeArrowheads="1"/>
            </p:cNvSpPr>
            <p:nvPr/>
          </p:nvSpPr>
          <p:spPr bwMode="auto">
            <a:xfrm>
              <a:off x="22669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7701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CBA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32750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37782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84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4" name="Text Box 82"/>
            <p:cNvSpPr txBox="1">
              <a:spLocks noChangeArrowheads="1"/>
            </p:cNvSpPr>
            <p:nvPr/>
          </p:nvSpPr>
          <p:spPr bwMode="auto">
            <a:xfrm>
              <a:off x="529113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5" name="Text Box 83"/>
            <p:cNvSpPr txBox="1">
              <a:spLocks noChangeArrowheads="1"/>
            </p:cNvSpPr>
            <p:nvPr/>
          </p:nvSpPr>
          <p:spPr bwMode="auto">
            <a:xfrm>
              <a:off x="57959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62992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4946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051050" y="242093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557463" y="2422525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5600" y="1131175"/>
              <a:ext cx="3708400" cy="4960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A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Batang" pitchFamily="18" charset="-127"/>
                </a:rPr>
                <a:t>Ts</a:t>
              </a:r>
              <a:r>
                <a:rPr lang="es-CO" altLang="ko-KR" sz="1600" b="0" i="0" dirty="0">
                  <a:ea typeface="Batang" pitchFamily="18" charset="-127"/>
                </a:rPr>
                <a:t>=11 </a:t>
              </a:r>
              <a:r>
                <a:rPr lang="es-CO" altLang="ko-KR" sz="1600" b="0" i="0" dirty="0" err="1">
                  <a:ea typeface="Batang" pitchFamily="18" charset="-127"/>
                </a:rPr>
                <a:t>Tw</a:t>
              </a:r>
              <a:r>
                <a:rPr lang="es-CO" altLang="ko-KR" sz="1600" b="0" i="0" dirty="0">
                  <a:ea typeface="Batang" pitchFamily="18" charset="-127"/>
                </a:rPr>
                <a:t>=4 → </a:t>
              </a:r>
              <a:r>
                <a:rPr lang="es-CO" altLang="ko-KR" sz="1400" b="0" i="0" dirty="0">
                  <a:ea typeface="Batang" pitchFamily="18" charset="-127"/>
                </a:rPr>
                <a:t>espera</a:t>
              </a:r>
              <a:r>
                <a:rPr lang="es-CO" altLang="ko-KR" sz="1600" b="0" i="0" dirty="0">
                  <a:ea typeface="Batang" pitchFamily="18" charset="-127"/>
                </a:rPr>
                <a:t> media</a:t>
              </a:r>
              <a:endParaRPr lang="es-ES" sz="1600" b="0" i="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435600" y="1710266"/>
              <a:ext cx="3708400" cy="4963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B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=11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=4</a:t>
              </a:r>
              <a:r>
                <a:rPr lang="es-CO" altLang="ko-KR" sz="1600" b="0" i="0" dirty="0">
                  <a:ea typeface="Batang" pitchFamily="18" charset="-127"/>
                </a:rPr>
                <a:t> → </a:t>
              </a:r>
              <a:r>
                <a:rPr lang="es-CO" altLang="ko-KR" sz="1400" b="0" i="0" dirty="0">
                  <a:ea typeface="Batang" pitchFamily="18" charset="-127"/>
                </a:rPr>
                <a:t>espera</a:t>
              </a:r>
              <a:r>
                <a:rPr lang="es-CO" altLang="ko-KR" sz="1600" b="0" i="0" dirty="0">
                  <a:ea typeface="Batang" pitchFamily="18" charset="-127"/>
                </a:rPr>
                <a:t> media</a:t>
              </a:r>
              <a:endParaRPr lang="es-ES" sz="1600" b="0" i="0" dirty="0">
                <a:ea typeface="Batang" pitchFamily="18" charset="-127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435600" y="2289358"/>
              <a:ext cx="3708400" cy="49194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C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=7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=4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>
                  <a:ea typeface="굴림" charset="-127"/>
                </a:rPr>
                <a:t>→ </a:t>
              </a:r>
              <a:r>
                <a:rPr lang="es-CO" altLang="ko-KR" sz="1400" b="0" i="0" dirty="0">
                  <a:ea typeface="굴림" charset="-127"/>
                </a:rPr>
                <a:t>espera </a:t>
              </a:r>
              <a:r>
                <a:rPr lang="es-CO" altLang="ko-KR" sz="1600" b="0" i="0" dirty="0">
                  <a:ea typeface="굴림" charset="-127"/>
                </a:rPr>
                <a:t>media</a:t>
              </a:r>
              <a:endParaRPr lang="es-ES" sz="1600" b="0" i="0" dirty="0">
                <a:ea typeface="굴림" charset="-127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 dirty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 dirty="0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1" name="Text Box 38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600" i="0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8" name="Text Box 42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600" i="0"/>
              </a:p>
            </p:txBody>
          </p:sp>
          <p:sp>
            <p:nvSpPr>
              <p:cNvPr id="69" name="Line 43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70" name="Line 44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600" i="0"/>
              </a:p>
            </p:txBody>
          </p:sp>
          <p:sp>
            <p:nvSpPr>
              <p:cNvPr id="66" name="Line 47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7" name="Line 48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 rot="16200000">
              <a:off x="-793" y="4040981"/>
              <a:ext cx="10795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600" i="0"/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10429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1" name="Text Box 89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2" name="Text Box 90"/>
            <p:cNvSpPr txBox="1">
              <a:spLocks noChangeArrowheads="1"/>
            </p:cNvSpPr>
            <p:nvPr/>
          </p:nvSpPr>
          <p:spPr bwMode="auto">
            <a:xfrm>
              <a:off x="15494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205422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4" name="Text Box 92"/>
            <p:cNvSpPr txBox="1">
              <a:spLocks noChangeArrowheads="1"/>
            </p:cNvSpPr>
            <p:nvPr/>
          </p:nvSpPr>
          <p:spPr bwMode="auto">
            <a:xfrm>
              <a:off x="7451724" y="4005263"/>
              <a:ext cx="957258" cy="2750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i="0" dirty="0"/>
                <a:t>q = 2</a:t>
              </a:r>
              <a:endParaRPr lang="es-ES" sz="1400" i="0" dirty="0"/>
            </a:p>
          </p:txBody>
        </p:sp>
        <p:sp>
          <p:nvSpPr>
            <p:cNvPr id="45" name="Text Box 93"/>
            <p:cNvSpPr txBox="1">
              <a:spLocks noChangeArrowheads="1"/>
            </p:cNvSpPr>
            <p:nvPr/>
          </p:nvSpPr>
          <p:spPr bwMode="auto">
            <a:xfrm>
              <a:off x="20526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6" name="Text Box 94"/>
            <p:cNvSpPr txBox="1">
              <a:spLocks noChangeArrowheads="1"/>
            </p:cNvSpPr>
            <p:nvPr/>
          </p:nvSpPr>
          <p:spPr bwMode="auto">
            <a:xfrm>
              <a:off x="25574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47" name="Text Box 95"/>
            <p:cNvSpPr txBox="1">
              <a:spLocks noChangeArrowheads="1"/>
            </p:cNvSpPr>
            <p:nvPr/>
          </p:nvSpPr>
          <p:spPr bwMode="auto">
            <a:xfrm>
              <a:off x="30591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8" name="Text Box 96"/>
            <p:cNvSpPr txBox="1">
              <a:spLocks noChangeArrowheads="1"/>
            </p:cNvSpPr>
            <p:nvPr/>
          </p:nvSpPr>
          <p:spPr bwMode="auto">
            <a:xfrm>
              <a:off x="3563938" y="3068638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9" name="Text Box 97"/>
            <p:cNvSpPr txBox="1">
              <a:spLocks noChangeArrowheads="1"/>
            </p:cNvSpPr>
            <p:nvPr/>
          </p:nvSpPr>
          <p:spPr bwMode="auto">
            <a:xfrm>
              <a:off x="356235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0" name="Text Box 98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1" name="Text Box 99"/>
            <p:cNvSpPr txBox="1">
              <a:spLocks noChangeArrowheads="1"/>
            </p:cNvSpPr>
            <p:nvPr/>
          </p:nvSpPr>
          <p:spPr bwMode="auto">
            <a:xfrm>
              <a:off x="40687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52" name="Text Box 100"/>
            <p:cNvSpPr txBox="1">
              <a:spLocks noChangeArrowheads="1"/>
            </p:cNvSpPr>
            <p:nvPr/>
          </p:nvSpPr>
          <p:spPr bwMode="auto">
            <a:xfrm>
              <a:off x="45735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53" name="Text Box 101"/>
            <p:cNvSpPr txBox="1">
              <a:spLocks noChangeArrowheads="1"/>
            </p:cNvSpPr>
            <p:nvPr/>
          </p:nvSpPr>
          <p:spPr bwMode="auto">
            <a:xfrm>
              <a:off x="47879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CBA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54" name="Text Box 102"/>
            <p:cNvSpPr txBox="1">
              <a:spLocks noChangeArrowheads="1"/>
            </p:cNvSpPr>
            <p:nvPr/>
          </p:nvSpPr>
          <p:spPr bwMode="auto">
            <a:xfrm>
              <a:off x="50784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5" name="Text Box 103"/>
            <p:cNvSpPr txBox="1">
              <a:spLocks noChangeArrowheads="1"/>
            </p:cNvSpPr>
            <p:nvPr/>
          </p:nvSpPr>
          <p:spPr bwMode="auto">
            <a:xfrm>
              <a:off x="558165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6" name="Text Box 104"/>
            <p:cNvSpPr txBox="1">
              <a:spLocks noChangeArrowheads="1"/>
            </p:cNvSpPr>
            <p:nvPr/>
          </p:nvSpPr>
          <p:spPr bwMode="auto">
            <a:xfrm>
              <a:off x="6084888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7" name="Text Box 105"/>
            <p:cNvSpPr txBox="1">
              <a:spLocks noChangeArrowheads="1"/>
            </p:cNvSpPr>
            <p:nvPr/>
          </p:nvSpPr>
          <p:spPr bwMode="auto">
            <a:xfrm>
              <a:off x="60864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58" name="Text Box 106"/>
            <p:cNvSpPr txBox="1">
              <a:spLocks noChangeArrowheads="1"/>
            </p:cNvSpPr>
            <p:nvPr/>
          </p:nvSpPr>
          <p:spPr bwMode="auto">
            <a:xfrm>
              <a:off x="65897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grpSp>
          <p:nvGrpSpPr>
            <p:cNvPr id="59" name="Group 65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2" name="Text Box 66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6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3" name="Line 67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4" name="Line 68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60" name="Line 107"/>
            <p:cNvSpPr>
              <a:spLocks noChangeShapeType="1"/>
            </p:cNvSpPr>
            <p:nvPr/>
          </p:nvSpPr>
          <p:spPr bwMode="auto">
            <a:xfrm>
              <a:off x="3059113" y="2924175"/>
              <a:ext cx="0" cy="288925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CO" sz="1600"/>
            </a:p>
          </p:txBody>
        </p:sp>
        <p:sp>
          <p:nvSpPr>
            <p:cNvPr id="61" name="Line 108"/>
            <p:cNvSpPr>
              <a:spLocks noChangeShapeType="1"/>
            </p:cNvSpPr>
            <p:nvPr/>
          </p:nvSpPr>
          <p:spPr bwMode="auto">
            <a:xfrm>
              <a:off x="5076825" y="2924175"/>
              <a:ext cx="0" cy="288925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CO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RR</a:t>
            </a:r>
            <a:r>
              <a:rPr lang="es-CO" dirty="0"/>
              <a:t> - q</a:t>
            </a:r>
          </a:p>
        </p:txBody>
      </p:sp>
      <p:grpSp>
        <p:nvGrpSpPr>
          <p:cNvPr id="2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93700" y="1052513"/>
            <a:chExt cx="8750300" cy="3744912"/>
          </a:xfrm>
        </p:grpSpPr>
        <p:sp>
          <p:nvSpPr>
            <p:cNvPr id="5" name="Text Box 88"/>
            <p:cNvSpPr txBox="1">
              <a:spLocks noChangeArrowheads="1"/>
            </p:cNvSpPr>
            <p:nvPr/>
          </p:nvSpPr>
          <p:spPr bwMode="auto">
            <a:xfrm>
              <a:off x="1547813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7540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12588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8" name="Text Box 75"/>
            <p:cNvSpPr txBox="1">
              <a:spLocks noChangeArrowheads="1"/>
            </p:cNvSpPr>
            <p:nvPr/>
          </p:nvSpPr>
          <p:spPr bwMode="auto">
            <a:xfrm>
              <a:off x="1762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9" name="Text Box 76"/>
            <p:cNvSpPr txBox="1">
              <a:spLocks noChangeArrowheads="1"/>
            </p:cNvSpPr>
            <p:nvPr/>
          </p:nvSpPr>
          <p:spPr bwMode="auto">
            <a:xfrm>
              <a:off x="22669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7701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CBA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32750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37782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84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4" name="Text Box 82"/>
            <p:cNvSpPr txBox="1">
              <a:spLocks noChangeArrowheads="1"/>
            </p:cNvSpPr>
            <p:nvPr/>
          </p:nvSpPr>
          <p:spPr bwMode="auto">
            <a:xfrm>
              <a:off x="529113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5" name="Text Box 83"/>
            <p:cNvSpPr txBox="1">
              <a:spLocks noChangeArrowheads="1"/>
            </p:cNvSpPr>
            <p:nvPr/>
          </p:nvSpPr>
          <p:spPr bwMode="auto">
            <a:xfrm>
              <a:off x="57959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62992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4946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051050" y="242093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557463" y="2422525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5600" y="1131175"/>
              <a:ext cx="3708400" cy="4960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A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Batang" pitchFamily="18" charset="-127"/>
                </a:rPr>
                <a:t>Ts</a:t>
              </a:r>
              <a:r>
                <a:rPr lang="es-CO" altLang="ko-KR" sz="1600" b="0" i="0" dirty="0">
                  <a:ea typeface="Batang" pitchFamily="18" charset="-127"/>
                </a:rPr>
                <a:t>=11 </a:t>
              </a:r>
              <a:r>
                <a:rPr lang="es-CO" altLang="ko-KR" sz="1600" b="0" i="0" dirty="0" err="1">
                  <a:ea typeface="Batang" pitchFamily="18" charset="-127"/>
                </a:rPr>
                <a:t>Tw</a:t>
              </a:r>
              <a:r>
                <a:rPr lang="es-CO" altLang="ko-KR" sz="1600" b="0" i="0" dirty="0">
                  <a:ea typeface="Batang" pitchFamily="18" charset="-127"/>
                </a:rPr>
                <a:t>=4 → </a:t>
              </a:r>
              <a:r>
                <a:rPr lang="es-CO" altLang="ko-KR" sz="1400" b="0" i="0" dirty="0">
                  <a:ea typeface="Batang" pitchFamily="18" charset="-127"/>
                </a:rPr>
                <a:t>espera</a:t>
              </a:r>
              <a:r>
                <a:rPr lang="es-CO" altLang="ko-KR" sz="1600" b="0" i="0" dirty="0">
                  <a:ea typeface="Batang" pitchFamily="18" charset="-127"/>
                </a:rPr>
                <a:t> media</a:t>
              </a:r>
              <a:endParaRPr lang="es-ES" sz="1600" b="0" i="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435600" y="1710266"/>
              <a:ext cx="3708400" cy="4963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B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=11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=4</a:t>
              </a:r>
              <a:r>
                <a:rPr lang="es-CO" altLang="ko-KR" sz="1600" b="0" i="0" dirty="0">
                  <a:ea typeface="Batang" pitchFamily="18" charset="-127"/>
                </a:rPr>
                <a:t> → </a:t>
              </a:r>
              <a:r>
                <a:rPr lang="es-CO" altLang="ko-KR" sz="1400" b="0" i="0" dirty="0">
                  <a:ea typeface="Batang" pitchFamily="18" charset="-127"/>
                </a:rPr>
                <a:t>espera</a:t>
              </a:r>
              <a:r>
                <a:rPr lang="es-CO" altLang="ko-KR" sz="1600" b="0" i="0" dirty="0">
                  <a:ea typeface="Batang" pitchFamily="18" charset="-127"/>
                </a:rPr>
                <a:t> media</a:t>
              </a:r>
              <a:endParaRPr lang="es-ES" sz="1600" b="0" i="0" dirty="0">
                <a:ea typeface="Batang" pitchFamily="18" charset="-127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5435600" y="2289358"/>
              <a:ext cx="3708400" cy="49194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C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=7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=4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>
                  <a:ea typeface="굴림" charset="-127"/>
                </a:rPr>
                <a:t>→ </a:t>
              </a:r>
              <a:r>
                <a:rPr lang="es-CO" altLang="ko-KR" sz="1400" b="0" i="0" dirty="0">
                  <a:ea typeface="굴림" charset="-127"/>
                </a:rPr>
                <a:t>espera </a:t>
              </a:r>
              <a:r>
                <a:rPr lang="es-CO" altLang="ko-KR" sz="1600" b="0" i="0" dirty="0">
                  <a:ea typeface="굴림" charset="-127"/>
                </a:rPr>
                <a:t>media</a:t>
              </a:r>
              <a:endParaRPr lang="es-ES" sz="1600" b="0" i="0" dirty="0">
                <a:ea typeface="굴림" charset="-127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 dirty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 dirty="0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1" name="Text Box 38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600" i="0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6" name="Group 41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8" name="Text Box 42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600" i="0"/>
              </a:p>
            </p:txBody>
          </p:sp>
          <p:sp>
            <p:nvSpPr>
              <p:cNvPr id="69" name="Line 43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70" name="Line 44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600" i="0"/>
              </a:p>
            </p:txBody>
          </p:sp>
          <p:sp>
            <p:nvSpPr>
              <p:cNvPr id="66" name="Line 47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7" name="Line 48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 rot="16200000">
              <a:off x="-793" y="4040981"/>
              <a:ext cx="10795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600" i="0"/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10429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1" name="Text Box 89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2" name="Text Box 90"/>
            <p:cNvSpPr txBox="1">
              <a:spLocks noChangeArrowheads="1"/>
            </p:cNvSpPr>
            <p:nvPr/>
          </p:nvSpPr>
          <p:spPr bwMode="auto">
            <a:xfrm>
              <a:off x="15494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205422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4" name="Text Box 92"/>
            <p:cNvSpPr txBox="1">
              <a:spLocks noChangeArrowheads="1"/>
            </p:cNvSpPr>
            <p:nvPr/>
          </p:nvSpPr>
          <p:spPr bwMode="auto">
            <a:xfrm>
              <a:off x="7451724" y="4005263"/>
              <a:ext cx="957258" cy="2750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400" i="0" dirty="0"/>
                <a:t>q = 2</a:t>
              </a:r>
              <a:endParaRPr lang="es-ES" sz="1400" i="0" dirty="0"/>
            </a:p>
          </p:txBody>
        </p:sp>
        <p:sp>
          <p:nvSpPr>
            <p:cNvPr id="45" name="Text Box 93"/>
            <p:cNvSpPr txBox="1">
              <a:spLocks noChangeArrowheads="1"/>
            </p:cNvSpPr>
            <p:nvPr/>
          </p:nvSpPr>
          <p:spPr bwMode="auto">
            <a:xfrm>
              <a:off x="20526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6" name="Text Box 94"/>
            <p:cNvSpPr txBox="1">
              <a:spLocks noChangeArrowheads="1"/>
            </p:cNvSpPr>
            <p:nvPr/>
          </p:nvSpPr>
          <p:spPr bwMode="auto">
            <a:xfrm>
              <a:off x="25574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47" name="Text Box 95"/>
            <p:cNvSpPr txBox="1">
              <a:spLocks noChangeArrowheads="1"/>
            </p:cNvSpPr>
            <p:nvPr/>
          </p:nvSpPr>
          <p:spPr bwMode="auto">
            <a:xfrm>
              <a:off x="30591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8" name="Text Box 96"/>
            <p:cNvSpPr txBox="1">
              <a:spLocks noChangeArrowheads="1"/>
            </p:cNvSpPr>
            <p:nvPr/>
          </p:nvSpPr>
          <p:spPr bwMode="auto">
            <a:xfrm>
              <a:off x="3563938" y="3068638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9" name="Text Box 97"/>
            <p:cNvSpPr txBox="1">
              <a:spLocks noChangeArrowheads="1"/>
            </p:cNvSpPr>
            <p:nvPr/>
          </p:nvSpPr>
          <p:spPr bwMode="auto">
            <a:xfrm>
              <a:off x="356235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0" name="Text Box 98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1" name="Text Box 99"/>
            <p:cNvSpPr txBox="1">
              <a:spLocks noChangeArrowheads="1"/>
            </p:cNvSpPr>
            <p:nvPr/>
          </p:nvSpPr>
          <p:spPr bwMode="auto">
            <a:xfrm>
              <a:off x="40687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52" name="Text Box 100"/>
            <p:cNvSpPr txBox="1">
              <a:spLocks noChangeArrowheads="1"/>
            </p:cNvSpPr>
            <p:nvPr/>
          </p:nvSpPr>
          <p:spPr bwMode="auto">
            <a:xfrm>
              <a:off x="45735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53" name="Text Box 101"/>
            <p:cNvSpPr txBox="1">
              <a:spLocks noChangeArrowheads="1"/>
            </p:cNvSpPr>
            <p:nvPr/>
          </p:nvSpPr>
          <p:spPr bwMode="auto">
            <a:xfrm>
              <a:off x="47879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CBA</a:t>
              </a:r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endParaRPr lang="es-CO" altLang="ko-KR" sz="110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54" name="Text Box 102"/>
            <p:cNvSpPr txBox="1">
              <a:spLocks noChangeArrowheads="1"/>
            </p:cNvSpPr>
            <p:nvPr/>
          </p:nvSpPr>
          <p:spPr bwMode="auto">
            <a:xfrm>
              <a:off x="50784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5" name="Text Box 103"/>
            <p:cNvSpPr txBox="1">
              <a:spLocks noChangeArrowheads="1"/>
            </p:cNvSpPr>
            <p:nvPr/>
          </p:nvSpPr>
          <p:spPr bwMode="auto">
            <a:xfrm>
              <a:off x="558165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6" name="Text Box 104"/>
            <p:cNvSpPr txBox="1">
              <a:spLocks noChangeArrowheads="1"/>
            </p:cNvSpPr>
            <p:nvPr/>
          </p:nvSpPr>
          <p:spPr bwMode="auto">
            <a:xfrm>
              <a:off x="6084888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7" name="Text Box 105"/>
            <p:cNvSpPr txBox="1">
              <a:spLocks noChangeArrowheads="1"/>
            </p:cNvSpPr>
            <p:nvPr/>
          </p:nvSpPr>
          <p:spPr bwMode="auto">
            <a:xfrm>
              <a:off x="60864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600" i="0"/>
            </a:p>
          </p:txBody>
        </p:sp>
        <p:sp>
          <p:nvSpPr>
            <p:cNvPr id="58" name="Text Box 106"/>
            <p:cNvSpPr txBox="1">
              <a:spLocks noChangeArrowheads="1"/>
            </p:cNvSpPr>
            <p:nvPr/>
          </p:nvSpPr>
          <p:spPr bwMode="auto">
            <a:xfrm>
              <a:off x="65897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grpSp>
          <p:nvGrpSpPr>
            <p:cNvPr id="38" name="Group 65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2" name="Text Box 66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6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3" name="Line 67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4" name="Line 68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60" name="Line 107"/>
            <p:cNvSpPr>
              <a:spLocks noChangeShapeType="1"/>
            </p:cNvSpPr>
            <p:nvPr/>
          </p:nvSpPr>
          <p:spPr bwMode="auto">
            <a:xfrm>
              <a:off x="3059113" y="2924175"/>
              <a:ext cx="0" cy="288925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CO" sz="1600"/>
            </a:p>
          </p:txBody>
        </p:sp>
        <p:sp>
          <p:nvSpPr>
            <p:cNvPr id="61" name="Line 108"/>
            <p:cNvSpPr>
              <a:spLocks noChangeShapeType="1"/>
            </p:cNvSpPr>
            <p:nvPr/>
          </p:nvSpPr>
          <p:spPr bwMode="auto">
            <a:xfrm>
              <a:off x="5076825" y="2924175"/>
              <a:ext cx="0" cy="288925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CO" sz="1600"/>
            </a:p>
          </p:txBody>
        </p:sp>
      </p:grpSp>
      <p:sp>
        <p:nvSpPr>
          <p:cNvPr id="74" name="73 Llamada rectangular redondeada"/>
          <p:cNvSpPr/>
          <p:nvPr/>
        </p:nvSpPr>
        <p:spPr>
          <a:xfrm>
            <a:off x="5004048" y="836712"/>
            <a:ext cx="3528392" cy="1008112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Apropiativa</a:t>
            </a:r>
            <a:endParaRPr lang="es-CO" dirty="0"/>
          </a:p>
          <a:p>
            <a:pPr algn="ctr"/>
            <a:r>
              <a:rPr lang="es-CO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Equitativo</a:t>
            </a:r>
            <a:r>
              <a:rPr lang="es-CO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vs. 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Costo Cambio Proceso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Virtual Round-Robin</a:t>
            </a:r>
            <a:br>
              <a:rPr lang="es-CO" dirty="0"/>
            </a:br>
            <a:r>
              <a:rPr lang="es-CO" dirty="0"/>
              <a:t>- VRR</a:t>
            </a:r>
          </a:p>
        </p:txBody>
      </p:sp>
      <p:pic>
        <p:nvPicPr>
          <p:cNvPr id="4" name="Picture 4" descr="Colas_VR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9" y="1679990"/>
            <a:ext cx="5112568" cy="49173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VRR</a:t>
            </a:r>
            <a:endParaRPr lang="es-CO" dirty="0"/>
          </a:p>
        </p:txBody>
      </p:sp>
      <p:pic>
        <p:nvPicPr>
          <p:cNvPr id="4" name="Picture 4" descr="Colas_VR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9" y="1679990"/>
            <a:ext cx="5112568" cy="4917362"/>
          </a:xfrm>
          <a:prstGeom prst="rect">
            <a:avLst/>
          </a:prstGeom>
          <a:noFill/>
        </p:spPr>
      </p:pic>
      <p:sp>
        <p:nvSpPr>
          <p:cNvPr id="5" name="4 Llamada rectangular redondeada"/>
          <p:cNvSpPr/>
          <p:nvPr/>
        </p:nvSpPr>
        <p:spPr>
          <a:xfrm>
            <a:off x="5652120" y="836712"/>
            <a:ext cx="2808312" cy="1008112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s-CO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prioridad para la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</a:pPr>
            <a:r>
              <a:rPr lang="es-CO" dirty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cola auxiliar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</a:pPr>
            <a:r>
              <a:rPr lang="es-CO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 riesgo de </a:t>
            </a:r>
            <a:r>
              <a:rPr lang="es-CO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inanición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3435" t="22438" r="24542" b="8657"/>
          <a:stretch>
            <a:fillRect/>
          </a:stretch>
        </p:blipFill>
        <p:spPr bwMode="auto">
          <a:xfrm>
            <a:off x="1331640" y="1700808"/>
            <a:ext cx="647866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Event-Driven</a:t>
            </a:r>
            <a:r>
              <a:rPr lang="es-CO" dirty="0"/>
              <a:t> - ED</a:t>
            </a:r>
          </a:p>
        </p:txBody>
      </p:sp>
      <p:grpSp>
        <p:nvGrpSpPr>
          <p:cNvPr id="4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4925" y="1052513"/>
            <a:chExt cx="9109075" cy="3744912"/>
          </a:xfrm>
        </p:grpSpPr>
        <p:sp>
          <p:nvSpPr>
            <p:cNvPr id="5" name="Text Box 61"/>
            <p:cNvSpPr txBox="1">
              <a:spLocks noChangeArrowheads="1"/>
            </p:cNvSpPr>
            <p:nvPr/>
          </p:nvSpPr>
          <p:spPr bwMode="auto">
            <a:xfrm>
              <a:off x="205422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4070350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6443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0671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547813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04946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55587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059113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435600" y="1268413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A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Ts=12 Tw=5 → inanición ! </a:t>
              </a:r>
              <a:endParaRPr lang="es-ES" sz="1400" b="0" i="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435600" y="1847850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B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Ts=7 Tw=0</a:t>
              </a:r>
              <a:r>
                <a:rPr lang="es-CO" altLang="ko-KR" sz="1400" b="0" i="0">
                  <a:ea typeface="Batang" pitchFamily="18" charset="-127"/>
                </a:rPr>
                <a:t> → reactivo</a:t>
              </a:r>
              <a:endParaRPr lang="es-ES" sz="1400" b="0" i="0">
                <a:ea typeface="Batang" pitchFamily="18" charset="-127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435600" y="2422525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C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Ts=3 Tw=0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→ urgencia</a:t>
              </a:r>
              <a:endParaRPr lang="es-ES" sz="1400" b="0" i="0">
                <a:ea typeface="굴림" charset="-127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400" i="0"/>
              </a:p>
            </p:txBody>
          </p:sp>
          <p:sp>
            <p:nvSpPr>
              <p:cNvPr id="73" name="Line 38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400" i="0"/>
            </a:p>
          </p:txBody>
        </p:sp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34925" y="1125538"/>
              <a:ext cx="287338" cy="1652587"/>
              <a:chOff x="0" y="709"/>
              <a:chExt cx="181" cy="1041"/>
            </a:xfrm>
          </p:grpSpPr>
          <p:sp>
            <p:nvSpPr>
              <p:cNvPr id="70" name="Line 56"/>
              <p:cNvSpPr>
                <a:spLocks noChangeShapeType="1"/>
              </p:cNvSpPr>
              <p:nvPr/>
            </p:nvSpPr>
            <p:spPr bwMode="auto">
              <a:xfrm flipV="1">
                <a:off x="180" y="709"/>
                <a:ext cx="0" cy="10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1" name="Text Box 57"/>
              <p:cNvSpPr txBox="1">
                <a:spLocks noChangeArrowheads="1"/>
              </p:cNvSpPr>
              <p:nvPr/>
            </p:nvSpPr>
            <p:spPr bwMode="auto">
              <a:xfrm rot="-5400000">
                <a:off x="-249" y="1139"/>
                <a:ext cx="6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PRIORIDAD</a:t>
                </a:r>
                <a:endParaRPr lang="es-ES" sz="1400" i="0"/>
              </a:p>
            </p:txBody>
          </p:sp>
        </p:grp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10429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15478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2049463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6" name="Text Box 63"/>
            <p:cNvSpPr txBox="1">
              <a:spLocks noChangeArrowheads="1"/>
            </p:cNvSpPr>
            <p:nvPr/>
          </p:nvSpPr>
          <p:spPr bwMode="auto">
            <a:xfrm>
              <a:off x="2555875" y="2419350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7" name="Group 44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7" name="Text Box 45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400" i="0"/>
              </a:p>
            </p:txBody>
          </p:sp>
          <p:sp>
            <p:nvSpPr>
              <p:cNvPr id="68" name="Line 46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9" name="Line 47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8" name="Text Box 65"/>
            <p:cNvSpPr txBox="1">
              <a:spLocks noChangeArrowheads="1"/>
            </p:cNvSpPr>
            <p:nvPr/>
          </p:nvSpPr>
          <p:spPr bwMode="auto">
            <a:xfrm>
              <a:off x="255270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49" name="Text Box 66"/>
            <p:cNvSpPr txBox="1">
              <a:spLocks noChangeArrowheads="1"/>
            </p:cNvSpPr>
            <p:nvPr/>
          </p:nvSpPr>
          <p:spPr bwMode="auto">
            <a:xfrm>
              <a:off x="3059113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0" name="Text Box 67"/>
            <p:cNvSpPr txBox="1">
              <a:spLocks noChangeArrowheads="1"/>
            </p:cNvSpPr>
            <p:nvPr/>
          </p:nvSpPr>
          <p:spPr bwMode="auto">
            <a:xfrm>
              <a:off x="305911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356552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45720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205105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grpSp>
          <p:nvGrpSpPr>
            <p:cNvPr id="54" name="Group 40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4" name="Text Box 41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400" i="0"/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50752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658812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55800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60848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grpSp>
          <p:nvGrpSpPr>
            <p:cNvPr id="59" name="Group 49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1" name="Text Box 50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4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2" name="Line 51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60" name="Line 76"/>
            <p:cNvSpPr>
              <a:spLocks noChangeShapeType="1"/>
            </p:cNvSpPr>
            <p:nvPr/>
          </p:nvSpPr>
          <p:spPr bwMode="auto">
            <a:xfrm>
              <a:off x="4572000" y="2924175"/>
              <a:ext cx="0" cy="288925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CO" sz="1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ED</a:t>
            </a:r>
            <a:endParaRPr lang="es-CO" dirty="0"/>
          </a:p>
        </p:txBody>
      </p:sp>
      <p:grpSp>
        <p:nvGrpSpPr>
          <p:cNvPr id="2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4925" y="1052513"/>
            <a:chExt cx="9109075" cy="3744912"/>
          </a:xfrm>
        </p:grpSpPr>
        <p:sp>
          <p:nvSpPr>
            <p:cNvPr id="5" name="Text Box 61"/>
            <p:cNvSpPr txBox="1">
              <a:spLocks noChangeArrowheads="1"/>
            </p:cNvSpPr>
            <p:nvPr/>
          </p:nvSpPr>
          <p:spPr bwMode="auto">
            <a:xfrm>
              <a:off x="205422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4070350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6443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endParaRPr lang="es-CO" altLang="ko-KR" sz="1050" i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0671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547813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04946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55587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059113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435600" y="1268413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A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Ts=12 Tw=5 → inanición ! </a:t>
              </a:r>
              <a:endParaRPr lang="es-ES" sz="1400" b="0" i="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435600" y="1847850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B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Ts=7 Tw=0</a:t>
              </a:r>
              <a:r>
                <a:rPr lang="es-CO" altLang="ko-KR" sz="1400" b="0" i="0">
                  <a:ea typeface="Batang" pitchFamily="18" charset="-127"/>
                </a:rPr>
                <a:t> → reactivo</a:t>
              </a:r>
              <a:endParaRPr lang="es-ES" sz="1400" b="0" i="0">
                <a:ea typeface="Batang" pitchFamily="18" charset="-127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435600" y="2422525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C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Ts=3 Tw=0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→ urgencia</a:t>
              </a:r>
              <a:endParaRPr lang="es-ES" sz="1400" b="0" i="0">
                <a:ea typeface="굴림" charset="-127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400" i="0"/>
              </a:p>
            </p:txBody>
          </p:sp>
          <p:sp>
            <p:nvSpPr>
              <p:cNvPr id="73" name="Line 38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400" i="0"/>
            </a:p>
          </p:txBody>
        </p:sp>
        <p:grpSp>
          <p:nvGrpSpPr>
            <p:cNvPr id="39" name="Group 55"/>
            <p:cNvGrpSpPr>
              <a:grpSpLocks/>
            </p:cNvGrpSpPr>
            <p:nvPr/>
          </p:nvGrpSpPr>
          <p:grpSpPr bwMode="auto">
            <a:xfrm>
              <a:off x="34925" y="1125538"/>
              <a:ext cx="287338" cy="1652587"/>
              <a:chOff x="0" y="709"/>
              <a:chExt cx="181" cy="1041"/>
            </a:xfrm>
          </p:grpSpPr>
          <p:sp>
            <p:nvSpPr>
              <p:cNvPr id="70" name="Line 56"/>
              <p:cNvSpPr>
                <a:spLocks noChangeShapeType="1"/>
              </p:cNvSpPr>
              <p:nvPr/>
            </p:nvSpPr>
            <p:spPr bwMode="auto">
              <a:xfrm flipV="1">
                <a:off x="180" y="709"/>
                <a:ext cx="0" cy="10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1" name="Text Box 57"/>
              <p:cNvSpPr txBox="1">
                <a:spLocks noChangeArrowheads="1"/>
              </p:cNvSpPr>
              <p:nvPr/>
            </p:nvSpPr>
            <p:spPr bwMode="auto">
              <a:xfrm rot="-5400000">
                <a:off x="-249" y="1139"/>
                <a:ext cx="6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PRIORIDAD</a:t>
                </a:r>
                <a:endParaRPr lang="es-ES" sz="1400" i="0"/>
              </a:p>
            </p:txBody>
          </p:sp>
        </p:grp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10429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15478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2049463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6" name="Text Box 63"/>
            <p:cNvSpPr txBox="1">
              <a:spLocks noChangeArrowheads="1"/>
            </p:cNvSpPr>
            <p:nvPr/>
          </p:nvSpPr>
          <p:spPr bwMode="auto">
            <a:xfrm>
              <a:off x="2555875" y="2419350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7" name="Text Box 45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400" i="0"/>
              </a:p>
            </p:txBody>
          </p:sp>
          <p:sp>
            <p:nvSpPr>
              <p:cNvPr id="68" name="Line 46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9" name="Line 47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8" name="Text Box 65"/>
            <p:cNvSpPr txBox="1">
              <a:spLocks noChangeArrowheads="1"/>
            </p:cNvSpPr>
            <p:nvPr/>
          </p:nvSpPr>
          <p:spPr bwMode="auto">
            <a:xfrm>
              <a:off x="255270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49" name="Text Box 66"/>
            <p:cNvSpPr txBox="1">
              <a:spLocks noChangeArrowheads="1"/>
            </p:cNvSpPr>
            <p:nvPr/>
          </p:nvSpPr>
          <p:spPr bwMode="auto">
            <a:xfrm>
              <a:off x="3059113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0" name="Text Box 67"/>
            <p:cNvSpPr txBox="1">
              <a:spLocks noChangeArrowheads="1"/>
            </p:cNvSpPr>
            <p:nvPr/>
          </p:nvSpPr>
          <p:spPr bwMode="auto">
            <a:xfrm>
              <a:off x="305911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356552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4572000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205105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grpSp>
          <p:nvGrpSpPr>
            <p:cNvPr id="47" name="Group 40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4" name="Text Box 41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400" i="0"/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50752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658812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55800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60848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1" name="Text Box 50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4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2" name="Line 51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60" name="Line 76"/>
            <p:cNvSpPr>
              <a:spLocks noChangeShapeType="1"/>
            </p:cNvSpPr>
            <p:nvPr/>
          </p:nvSpPr>
          <p:spPr bwMode="auto">
            <a:xfrm>
              <a:off x="4572000" y="2924175"/>
              <a:ext cx="0" cy="288925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CO" sz="1400"/>
            </a:p>
          </p:txBody>
        </p:sp>
      </p:grpSp>
      <p:sp>
        <p:nvSpPr>
          <p:cNvPr id="75" name="74 Llamada rectangular redondeada"/>
          <p:cNvSpPr/>
          <p:nvPr/>
        </p:nvSpPr>
        <p:spPr>
          <a:xfrm>
            <a:off x="4932040" y="620688"/>
            <a:ext cx="3672408" cy="1224136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Apropiativa</a:t>
            </a:r>
            <a:endParaRPr lang="es-CO" dirty="0"/>
          </a:p>
          <a:p>
            <a:pPr algn="ctr"/>
            <a:r>
              <a:rPr lang="es-CO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Reactivo + Urgencia</a:t>
            </a:r>
            <a:r>
              <a:rPr lang="es-CO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vs. 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Riesgo Inanición</a:t>
            </a:r>
            <a:endParaRPr lang="es-CO" sz="2400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  <a:sym typeface="Symbol" pitchFamily="18" charset="2"/>
            </a:endParaRPr>
          </a:p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Shortest</a:t>
            </a:r>
            <a:r>
              <a:rPr lang="es-CO" dirty="0"/>
              <a:t> Job </a:t>
            </a:r>
            <a:r>
              <a:rPr lang="es-CO" dirty="0" err="1"/>
              <a:t>First</a:t>
            </a:r>
            <a:r>
              <a:rPr lang="es-CO" dirty="0"/>
              <a:t> - SJF</a:t>
            </a:r>
          </a:p>
        </p:txBody>
      </p:sp>
      <p:grpSp>
        <p:nvGrpSpPr>
          <p:cNvPr id="4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4925" y="1052513"/>
            <a:chExt cx="9109075" cy="3744912"/>
          </a:xfrm>
        </p:grpSpPr>
        <p:sp>
          <p:nvSpPr>
            <p:cNvPr id="5" name="Text Box 76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4" name="Text Box 85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6" name="Text Box 87"/>
            <p:cNvSpPr txBox="1">
              <a:spLocks noChangeArrowheads="1"/>
            </p:cNvSpPr>
            <p:nvPr/>
          </p:nvSpPr>
          <p:spPr bwMode="auto">
            <a:xfrm>
              <a:off x="6443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05422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547813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04946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435600" y="1268413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A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Ts=11 Tw=4 → inanición ! </a:t>
              </a:r>
              <a:endParaRPr lang="es-ES" sz="1400" b="0" i="0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435600" y="1847850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B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Ts=11 Tw=4</a:t>
              </a:r>
              <a:r>
                <a:rPr lang="es-CO" altLang="ko-KR" sz="1400" b="0" i="0">
                  <a:ea typeface="Batang" pitchFamily="18" charset="-127"/>
                </a:rPr>
                <a:t> → NO largo</a:t>
              </a:r>
              <a:endParaRPr lang="es-ES" sz="1400" b="0" i="0">
                <a:ea typeface="Batang" pitchFamily="18" charset="-127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435600" y="2422525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C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Ts=3 Tw=0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→ reactivo</a:t>
              </a:r>
              <a:endParaRPr lang="es-ES" sz="1400" b="0" i="0">
                <a:ea typeface="굴림" charset="-127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4" name="Text Box 39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400" i="0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6" name="Line 41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400" i="0"/>
            </a:p>
          </p:txBody>
        </p: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34925" y="1125538"/>
              <a:ext cx="287338" cy="1652587"/>
              <a:chOff x="0" y="709"/>
              <a:chExt cx="181" cy="1041"/>
            </a:xfrm>
          </p:grpSpPr>
          <p:sp>
            <p:nvSpPr>
              <p:cNvPr id="72" name="Line 46"/>
              <p:cNvSpPr>
                <a:spLocks noChangeShapeType="1"/>
              </p:cNvSpPr>
              <p:nvPr/>
            </p:nvSpPr>
            <p:spPr bwMode="auto">
              <a:xfrm flipV="1">
                <a:off x="180" y="709"/>
                <a:ext cx="0" cy="10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3" name="Text Box 47"/>
              <p:cNvSpPr txBox="1">
                <a:spLocks noChangeArrowheads="1"/>
              </p:cNvSpPr>
              <p:nvPr/>
            </p:nvSpPr>
            <p:spPr bwMode="auto">
              <a:xfrm rot="-5400000">
                <a:off x="-249" y="1139"/>
                <a:ext cx="6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PRIORIDAD</a:t>
                </a:r>
                <a:endParaRPr lang="es-ES" sz="1400" i="0"/>
              </a:p>
            </p:txBody>
          </p:sp>
        </p:grp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042988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54781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2049463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2555875" y="2422525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4" name="Group 53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9" name="Text Box 54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400" i="0"/>
              </a:p>
            </p:txBody>
          </p:sp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205105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grpSp>
          <p:nvGrpSpPr>
            <p:cNvPr id="46" name="Group 63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6" name="Text Box 64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400" i="0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7197726" y="3860800"/>
              <a:ext cx="1838325" cy="41252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 dirty="0"/>
                <a:t>Basado en Ráfagas</a:t>
              </a:r>
              <a:endParaRPr lang="es-ES" sz="1200" i="0" dirty="0"/>
            </a:p>
          </p:txBody>
        </p:sp>
        <p:sp>
          <p:nvSpPr>
            <p:cNvPr id="48" name="Text Box 90"/>
            <p:cNvSpPr txBox="1">
              <a:spLocks noChangeArrowheads="1"/>
            </p:cNvSpPr>
            <p:nvPr/>
          </p:nvSpPr>
          <p:spPr bwMode="auto">
            <a:xfrm>
              <a:off x="255587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9" name="Text Box 91"/>
            <p:cNvSpPr txBox="1">
              <a:spLocks noChangeArrowheads="1"/>
            </p:cNvSpPr>
            <p:nvPr/>
          </p:nvSpPr>
          <p:spPr bwMode="auto">
            <a:xfrm>
              <a:off x="255587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0" name="Text Box 92"/>
            <p:cNvSpPr txBox="1">
              <a:spLocks noChangeArrowheads="1"/>
            </p:cNvSpPr>
            <p:nvPr/>
          </p:nvSpPr>
          <p:spPr bwMode="auto">
            <a:xfrm>
              <a:off x="3062288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1" name="Text Box 93"/>
            <p:cNvSpPr txBox="1">
              <a:spLocks noChangeArrowheads="1"/>
            </p:cNvSpPr>
            <p:nvPr/>
          </p:nvSpPr>
          <p:spPr bwMode="auto">
            <a:xfrm>
              <a:off x="305911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2" name="Text Box 94"/>
            <p:cNvSpPr txBox="1">
              <a:spLocks noChangeArrowheads="1"/>
            </p:cNvSpPr>
            <p:nvPr/>
          </p:nvSpPr>
          <p:spPr bwMode="auto">
            <a:xfrm>
              <a:off x="356235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3" name="Text Box 95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4" name="Text Box 96"/>
            <p:cNvSpPr txBox="1">
              <a:spLocks noChangeArrowheads="1"/>
            </p:cNvSpPr>
            <p:nvPr/>
          </p:nvSpPr>
          <p:spPr bwMode="auto">
            <a:xfrm>
              <a:off x="406717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5" name="Text Box 97"/>
            <p:cNvSpPr txBox="1">
              <a:spLocks noChangeArrowheads="1"/>
            </p:cNvSpPr>
            <p:nvPr/>
          </p:nvSpPr>
          <p:spPr bwMode="auto">
            <a:xfrm>
              <a:off x="658812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457200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7" name="Text Box 99"/>
            <p:cNvSpPr txBox="1">
              <a:spLocks noChangeArrowheads="1"/>
            </p:cNvSpPr>
            <p:nvPr/>
          </p:nvSpPr>
          <p:spPr bwMode="auto">
            <a:xfrm>
              <a:off x="6084888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58" name="Text Box 100"/>
            <p:cNvSpPr txBox="1">
              <a:spLocks noChangeArrowheads="1"/>
            </p:cNvSpPr>
            <p:nvPr/>
          </p:nvSpPr>
          <p:spPr bwMode="auto">
            <a:xfrm>
              <a:off x="507682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558165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grpSp>
          <p:nvGrpSpPr>
            <p:cNvPr id="60" name="Group 71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4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4" name="Line 73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5" name="Line 74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61" name="Text Box 102"/>
            <p:cNvSpPr txBox="1">
              <a:spLocks noChangeArrowheads="1"/>
            </p:cNvSpPr>
            <p:nvPr/>
          </p:nvSpPr>
          <p:spPr bwMode="auto">
            <a:xfrm>
              <a:off x="7164387" y="4410075"/>
              <a:ext cx="1946274" cy="24751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/>
                <a:t>Basado en T</a:t>
              </a:r>
              <a:r>
                <a:rPr lang="es-CO" sz="1600" i="0" baseline="-25000"/>
                <a:t>TOTAL</a:t>
              </a:r>
              <a:endParaRPr lang="es-ES" sz="1600" i="0" baseline="-25000"/>
            </a:p>
          </p:txBody>
        </p:sp>
        <p:sp>
          <p:nvSpPr>
            <p:cNvPr id="62" name="Text Box 103"/>
            <p:cNvSpPr txBox="1">
              <a:spLocks noChangeArrowheads="1"/>
            </p:cNvSpPr>
            <p:nvPr/>
          </p:nvSpPr>
          <p:spPr bwMode="auto">
            <a:xfrm>
              <a:off x="7524750" y="2997200"/>
              <a:ext cx="1223963" cy="431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TRafaga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SJF</a:t>
            </a:r>
            <a:endParaRPr lang="es-CO" dirty="0"/>
          </a:p>
        </p:txBody>
      </p:sp>
      <p:grpSp>
        <p:nvGrpSpPr>
          <p:cNvPr id="2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4925" y="1052513"/>
            <a:chExt cx="9109075" cy="3744912"/>
          </a:xfrm>
        </p:grpSpPr>
        <p:sp>
          <p:nvSpPr>
            <p:cNvPr id="5" name="Text Box 76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4" name="Text Box 85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6" name="Text Box 87"/>
            <p:cNvSpPr txBox="1">
              <a:spLocks noChangeArrowheads="1"/>
            </p:cNvSpPr>
            <p:nvPr/>
          </p:nvSpPr>
          <p:spPr bwMode="auto">
            <a:xfrm>
              <a:off x="64436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05422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547813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04946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435600" y="1268413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A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Ts=11 Tw=4 → inanición ! </a:t>
              </a:r>
              <a:endParaRPr lang="es-ES" sz="1400" b="0" i="0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435600" y="1847850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B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Ts=11 Tw=4</a:t>
              </a:r>
              <a:r>
                <a:rPr lang="es-CO" altLang="ko-KR" sz="1400" b="0" i="0">
                  <a:ea typeface="Batang" pitchFamily="18" charset="-127"/>
                </a:rPr>
                <a:t> → NO largo</a:t>
              </a:r>
              <a:endParaRPr lang="es-ES" sz="1400" b="0" i="0">
                <a:ea typeface="Batang" pitchFamily="18" charset="-127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435600" y="2422525"/>
              <a:ext cx="3708400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C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Ts=3 Tw=0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→ reactivo</a:t>
              </a:r>
              <a:endParaRPr lang="es-ES" sz="1400" b="0" i="0">
                <a:ea typeface="굴림" charset="-127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4" name="Text Box 39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400" i="0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6" name="Line 41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400" i="0"/>
            </a:p>
          </p:txBody>
        </p:sp>
        <p:grpSp>
          <p:nvGrpSpPr>
            <p:cNvPr id="36" name="Group 45"/>
            <p:cNvGrpSpPr>
              <a:grpSpLocks/>
            </p:cNvGrpSpPr>
            <p:nvPr/>
          </p:nvGrpSpPr>
          <p:grpSpPr bwMode="auto">
            <a:xfrm>
              <a:off x="34925" y="1125538"/>
              <a:ext cx="287338" cy="1652587"/>
              <a:chOff x="0" y="709"/>
              <a:chExt cx="181" cy="1041"/>
            </a:xfrm>
          </p:grpSpPr>
          <p:sp>
            <p:nvSpPr>
              <p:cNvPr id="72" name="Line 46"/>
              <p:cNvSpPr>
                <a:spLocks noChangeShapeType="1"/>
              </p:cNvSpPr>
              <p:nvPr/>
            </p:nvSpPr>
            <p:spPr bwMode="auto">
              <a:xfrm flipV="1">
                <a:off x="180" y="709"/>
                <a:ext cx="0" cy="10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3" name="Text Box 47"/>
              <p:cNvSpPr txBox="1">
                <a:spLocks noChangeArrowheads="1"/>
              </p:cNvSpPr>
              <p:nvPr/>
            </p:nvSpPr>
            <p:spPr bwMode="auto">
              <a:xfrm rot="-5400000">
                <a:off x="-249" y="1139"/>
                <a:ext cx="6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PRIORIDAD</a:t>
                </a:r>
                <a:endParaRPr lang="es-ES" sz="1400" i="0"/>
              </a:p>
            </p:txBody>
          </p:sp>
        </p:grp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042988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54781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2049463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2555875" y="2422525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38" name="Group 53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9" name="Text Box 54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400" i="0"/>
              </a:p>
            </p:txBody>
          </p:sp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205105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6" name="Text Box 64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400" i="0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7197726" y="3860800"/>
              <a:ext cx="1838325" cy="41252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 dirty="0"/>
                <a:t>Basado en Ráfagas</a:t>
              </a:r>
              <a:endParaRPr lang="es-ES" sz="1200" i="0" dirty="0"/>
            </a:p>
          </p:txBody>
        </p:sp>
        <p:sp>
          <p:nvSpPr>
            <p:cNvPr id="48" name="Text Box 90"/>
            <p:cNvSpPr txBox="1">
              <a:spLocks noChangeArrowheads="1"/>
            </p:cNvSpPr>
            <p:nvPr/>
          </p:nvSpPr>
          <p:spPr bwMode="auto">
            <a:xfrm>
              <a:off x="255587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9" name="Text Box 91"/>
            <p:cNvSpPr txBox="1">
              <a:spLocks noChangeArrowheads="1"/>
            </p:cNvSpPr>
            <p:nvPr/>
          </p:nvSpPr>
          <p:spPr bwMode="auto">
            <a:xfrm>
              <a:off x="255587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0" name="Text Box 92"/>
            <p:cNvSpPr txBox="1">
              <a:spLocks noChangeArrowheads="1"/>
            </p:cNvSpPr>
            <p:nvPr/>
          </p:nvSpPr>
          <p:spPr bwMode="auto">
            <a:xfrm>
              <a:off x="3062288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1" name="Text Box 93"/>
            <p:cNvSpPr txBox="1">
              <a:spLocks noChangeArrowheads="1"/>
            </p:cNvSpPr>
            <p:nvPr/>
          </p:nvSpPr>
          <p:spPr bwMode="auto">
            <a:xfrm>
              <a:off x="3059113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2" name="Text Box 94"/>
            <p:cNvSpPr txBox="1">
              <a:spLocks noChangeArrowheads="1"/>
            </p:cNvSpPr>
            <p:nvPr/>
          </p:nvSpPr>
          <p:spPr bwMode="auto">
            <a:xfrm>
              <a:off x="356235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3" name="Text Box 95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4" name="Text Box 96"/>
            <p:cNvSpPr txBox="1">
              <a:spLocks noChangeArrowheads="1"/>
            </p:cNvSpPr>
            <p:nvPr/>
          </p:nvSpPr>
          <p:spPr bwMode="auto">
            <a:xfrm>
              <a:off x="406717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5" name="Text Box 97"/>
            <p:cNvSpPr txBox="1">
              <a:spLocks noChangeArrowheads="1"/>
            </p:cNvSpPr>
            <p:nvPr/>
          </p:nvSpPr>
          <p:spPr bwMode="auto">
            <a:xfrm>
              <a:off x="658812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457200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7" name="Text Box 99"/>
            <p:cNvSpPr txBox="1">
              <a:spLocks noChangeArrowheads="1"/>
            </p:cNvSpPr>
            <p:nvPr/>
          </p:nvSpPr>
          <p:spPr bwMode="auto">
            <a:xfrm>
              <a:off x="6084888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58" name="Text Box 100"/>
            <p:cNvSpPr txBox="1">
              <a:spLocks noChangeArrowheads="1"/>
            </p:cNvSpPr>
            <p:nvPr/>
          </p:nvSpPr>
          <p:spPr bwMode="auto">
            <a:xfrm>
              <a:off x="5076825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5581650" y="32115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grpSp>
          <p:nvGrpSpPr>
            <p:cNvPr id="46" name="Group 71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4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4" name="Line 73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5" name="Line 74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61" name="Text Box 102"/>
            <p:cNvSpPr txBox="1">
              <a:spLocks noChangeArrowheads="1"/>
            </p:cNvSpPr>
            <p:nvPr/>
          </p:nvSpPr>
          <p:spPr bwMode="auto">
            <a:xfrm>
              <a:off x="7164387" y="4410075"/>
              <a:ext cx="1946274" cy="24751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/>
                <a:t>Basado en T</a:t>
              </a:r>
              <a:r>
                <a:rPr lang="es-CO" sz="1600" i="0" baseline="-25000"/>
                <a:t>TOTAL</a:t>
              </a:r>
              <a:endParaRPr lang="es-ES" sz="1600" i="0" baseline="-25000"/>
            </a:p>
          </p:txBody>
        </p:sp>
        <p:sp>
          <p:nvSpPr>
            <p:cNvPr id="62" name="Text Box 103"/>
            <p:cNvSpPr txBox="1">
              <a:spLocks noChangeArrowheads="1"/>
            </p:cNvSpPr>
            <p:nvPr/>
          </p:nvSpPr>
          <p:spPr bwMode="auto">
            <a:xfrm>
              <a:off x="7524750" y="2997200"/>
              <a:ext cx="1223963" cy="431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TRafaga</a:t>
              </a:r>
            </a:p>
          </p:txBody>
        </p:sp>
      </p:grpSp>
      <p:sp>
        <p:nvSpPr>
          <p:cNvPr id="77" name="76 Llamada rectangular redondeada"/>
          <p:cNvSpPr/>
          <p:nvPr/>
        </p:nvSpPr>
        <p:spPr>
          <a:xfrm>
            <a:off x="4932040" y="548680"/>
            <a:ext cx="3600400" cy="1296144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 </a:t>
            </a:r>
            <a:r>
              <a:rPr lang="es-CO" dirty="0" err="1"/>
              <a:t>apropiativa</a:t>
            </a:r>
            <a:endParaRPr lang="es-CO" dirty="0"/>
          </a:p>
          <a:p>
            <a:pPr algn="ctr"/>
            <a:r>
              <a:rPr lang="es-CO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E/S Reactiva</a:t>
            </a:r>
            <a:r>
              <a:rPr lang="es-CO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vs. 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Inanición + No Predecible + Estimar </a:t>
            </a:r>
            <a:r>
              <a:rPr lang="es-CO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CO" baseline="-25000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RÁFAGA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Shortest</a:t>
            </a:r>
            <a:r>
              <a:rPr lang="es-CO" dirty="0"/>
              <a:t> </a:t>
            </a:r>
            <a:r>
              <a:rPr lang="es-CO" dirty="0" err="1"/>
              <a:t>Remaining</a:t>
            </a:r>
            <a:r>
              <a:rPr lang="es-CO" dirty="0"/>
              <a:t> Time - SRT</a:t>
            </a:r>
          </a:p>
        </p:txBody>
      </p:sp>
      <p:grpSp>
        <p:nvGrpSpPr>
          <p:cNvPr id="4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1"/>
            <a:chOff x="34925" y="1052513"/>
            <a:chExt cx="9109075" cy="3744913"/>
          </a:xfrm>
        </p:grpSpPr>
        <p:sp>
          <p:nvSpPr>
            <p:cNvPr id="5" name="Text Box 76"/>
            <p:cNvSpPr txBox="1">
              <a:spLocks noChangeArrowheads="1"/>
            </p:cNvSpPr>
            <p:nvPr/>
          </p:nvSpPr>
          <p:spPr bwMode="auto">
            <a:xfrm>
              <a:off x="898526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403349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4932362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4" name="Text Box 85"/>
            <p:cNvSpPr txBox="1">
              <a:spLocks noChangeArrowheads="1"/>
            </p:cNvSpPr>
            <p:nvPr/>
          </p:nvSpPr>
          <p:spPr bwMode="auto">
            <a:xfrm>
              <a:off x="5435599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6" name="Text Box 87"/>
            <p:cNvSpPr txBox="1">
              <a:spLocks noChangeArrowheads="1"/>
            </p:cNvSpPr>
            <p:nvPr/>
          </p:nvSpPr>
          <p:spPr bwMode="auto">
            <a:xfrm>
              <a:off x="6443663" y="3573464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054226" y="3068639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547814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547814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049462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55874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435599" y="1268413"/>
              <a:ext cx="3708401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A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Ts=11 Tw=4 → inanición ! </a:t>
              </a:r>
              <a:endParaRPr lang="es-ES" sz="1400" b="0" i="0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435599" y="1847850"/>
              <a:ext cx="3708401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B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Ts=11 Tw=4</a:t>
              </a:r>
              <a:r>
                <a:rPr lang="es-CO" altLang="ko-KR" sz="1400" b="0" i="0">
                  <a:ea typeface="Batang" pitchFamily="18" charset="-127"/>
                </a:rPr>
                <a:t> → NO largo</a:t>
              </a:r>
              <a:endParaRPr lang="es-ES" sz="1400" b="0" i="0">
                <a:ea typeface="Batang" pitchFamily="18" charset="-127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435599" y="2422525"/>
              <a:ext cx="3708401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C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Ts=3 Tw=0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→ reactivo</a:t>
              </a:r>
              <a:endParaRPr lang="es-ES" sz="1400" b="0" i="0">
                <a:ea typeface="굴림" charset="-127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054226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4" name="Text Box 39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400" i="0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6" name="Line 41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400" i="0"/>
            </a:p>
          </p:txBody>
        </p: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34925" y="1125538"/>
              <a:ext cx="287338" cy="1652587"/>
              <a:chOff x="0" y="709"/>
              <a:chExt cx="181" cy="1041"/>
            </a:xfrm>
          </p:grpSpPr>
          <p:sp>
            <p:nvSpPr>
              <p:cNvPr id="72" name="Line 46"/>
              <p:cNvSpPr>
                <a:spLocks noChangeShapeType="1"/>
              </p:cNvSpPr>
              <p:nvPr/>
            </p:nvSpPr>
            <p:spPr bwMode="auto">
              <a:xfrm flipV="1">
                <a:off x="180" y="709"/>
                <a:ext cx="0" cy="10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3" name="Text Box 47"/>
              <p:cNvSpPr txBox="1">
                <a:spLocks noChangeArrowheads="1"/>
              </p:cNvSpPr>
              <p:nvPr/>
            </p:nvSpPr>
            <p:spPr bwMode="auto">
              <a:xfrm rot="16200000">
                <a:off x="-249" y="1139"/>
                <a:ext cx="6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PRIORIDAD</a:t>
                </a:r>
                <a:endParaRPr lang="es-ES" sz="1400" i="0"/>
              </a:p>
            </p:txBody>
          </p:sp>
        </p:grp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042988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547814" y="3068639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547814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2049462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2555874" y="2422525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4" name="Group 53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9" name="Text Box 54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400" i="0"/>
              </a:p>
            </p:txBody>
          </p:sp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2051051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grpSp>
          <p:nvGrpSpPr>
            <p:cNvPr id="46" name="Group 63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6" name="Text Box 64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400" i="0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7197726" y="3860800"/>
              <a:ext cx="1838325" cy="41252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 dirty="0"/>
                <a:t>Basado en Ráfagas</a:t>
              </a:r>
              <a:endParaRPr lang="es-ES" sz="1200" i="0" dirty="0"/>
            </a:p>
          </p:txBody>
        </p:sp>
        <p:sp>
          <p:nvSpPr>
            <p:cNvPr id="48" name="Text Box 90"/>
            <p:cNvSpPr txBox="1">
              <a:spLocks noChangeArrowheads="1"/>
            </p:cNvSpPr>
            <p:nvPr/>
          </p:nvSpPr>
          <p:spPr bwMode="auto">
            <a:xfrm>
              <a:off x="2555874" y="3068639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9" name="Text Box 91"/>
            <p:cNvSpPr txBox="1">
              <a:spLocks noChangeArrowheads="1"/>
            </p:cNvSpPr>
            <p:nvPr/>
          </p:nvSpPr>
          <p:spPr bwMode="auto">
            <a:xfrm>
              <a:off x="2555874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0" name="Text Box 92"/>
            <p:cNvSpPr txBox="1">
              <a:spLocks noChangeArrowheads="1"/>
            </p:cNvSpPr>
            <p:nvPr/>
          </p:nvSpPr>
          <p:spPr bwMode="auto">
            <a:xfrm>
              <a:off x="3062288" y="3068639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1" name="Text Box 93"/>
            <p:cNvSpPr txBox="1">
              <a:spLocks noChangeArrowheads="1"/>
            </p:cNvSpPr>
            <p:nvPr/>
          </p:nvSpPr>
          <p:spPr bwMode="auto">
            <a:xfrm>
              <a:off x="3059113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2" name="Text Box 94"/>
            <p:cNvSpPr txBox="1">
              <a:spLocks noChangeArrowheads="1"/>
            </p:cNvSpPr>
            <p:nvPr/>
          </p:nvSpPr>
          <p:spPr bwMode="auto">
            <a:xfrm>
              <a:off x="3562350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3" name="Text Box 95"/>
            <p:cNvSpPr txBox="1">
              <a:spLocks noChangeArrowheads="1"/>
            </p:cNvSpPr>
            <p:nvPr/>
          </p:nvSpPr>
          <p:spPr bwMode="auto">
            <a:xfrm>
              <a:off x="4067175" y="3068639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4" name="Text Box 96"/>
            <p:cNvSpPr txBox="1">
              <a:spLocks noChangeArrowheads="1"/>
            </p:cNvSpPr>
            <p:nvPr/>
          </p:nvSpPr>
          <p:spPr bwMode="auto">
            <a:xfrm>
              <a:off x="4067175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5" name="Text Box 97"/>
            <p:cNvSpPr txBox="1">
              <a:spLocks noChangeArrowheads="1"/>
            </p:cNvSpPr>
            <p:nvPr/>
          </p:nvSpPr>
          <p:spPr bwMode="auto">
            <a:xfrm>
              <a:off x="6588126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4572000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7" name="Text Box 99"/>
            <p:cNvSpPr txBox="1">
              <a:spLocks noChangeArrowheads="1"/>
            </p:cNvSpPr>
            <p:nvPr/>
          </p:nvSpPr>
          <p:spPr bwMode="auto">
            <a:xfrm>
              <a:off x="6084889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58" name="Text Box 100"/>
            <p:cNvSpPr txBox="1">
              <a:spLocks noChangeArrowheads="1"/>
            </p:cNvSpPr>
            <p:nvPr/>
          </p:nvSpPr>
          <p:spPr bwMode="auto">
            <a:xfrm>
              <a:off x="5076825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5581650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grpSp>
          <p:nvGrpSpPr>
            <p:cNvPr id="60" name="Group 71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4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4" name="Line 73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5" name="Line 74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61" name="Text Box 102"/>
            <p:cNvSpPr txBox="1">
              <a:spLocks noChangeArrowheads="1"/>
            </p:cNvSpPr>
            <p:nvPr/>
          </p:nvSpPr>
          <p:spPr bwMode="auto">
            <a:xfrm>
              <a:off x="7164387" y="4410075"/>
              <a:ext cx="1946274" cy="24751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/>
                <a:t>Basado en T</a:t>
              </a:r>
              <a:r>
                <a:rPr lang="es-CO" sz="1600" i="0" baseline="-25000"/>
                <a:t>TOTAL</a:t>
              </a:r>
              <a:endParaRPr lang="es-ES" sz="1600" i="0" baseline="-25000"/>
            </a:p>
          </p:txBody>
        </p:sp>
        <p:sp>
          <p:nvSpPr>
            <p:cNvPr id="62" name="Text Box 103"/>
            <p:cNvSpPr txBox="1">
              <a:spLocks noChangeArrowheads="1"/>
            </p:cNvSpPr>
            <p:nvPr/>
          </p:nvSpPr>
          <p:spPr bwMode="auto">
            <a:xfrm>
              <a:off x="7524750" y="2997200"/>
              <a:ext cx="1223963" cy="431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TRafaga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SRT</a:t>
            </a:r>
            <a:endParaRPr lang="es-CO" dirty="0"/>
          </a:p>
        </p:txBody>
      </p:sp>
      <p:grpSp>
        <p:nvGrpSpPr>
          <p:cNvPr id="2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1"/>
            <a:chOff x="34925" y="1052513"/>
            <a:chExt cx="9109075" cy="3744913"/>
          </a:xfrm>
        </p:grpSpPr>
        <p:sp>
          <p:nvSpPr>
            <p:cNvPr id="5" name="Text Box 76"/>
            <p:cNvSpPr txBox="1">
              <a:spLocks noChangeArrowheads="1"/>
            </p:cNvSpPr>
            <p:nvPr/>
          </p:nvSpPr>
          <p:spPr bwMode="auto">
            <a:xfrm>
              <a:off x="898526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403349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4932362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4" name="Text Box 85"/>
            <p:cNvSpPr txBox="1">
              <a:spLocks noChangeArrowheads="1"/>
            </p:cNvSpPr>
            <p:nvPr/>
          </p:nvSpPr>
          <p:spPr bwMode="auto">
            <a:xfrm>
              <a:off x="5435599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6" name="Text Box 87"/>
            <p:cNvSpPr txBox="1">
              <a:spLocks noChangeArrowheads="1"/>
            </p:cNvSpPr>
            <p:nvPr/>
          </p:nvSpPr>
          <p:spPr bwMode="auto">
            <a:xfrm>
              <a:off x="6443663" y="3573464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054226" y="3068639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547814" y="1268413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547814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067175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049462" y="32115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55874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435599" y="1268413"/>
              <a:ext cx="3708401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A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Ts=11 Tw=4 → inanición ! </a:t>
              </a:r>
              <a:endParaRPr lang="es-ES" sz="1400" b="0" i="0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435599" y="1847850"/>
              <a:ext cx="3708401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B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Ts=11 Tw=4</a:t>
              </a:r>
              <a:r>
                <a:rPr lang="es-CO" altLang="ko-KR" sz="1400" b="0" i="0">
                  <a:ea typeface="Batang" pitchFamily="18" charset="-127"/>
                </a:rPr>
                <a:t> → NO largo</a:t>
              </a:r>
              <a:endParaRPr lang="es-ES" sz="1400" b="0" i="0">
                <a:ea typeface="Batang" pitchFamily="18" charset="-127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435599" y="2422525"/>
              <a:ext cx="3708401" cy="35877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b="0" i="0">
                  <a:ea typeface="Batang" pitchFamily="18" charset="-127"/>
                </a:rPr>
                <a:t>C </a:t>
              </a:r>
              <a:r>
                <a:rPr lang="es-CO" altLang="ko-KR" sz="1400" b="0" i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Ts=3 Tw=0</a:t>
              </a:r>
              <a:r>
                <a:rPr lang="es-CO" altLang="ko-KR" sz="1400" b="0" i="0">
                  <a:ea typeface="Batang" pitchFamily="18" charset="-127"/>
                </a:rPr>
                <a:t> </a:t>
              </a:r>
              <a:r>
                <a:rPr lang="es-CO" altLang="ko-KR" sz="1400" b="0" i="0">
                  <a:ea typeface="굴림" charset="-127"/>
                </a:rPr>
                <a:t>→ reactivo</a:t>
              </a:r>
              <a:endParaRPr lang="es-ES" sz="1400" b="0" i="0">
                <a:ea typeface="굴림" charset="-127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054226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74" name="Text Box 39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400" i="0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6" name="Line 41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400" i="0"/>
            </a:p>
          </p:txBody>
        </p:sp>
        <p:grpSp>
          <p:nvGrpSpPr>
            <p:cNvPr id="36" name="Group 45"/>
            <p:cNvGrpSpPr>
              <a:grpSpLocks/>
            </p:cNvGrpSpPr>
            <p:nvPr/>
          </p:nvGrpSpPr>
          <p:grpSpPr bwMode="auto">
            <a:xfrm>
              <a:off x="34925" y="1125538"/>
              <a:ext cx="287338" cy="1652587"/>
              <a:chOff x="0" y="709"/>
              <a:chExt cx="181" cy="1041"/>
            </a:xfrm>
          </p:grpSpPr>
          <p:sp>
            <p:nvSpPr>
              <p:cNvPr id="72" name="Line 46"/>
              <p:cNvSpPr>
                <a:spLocks noChangeShapeType="1"/>
              </p:cNvSpPr>
              <p:nvPr/>
            </p:nvSpPr>
            <p:spPr bwMode="auto">
              <a:xfrm flipV="1">
                <a:off x="180" y="709"/>
                <a:ext cx="0" cy="10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3" name="Text Box 47"/>
              <p:cNvSpPr txBox="1">
                <a:spLocks noChangeArrowheads="1"/>
              </p:cNvSpPr>
              <p:nvPr/>
            </p:nvSpPr>
            <p:spPr bwMode="auto">
              <a:xfrm rot="16200000">
                <a:off x="-249" y="1139"/>
                <a:ext cx="6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PRIORIDAD</a:t>
                </a:r>
                <a:endParaRPr lang="es-ES" sz="1400" i="0"/>
              </a:p>
            </p:txBody>
          </p:sp>
        </p:grp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042988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547814" y="3068639"/>
              <a:ext cx="503237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547814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2049462" y="241935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400" i="0"/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2555874" y="2422525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grpSp>
          <p:nvGrpSpPr>
            <p:cNvPr id="38" name="Group 53"/>
            <p:cNvGrpSpPr>
              <a:grpSpLocks/>
            </p:cNvGrpSpPr>
            <p:nvPr/>
          </p:nvGrpSpPr>
          <p:grpSpPr bwMode="auto">
            <a:xfrm>
              <a:off x="393700" y="2205038"/>
              <a:ext cx="4965700" cy="576262"/>
              <a:chOff x="248" y="1389"/>
              <a:chExt cx="3128" cy="363"/>
            </a:xfrm>
          </p:grpSpPr>
          <p:sp>
            <p:nvSpPr>
              <p:cNvPr id="69" name="Text Box 54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400" i="0"/>
              </a:p>
            </p:txBody>
          </p:sp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2051051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6" name="Text Box 64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4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05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400" i="0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7197726" y="3860800"/>
              <a:ext cx="1838325" cy="41252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 dirty="0"/>
                <a:t>Basado en Ráfagas</a:t>
              </a:r>
              <a:endParaRPr lang="es-ES" sz="1200" i="0" dirty="0"/>
            </a:p>
          </p:txBody>
        </p:sp>
        <p:sp>
          <p:nvSpPr>
            <p:cNvPr id="48" name="Text Box 90"/>
            <p:cNvSpPr txBox="1">
              <a:spLocks noChangeArrowheads="1"/>
            </p:cNvSpPr>
            <p:nvPr/>
          </p:nvSpPr>
          <p:spPr bwMode="auto">
            <a:xfrm>
              <a:off x="2555874" y="3068639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49" name="Text Box 91"/>
            <p:cNvSpPr txBox="1">
              <a:spLocks noChangeArrowheads="1"/>
            </p:cNvSpPr>
            <p:nvPr/>
          </p:nvSpPr>
          <p:spPr bwMode="auto">
            <a:xfrm>
              <a:off x="2555874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0" name="Text Box 92"/>
            <p:cNvSpPr txBox="1">
              <a:spLocks noChangeArrowheads="1"/>
            </p:cNvSpPr>
            <p:nvPr/>
          </p:nvSpPr>
          <p:spPr bwMode="auto">
            <a:xfrm>
              <a:off x="3062288" y="3068639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1" name="Text Box 93"/>
            <p:cNvSpPr txBox="1">
              <a:spLocks noChangeArrowheads="1"/>
            </p:cNvSpPr>
            <p:nvPr/>
          </p:nvSpPr>
          <p:spPr bwMode="auto">
            <a:xfrm>
              <a:off x="3059113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2" name="Text Box 94"/>
            <p:cNvSpPr txBox="1">
              <a:spLocks noChangeArrowheads="1"/>
            </p:cNvSpPr>
            <p:nvPr/>
          </p:nvSpPr>
          <p:spPr bwMode="auto">
            <a:xfrm>
              <a:off x="3562350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3" name="Text Box 95"/>
            <p:cNvSpPr txBox="1">
              <a:spLocks noChangeArrowheads="1"/>
            </p:cNvSpPr>
            <p:nvPr/>
          </p:nvSpPr>
          <p:spPr bwMode="auto">
            <a:xfrm>
              <a:off x="4067175" y="3068639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100" i="0"/>
            </a:p>
          </p:txBody>
        </p:sp>
        <p:sp>
          <p:nvSpPr>
            <p:cNvPr id="54" name="Text Box 96"/>
            <p:cNvSpPr txBox="1">
              <a:spLocks noChangeArrowheads="1"/>
            </p:cNvSpPr>
            <p:nvPr/>
          </p:nvSpPr>
          <p:spPr bwMode="auto">
            <a:xfrm>
              <a:off x="4067175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400" i="0"/>
            </a:p>
          </p:txBody>
        </p:sp>
        <p:sp>
          <p:nvSpPr>
            <p:cNvPr id="55" name="Text Box 97"/>
            <p:cNvSpPr txBox="1">
              <a:spLocks noChangeArrowheads="1"/>
            </p:cNvSpPr>
            <p:nvPr/>
          </p:nvSpPr>
          <p:spPr bwMode="auto">
            <a:xfrm>
              <a:off x="6588126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4572000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400" i="0"/>
            </a:p>
          </p:txBody>
        </p:sp>
        <p:sp>
          <p:nvSpPr>
            <p:cNvPr id="57" name="Text Box 99"/>
            <p:cNvSpPr txBox="1">
              <a:spLocks noChangeArrowheads="1"/>
            </p:cNvSpPr>
            <p:nvPr/>
          </p:nvSpPr>
          <p:spPr bwMode="auto">
            <a:xfrm>
              <a:off x="6084889" y="3211514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6</a:t>
              </a:r>
              <a:endParaRPr lang="es-ES" sz="1400" i="0"/>
            </a:p>
          </p:txBody>
        </p:sp>
        <p:sp>
          <p:nvSpPr>
            <p:cNvPr id="58" name="Text Box 100"/>
            <p:cNvSpPr txBox="1">
              <a:spLocks noChangeArrowheads="1"/>
            </p:cNvSpPr>
            <p:nvPr/>
          </p:nvSpPr>
          <p:spPr bwMode="auto">
            <a:xfrm>
              <a:off x="5076825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400" i="0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5581650" y="3211514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05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400" i="0"/>
            </a:p>
          </p:txBody>
        </p:sp>
        <p:grpSp>
          <p:nvGrpSpPr>
            <p:cNvPr id="46" name="Group 71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4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4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64" name="Line 73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  <p:sp>
            <p:nvSpPr>
              <p:cNvPr id="65" name="Line 74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400"/>
              </a:p>
            </p:txBody>
          </p:sp>
        </p:grpSp>
        <p:sp>
          <p:nvSpPr>
            <p:cNvPr id="61" name="Text Box 102"/>
            <p:cNvSpPr txBox="1">
              <a:spLocks noChangeArrowheads="1"/>
            </p:cNvSpPr>
            <p:nvPr/>
          </p:nvSpPr>
          <p:spPr bwMode="auto">
            <a:xfrm>
              <a:off x="7164387" y="4410075"/>
              <a:ext cx="1946274" cy="24751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sz="1200" i="0"/>
                <a:t>Basado en T</a:t>
              </a:r>
              <a:r>
                <a:rPr lang="es-CO" sz="1600" i="0" baseline="-25000"/>
                <a:t>TOTAL</a:t>
              </a:r>
              <a:endParaRPr lang="es-ES" sz="1600" i="0" baseline="-25000"/>
            </a:p>
          </p:txBody>
        </p:sp>
        <p:sp>
          <p:nvSpPr>
            <p:cNvPr id="62" name="Text Box 103"/>
            <p:cNvSpPr txBox="1">
              <a:spLocks noChangeArrowheads="1"/>
            </p:cNvSpPr>
            <p:nvPr/>
          </p:nvSpPr>
          <p:spPr bwMode="auto">
            <a:xfrm>
              <a:off x="7524750" y="2997200"/>
              <a:ext cx="1223963" cy="431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TRafaga</a:t>
              </a:r>
            </a:p>
          </p:txBody>
        </p:sp>
      </p:grpSp>
      <p:sp>
        <p:nvSpPr>
          <p:cNvPr id="77" name="76 Llamada rectangular redondeada"/>
          <p:cNvSpPr/>
          <p:nvPr/>
        </p:nvSpPr>
        <p:spPr>
          <a:xfrm>
            <a:off x="4644008" y="764704"/>
            <a:ext cx="4032448" cy="108012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Apropiativa</a:t>
            </a:r>
            <a:endParaRPr lang="es-CO" dirty="0"/>
          </a:p>
          <a:p>
            <a:pPr algn="ctr"/>
            <a:r>
              <a:rPr lang="es-CO" sz="16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Reducir Procesos</a:t>
            </a:r>
            <a:r>
              <a:rPr lang="es-CO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vs. 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Riesgo Inanición + Estimar </a:t>
            </a:r>
            <a:r>
              <a:rPr lang="es-CO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s-CO" baseline="-25000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RÁFAGA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Highest</a:t>
            </a:r>
            <a:r>
              <a:rPr lang="es-CO" dirty="0"/>
              <a:t> Response - HRN</a:t>
            </a:r>
          </a:p>
        </p:txBody>
      </p:sp>
      <p:grpSp>
        <p:nvGrpSpPr>
          <p:cNvPr id="4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95288" y="1052513"/>
            <a:chExt cx="8748712" cy="3744912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00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00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00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02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02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13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24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26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37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49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04946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546225" y="1268413"/>
              <a:ext cx="503238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051050" y="242093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57463" y="2422525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5435600" y="1131175"/>
              <a:ext cx="3708400" cy="4960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A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Batang" pitchFamily="18" charset="-127"/>
                </a:rPr>
                <a:t>Ts</a:t>
              </a:r>
              <a:r>
                <a:rPr lang="es-CO" altLang="ko-KR" sz="1600" b="0" i="0" dirty="0">
                  <a:ea typeface="Batang" pitchFamily="18" charset="-127"/>
                </a:rPr>
                <a:t>=10 </a:t>
              </a:r>
              <a:r>
                <a:rPr lang="es-CO" altLang="ko-KR" sz="1600" b="0" i="0" dirty="0" err="1">
                  <a:ea typeface="Batang" pitchFamily="18" charset="-127"/>
                </a:rPr>
                <a:t>Tw</a:t>
              </a:r>
              <a:r>
                <a:rPr lang="es-CO" altLang="ko-KR" sz="1600" b="0" i="0" dirty="0">
                  <a:ea typeface="Batang" pitchFamily="18" charset="-127"/>
                </a:rPr>
                <a:t>=4 → </a:t>
              </a:r>
              <a:r>
                <a:rPr lang="es-CO" altLang="ko-KR" sz="1400" b="0" i="0" dirty="0">
                  <a:ea typeface="굴림" charset="-127"/>
                </a:rPr>
                <a:t>espera</a:t>
              </a:r>
              <a:r>
                <a:rPr lang="es-CO" altLang="ko-KR" sz="1600" b="0" i="0" dirty="0">
                  <a:ea typeface="굴림" charset="-127"/>
                </a:rPr>
                <a:t> media</a:t>
              </a:r>
              <a:endParaRPr lang="es-ES" sz="1600" b="0" i="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5600" y="1774610"/>
              <a:ext cx="3708400" cy="43201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B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=10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=3</a:t>
              </a:r>
              <a:r>
                <a:rPr lang="es-CO" altLang="ko-KR" sz="1600" b="0" i="0" dirty="0">
                  <a:ea typeface="Batang" pitchFamily="18" charset="-127"/>
                </a:rPr>
                <a:t> → </a:t>
              </a:r>
              <a:r>
                <a:rPr lang="es-CO" altLang="ko-KR" sz="1400" b="0" i="0" dirty="0">
                  <a:ea typeface="굴림" charset="-127"/>
                </a:rPr>
                <a:t>espera</a:t>
              </a:r>
              <a:r>
                <a:rPr lang="es-CO" altLang="ko-KR" sz="1600" b="0" i="0" dirty="0">
                  <a:ea typeface="굴림" charset="-127"/>
                </a:rPr>
                <a:t> media</a:t>
              </a:r>
              <a:endParaRPr lang="es-ES" sz="1600" b="0" i="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435600" y="2353701"/>
              <a:ext cx="3708400" cy="42759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C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=5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=2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>
                  <a:ea typeface="굴림" charset="-127"/>
                </a:rPr>
                <a:t>→ </a:t>
              </a:r>
              <a:r>
                <a:rPr lang="es-CO" altLang="ko-KR" sz="1400" b="0" i="0" dirty="0">
                  <a:ea typeface="굴림" charset="-127"/>
                </a:rPr>
                <a:t>espera</a:t>
              </a:r>
              <a:r>
                <a:rPr lang="es-CO" altLang="ko-KR" sz="1600" b="0" i="0" dirty="0">
                  <a:ea typeface="굴림" charset="-127"/>
                </a:rPr>
                <a:t> baja</a:t>
              </a:r>
              <a:endParaRPr lang="es-ES" sz="1600" b="0" i="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grpSp>
          <p:nvGrpSpPr>
            <p:cNvPr id="35" name="Group 36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66" name="Text Box 37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600" i="0"/>
              </a:p>
            </p:txBody>
          </p:sp>
          <p:sp>
            <p:nvSpPr>
              <p:cNvPr id="67" name="Line 38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8" name="Line 39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600" i="0"/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395288" y="2205038"/>
              <a:ext cx="4965700" cy="576262"/>
              <a:chOff x="248" y="1389"/>
              <a:chExt cx="3128" cy="363"/>
            </a:xfrm>
          </p:grpSpPr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600" i="0"/>
              </a:p>
            </p:txBody>
          </p:sp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2" name="Line 47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600" i="0"/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10429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546225" y="3068638"/>
              <a:ext cx="503238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7019925" y="4005263"/>
              <a:ext cx="863600" cy="431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i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TwTs</a:t>
              </a:r>
            </a:p>
          </p:txBody>
        </p:sp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15478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2051050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2051050" y="32146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5" name="Text Box 65"/>
            <p:cNvSpPr txBox="1">
              <a:spLocks noChangeArrowheads="1"/>
            </p:cNvSpPr>
            <p:nvPr/>
          </p:nvSpPr>
          <p:spPr bwMode="auto">
            <a:xfrm>
              <a:off x="255587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6" name="Text Box 66"/>
            <p:cNvSpPr txBox="1">
              <a:spLocks noChangeArrowheads="1"/>
            </p:cNvSpPr>
            <p:nvPr/>
          </p:nvSpPr>
          <p:spPr bwMode="auto">
            <a:xfrm>
              <a:off x="25558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7" name="Text Box 67"/>
            <p:cNvSpPr txBox="1">
              <a:spLocks noChangeArrowheads="1"/>
            </p:cNvSpPr>
            <p:nvPr/>
          </p:nvSpPr>
          <p:spPr bwMode="auto">
            <a:xfrm>
              <a:off x="3057525" y="32146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8" name="Text Box 68"/>
            <p:cNvSpPr txBox="1">
              <a:spLocks noChangeArrowheads="1"/>
            </p:cNvSpPr>
            <p:nvPr/>
          </p:nvSpPr>
          <p:spPr bwMode="auto">
            <a:xfrm>
              <a:off x="3563938" y="307022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9" name="Text Box 69"/>
            <p:cNvSpPr txBox="1">
              <a:spLocks noChangeArrowheads="1"/>
            </p:cNvSpPr>
            <p:nvPr/>
          </p:nvSpPr>
          <p:spPr bwMode="auto">
            <a:xfrm>
              <a:off x="35639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45735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51" name="Text Box 71"/>
            <p:cNvSpPr txBox="1">
              <a:spLocks noChangeArrowheads="1"/>
            </p:cNvSpPr>
            <p:nvPr/>
          </p:nvSpPr>
          <p:spPr bwMode="auto">
            <a:xfrm>
              <a:off x="40671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2" name="Text Box 72"/>
            <p:cNvSpPr txBox="1">
              <a:spLocks noChangeArrowheads="1"/>
            </p:cNvSpPr>
            <p:nvPr/>
          </p:nvSpPr>
          <p:spPr bwMode="auto">
            <a:xfrm>
              <a:off x="50752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5580063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4" name="Text Box 74"/>
            <p:cNvSpPr txBox="1">
              <a:spLocks noChangeArrowheads="1"/>
            </p:cNvSpPr>
            <p:nvPr/>
          </p:nvSpPr>
          <p:spPr bwMode="auto">
            <a:xfrm>
              <a:off x="55800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60848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grpSp>
          <p:nvGrpSpPr>
            <p:cNvPr id="56" name="Group 49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57" name="Text Box 50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6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58" name="Line 51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59" name="Line 52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</p:grpSp>
      <p:sp>
        <p:nvSpPr>
          <p:cNvPr id="70" name="69 Llamada rectangular redondeada"/>
          <p:cNvSpPr/>
          <p:nvPr/>
        </p:nvSpPr>
        <p:spPr>
          <a:xfrm>
            <a:off x="5004048" y="1412776"/>
            <a:ext cx="3672408" cy="2448272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 = (</a:t>
            </a:r>
            <a:r>
              <a:rPr lang="es-CO" dirty="0" err="1"/>
              <a:t>w+t</a:t>
            </a:r>
            <a:r>
              <a:rPr lang="es-CO" dirty="0"/>
              <a:t>)/t</a:t>
            </a:r>
          </a:p>
          <a:p>
            <a:pPr algn="ctr"/>
            <a:r>
              <a:rPr lang="es-CO" dirty="0"/>
              <a:t>W = tiempo de espera en cola</a:t>
            </a:r>
          </a:p>
          <a:p>
            <a:pPr algn="ctr"/>
            <a:r>
              <a:rPr lang="es-CO" dirty="0"/>
              <a:t>t = tiempo ejecución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– </a:t>
            </a:r>
            <a:r>
              <a:rPr lang="es-CO" dirty="0" err="1"/>
              <a:t>HRN</a:t>
            </a:r>
            <a:endParaRPr lang="es-CO" dirty="0"/>
          </a:p>
        </p:txBody>
      </p:sp>
      <p:grpSp>
        <p:nvGrpSpPr>
          <p:cNvPr id="2" name="3 Marcador de contenido"/>
          <p:cNvGrpSpPr>
            <a:grpSpLocks noGrp="1"/>
          </p:cNvGrpSpPr>
          <p:nvPr/>
        </p:nvGrpSpPr>
        <p:grpSpPr>
          <a:xfrm>
            <a:off x="1141413" y="1828800"/>
            <a:ext cx="7204075" cy="4191000"/>
            <a:chOff x="395288" y="1052513"/>
            <a:chExt cx="8748712" cy="3744912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985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00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4033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00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906588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02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00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4114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02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91465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14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13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02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41947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13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92271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26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15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C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24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4291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37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26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932363" y="3573463"/>
              <a:ext cx="503237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9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38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37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435600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10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49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940425" y="3573463"/>
              <a:ext cx="503238" cy="12239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굴림" charset="-127"/>
                </a:rPr>
                <a:t>t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11</a:t>
              </a:r>
            </a:p>
            <a:p>
              <a:pPr algn="ctr"/>
              <a:r>
                <a:rPr lang="es-CO" altLang="ko-KR" sz="1400" i="0">
                  <a:latin typeface="Times New Roman" pitchFamily="18" charset="0"/>
                  <a:ea typeface="굴림" charset="-127"/>
                </a:rPr>
                <a:t>B</a:t>
              </a:r>
              <a:r>
                <a:rPr lang="es-CO" altLang="ko-KR" sz="900" i="0">
                  <a:latin typeface="Times New Roman" pitchFamily="18" charset="0"/>
                  <a:ea typeface="Batang" pitchFamily="18" charset="-127"/>
                </a:rPr>
                <a:t>3A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041400" y="1268413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04946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546225" y="1268413"/>
              <a:ext cx="503238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5428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47813" y="184308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051050" y="242093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555875" y="18430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565525" y="1844675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57463" y="2422525"/>
              <a:ext cx="503237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059113" y="2420938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5435600" y="1131175"/>
              <a:ext cx="3708400" cy="4960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A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Batang" pitchFamily="18" charset="-127"/>
                </a:rPr>
                <a:t>Ts</a:t>
              </a:r>
              <a:r>
                <a:rPr lang="es-CO" altLang="ko-KR" sz="1600" b="0" i="0" dirty="0">
                  <a:ea typeface="Batang" pitchFamily="18" charset="-127"/>
                </a:rPr>
                <a:t>=10 </a:t>
              </a:r>
              <a:r>
                <a:rPr lang="es-CO" altLang="ko-KR" sz="1600" b="0" i="0" dirty="0" err="1">
                  <a:ea typeface="Batang" pitchFamily="18" charset="-127"/>
                </a:rPr>
                <a:t>Tw</a:t>
              </a:r>
              <a:r>
                <a:rPr lang="es-CO" altLang="ko-KR" sz="1600" b="0" i="0" dirty="0">
                  <a:ea typeface="Batang" pitchFamily="18" charset="-127"/>
                </a:rPr>
                <a:t>=4 → </a:t>
              </a:r>
              <a:r>
                <a:rPr lang="es-CO" altLang="ko-KR" sz="1400" b="0" i="0" dirty="0">
                  <a:ea typeface="굴림" charset="-127"/>
                </a:rPr>
                <a:t>espera</a:t>
              </a:r>
              <a:r>
                <a:rPr lang="es-CO" altLang="ko-KR" sz="1600" b="0" i="0" dirty="0">
                  <a:ea typeface="굴림" charset="-127"/>
                </a:rPr>
                <a:t> media</a:t>
              </a:r>
              <a:endParaRPr lang="es-ES" sz="1600" b="0" i="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5600" y="1774610"/>
              <a:ext cx="3708400" cy="43201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B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=10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=3</a:t>
              </a:r>
              <a:r>
                <a:rPr lang="es-CO" altLang="ko-KR" sz="1600" b="0" i="0" dirty="0">
                  <a:ea typeface="Batang" pitchFamily="18" charset="-127"/>
                </a:rPr>
                <a:t> → </a:t>
              </a:r>
              <a:r>
                <a:rPr lang="es-CO" altLang="ko-KR" sz="1400" b="0" i="0" dirty="0">
                  <a:ea typeface="굴림" charset="-127"/>
                </a:rPr>
                <a:t>espera</a:t>
              </a:r>
              <a:r>
                <a:rPr lang="es-CO" altLang="ko-KR" sz="1600" b="0" i="0" dirty="0">
                  <a:ea typeface="굴림" charset="-127"/>
                </a:rPr>
                <a:t> media</a:t>
              </a:r>
              <a:endParaRPr lang="es-ES" sz="1600" b="0" i="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435600" y="2353701"/>
              <a:ext cx="3708400" cy="42759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b="0" i="0" dirty="0">
                  <a:ea typeface="Batang" pitchFamily="18" charset="-127"/>
                </a:rPr>
                <a:t>C </a:t>
              </a:r>
              <a:r>
                <a:rPr lang="es-CO" altLang="ko-KR" sz="1600" b="0" i="0" dirty="0">
                  <a:ea typeface="Batang" pitchFamily="18" charset="-127"/>
                  <a:cs typeface="Arial" charset="0"/>
                </a:rPr>
                <a:t>→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 err="1">
                  <a:ea typeface="굴림" charset="-127"/>
                </a:rPr>
                <a:t>Ts</a:t>
              </a:r>
              <a:r>
                <a:rPr lang="es-CO" altLang="ko-KR" sz="1600" b="0" i="0" dirty="0">
                  <a:ea typeface="굴림" charset="-127"/>
                </a:rPr>
                <a:t>=5 </a:t>
              </a:r>
              <a:r>
                <a:rPr lang="es-CO" altLang="ko-KR" sz="1600" b="0" i="0" dirty="0" err="1">
                  <a:ea typeface="굴림" charset="-127"/>
                </a:rPr>
                <a:t>Tw</a:t>
              </a:r>
              <a:r>
                <a:rPr lang="es-CO" altLang="ko-KR" sz="1600" b="0" i="0" dirty="0">
                  <a:ea typeface="굴림" charset="-127"/>
                </a:rPr>
                <a:t>=2</a:t>
              </a:r>
              <a:r>
                <a:rPr lang="es-CO" altLang="ko-KR" sz="1600" b="0" i="0" dirty="0">
                  <a:ea typeface="Batang" pitchFamily="18" charset="-127"/>
                </a:rPr>
                <a:t> </a:t>
              </a:r>
              <a:r>
                <a:rPr lang="es-CO" altLang="ko-KR" sz="1600" b="0" i="0" dirty="0">
                  <a:ea typeface="굴림" charset="-127"/>
                </a:rPr>
                <a:t>→ </a:t>
              </a:r>
              <a:r>
                <a:rPr lang="es-CO" altLang="ko-KR" sz="1400" b="0" i="0" dirty="0">
                  <a:ea typeface="굴림" charset="-127"/>
                </a:rPr>
                <a:t>espera</a:t>
              </a:r>
              <a:r>
                <a:rPr lang="es-CO" altLang="ko-KR" sz="1600" b="0" i="0" dirty="0">
                  <a:ea typeface="굴림" charset="-127"/>
                </a:rPr>
                <a:t> baja</a:t>
              </a:r>
              <a:endParaRPr lang="es-ES" sz="1600" b="0" i="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054225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062288" y="184467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573588" y="1844675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070350" y="1844675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395288" y="1628775"/>
              <a:ext cx="4968875" cy="576263"/>
              <a:chOff x="249" y="1026"/>
              <a:chExt cx="3130" cy="363"/>
            </a:xfrm>
          </p:grpSpPr>
          <p:sp>
            <p:nvSpPr>
              <p:cNvPr id="66" name="Text Box 37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B</a:t>
                </a:r>
                <a:endParaRPr lang="es-ES" sz="1600" i="0"/>
              </a:p>
            </p:txBody>
          </p:sp>
          <p:sp>
            <p:nvSpPr>
              <p:cNvPr id="67" name="Line 38"/>
              <p:cNvSpPr>
                <a:spLocks noChangeShapeType="1"/>
              </p:cNvSpPr>
              <p:nvPr/>
            </p:nvSpPr>
            <p:spPr bwMode="auto">
              <a:xfrm flipV="1">
                <a:off x="658" y="1026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8" name="Line 39"/>
              <p:cNvSpPr>
                <a:spLocks noChangeShapeType="1"/>
              </p:cNvSpPr>
              <p:nvPr/>
            </p:nvSpPr>
            <p:spPr bwMode="auto">
              <a:xfrm>
                <a:off x="251" y="1389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5" name="Group 40"/>
            <p:cNvGrpSpPr>
              <a:grpSpLocks/>
            </p:cNvGrpSpPr>
            <p:nvPr/>
          </p:nvGrpSpPr>
          <p:grpSpPr bwMode="auto">
            <a:xfrm>
              <a:off x="395288" y="1052513"/>
              <a:ext cx="4968875" cy="576262"/>
              <a:chOff x="249" y="663"/>
              <a:chExt cx="3130" cy="363"/>
            </a:xfrm>
          </p:grpSpPr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249" y="799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A</a:t>
                </a:r>
                <a:endParaRPr lang="es-ES" sz="1600" i="0"/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 flipV="1">
                <a:off x="658" y="66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251" y="1026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grpSp>
          <p:nvGrpSpPr>
            <p:cNvPr id="36" name="Group 44"/>
            <p:cNvGrpSpPr>
              <a:grpSpLocks/>
            </p:cNvGrpSpPr>
            <p:nvPr/>
          </p:nvGrpSpPr>
          <p:grpSpPr bwMode="auto">
            <a:xfrm>
              <a:off x="395288" y="2205038"/>
              <a:ext cx="4965700" cy="576262"/>
              <a:chOff x="248" y="1389"/>
              <a:chExt cx="3128" cy="363"/>
            </a:xfrm>
          </p:grpSpPr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248" y="1517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CO" altLang="ko-KR" sz="1600" i="0">
                    <a:latin typeface="Times New Roman" pitchFamily="18" charset="0"/>
                    <a:ea typeface="Batang" pitchFamily="18" charset="-127"/>
                  </a:rPr>
                  <a:t>P</a:t>
                </a:r>
                <a:r>
                  <a:rPr lang="es-CO" altLang="ko-KR" sz="1100" i="0">
                    <a:latin typeface="Times New Roman" pitchFamily="18" charset="0"/>
                    <a:ea typeface="Batang" pitchFamily="18" charset="-127"/>
                  </a:rPr>
                  <a:t>C</a:t>
                </a:r>
                <a:endParaRPr lang="es-ES" sz="1600" i="0"/>
              </a:p>
            </p:txBody>
          </p:sp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 flipV="1">
                <a:off x="657" y="138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62" name="Line 47"/>
              <p:cNvSpPr>
                <a:spLocks noChangeShapeType="1"/>
              </p:cNvSpPr>
              <p:nvPr/>
            </p:nvSpPr>
            <p:spPr bwMode="auto">
              <a:xfrm>
                <a:off x="248" y="1752"/>
                <a:ext cx="3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 rot="16200000">
              <a:off x="143669" y="4040981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LISTOS</a:t>
              </a:r>
              <a:endParaRPr lang="es-ES" sz="1600" i="0"/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10429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546225" y="3068638"/>
              <a:ext cx="503238" cy="3587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7019925" y="4005263"/>
              <a:ext cx="863600" cy="431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i="0">
                  <a:latin typeface="Times New Roman" pitchFamily="18" charset="0"/>
                  <a:ea typeface="Batang" pitchFamily="18" charset="-127"/>
                </a:rPr>
                <a:t>P</a:t>
              </a:r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TwTs</a:t>
              </a:r>
            </a:p>
          </p:txBody>
        </p:sp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154781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2051050" y="3068638"/>
              <a:ext cx="503238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2051050" y="32146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1</a:t>
              </a:r>
              <a:endParaRPr lang="es-ES" sz="1600" i="0"/>
            </a:p>
          </p:txBody>
        </p:sp>
        <p:sp>
          <p:nvSpPr>
            <p:cNvPr id="45" name="Text Box 65"/>
            <p:cNvSpPr txBox="1">
              <a:spLocks noChangeArrowheads="1"/>
            </p:cNvSpPr>
            <p:nvPr/>
          </p:nvSpPr>
          <p:spPr bwMode="auto">
            <a:xfrm>
              <a:off x="2555875" y="3068638"/>
              <a:ext cx="503238" cy="35877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6" name="Text Box 66"/>
            <p:cNvSpPr txBox="1">
              <a:spLocks noChangeArrowheads="1"/>
            </p:cNvSpPr>
            <p:nvPr/>
          </p:nvSpPr>
          <p:spPr bwMode="auto">
            <a:xfrm>
              <a:off x="25558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7" name="Text Box 67"/>
            <p:cNvSpPr txBox="1">
              <a:spLocks noChangeArrowheads="1"/>
            </p:cNvSpPr>
            <p:nvPr/>
          </p:nvSpPr>
          <p:spPr bwMode="auto">
            <a:xfrm>
              <a:off x="3057525" y="3214688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48" name="Text Box 68"/>
            <p:cNvSpPr txBox="1">
              <a:spLocks noChangeArrowheads="1"/>
            </p:cNvSpPr>
            <p:nvPr/>
          </p:nvSpPr>
          <p:spPr bwMode="auto">
            <a:xfrm>
              <a:off x="3563938" y="3070225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49" name="Text Box 69"/>
            <p:cNvSpPr txBox="1">
              <a:spLocks noChangeArrowheads="1"/>
            </p:cNvSpPr>
            <p:nvPr/>
          </p:nvSpPr>
          <p:spPr bwMode="auto">
            <a:xfrm>
              <a:off x="35639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45735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4</a:t>
              </a:r>
              <a:endParaRPr lang="es-ES" sz="1600" i="0"/>
            </a:p>
          </p:txBody>
        </p:sp>
        <p:sp>
          <p:nvSpPr>
            <p:cNvPr id="51" name="Text Box 71"/>
            <p:cNvSpPr txBox="1">
              <a:spLocks noChangeArrowheads="1"/>
            </p:cNvSpPr>
            <p:nvPr/>
          </p:nvSpPr>
          <p:spPr bwMode="auto">
            <a:xfrm>
              <a:off x="4067175" y="3213100"/>
              <a:ext cx="503238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C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2</a:t>
              </a:r>
              <a:endParaRPr lang="es-ES" sz="1600" i="0"/>
            </a:p>
          </p:txBody>
        </p:sp>
        <p:sp>
          <p:nvSpPr>
            <p:cNvPr id="52" name="Text Box 72"/>
            <p:cNvSpPr txBox="1">
              <a:spLocks noChangeArrowheads="1"/>
            </p:cNvSpPr>
            <p:nvPr/>
          </p:nvSpPr>
          <p:spPr bwMode="auto">
            <a:xfrm>
              <a:off x="507523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B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3</a:t>
              </a:r>
              <a:endParaRPr lang="es-ES" sz="1600" i="0"/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5580063" y="3068638"/>
              <a:ext cx="503237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200" i="0">
                  <a:latin typeface="Times New Roman" pitchFamily="18" charset="0"/>
                  <a:ea typeface="Batang" pitchFamily="18" charset="-127"/>
                </a:rPr>
                <a:t>E/S</a:t>
              </a:r>
              <a:endParaRPr lang="es-ES" sz="1200" i="0"/>
            </a:p>
          </p:txBody>
        </p:sp>
        <p:sp>
          <p:nvSpPr>
            <p:cNvPr id="54" name="Text Box 74"/>
            <p:cNvSpPr txBox="1">
              <a:spLocks noChangeArrowheads="1"/>
            </p:cNvSpPr>
            <p:nvPr/>
          </p:nvSpPr>
          <p:spPr bwMode="auto">
            <a:xfrm>
              <a:off x="5580063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600" i="0">
                  <a:latin typeface="Times New Roman" pitchFamily="18" charset="0"/>
                  <a:ea typeface="Batang" pitchFamily="18" charset="-127"/>
                </a:rPr>
                <a:t>A</a:t>
              </a:r>
              <a:r>
                <a:rPr lang="es-CO" altLang="ko-KR" sz="1100" i="0">
                  <a:latin typeface="Times New Roman" pitchFamily="18" charset="0"/>
                  <a:ea typeface="Batang" pitchFamily="18" charset="-127"/>
                </a:rPr>
                <a:t>5</a:t>
              </a:r>
              <a:endParaRPr lang="es-ES" sz="1600" i="0"/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6084888" y="3213100"/>
              <a:ext cx="503237" cy="358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CO" altLang="ko-KR" sz="1400" i="0">
                  <a:latin typeface="Times New Roman" pitchFamily="18" charset="0"/>
                  <a:ea typeface="Batang" pitchFamily="18" charset="-127"/>
                </a:rPr>
                <a:t>B4</a:t>
              </a:r>
              <a:endParaRPr lang="es-ES" sz="1400" i="0"/>
            </a:p>
          </p:txBody>
        </p:sp>
        <p:grpSp>
          <p:nvGrpSpPr>
            <p:cNvPr id="37" name="Group 49"/>
            <p:cNvGrpSpPr>
              <a:grpSpLocks/>
            </p:cNvGrpSpPr>
            <p:nvPr/>
          </p:nvGrpSpPr>
          <p:grpSpPr bwMode="auto">
            <a:xfrm>
              <a:off x="395288" y="2997200"/>
              <a:ext cx="8064500" cy="576263"/>
              <a:chOff x="249" y="1888"/>
              <a:chExt cx="5080" cy="363"/>
            </a:xfrm>
          </p:grpSpPr>
          <p:sp>
            <p:nvSpPr>
              <p:cNvPr id="57" name="Text Box 50"/>
              <p:cNvSpPr txBox="1">
                <a:spLocks noChangeArrowheads="1"/>
              </p:cNvSpPr>
              <p:nvPr/>
            </p:nvSpPr>
            <p:spPr bwMode="auto">
              <a:xfrm>
                <a:off x="249" y="2024"/>
                <a:ext cx="3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µ</a:t>
                </a:r>
                <a:r>
                  <a:rPr lang="es-CO" altLang="ko-KR" sz="1600" i="0">
                    <a:latin typeface="Times New Roman" pitchFamily="18" charset="0"/>
                    <a:ea typeface="Batang" pitchFamily="18" charset="-127"/>
                    <a:cs typeface="Times New Roman" pitchFamily="18" charset="0"/>
                  </a:rPr>
                  <a:t>P</a:t>
                </a:r>
                <a:endParaRPr lang="es-ES" sz="1600" i="0">
                  <a:ea typeface="Batang" pitchFamily="18" charset="-127"/>
                  <a:cs typeface="Times New Roman" pitchFamily="18" charset="0"/>
                </a:endParaRPr>
              </a:p>
            </p:txBody>
          </p:sp>
          <p:sp>
            <p:nvSpPr>
              <p:cNvPr id="58" name="Line 51"/>
              <p:cNvSpPr>
                <a:spLocks noChangeShapeType="1"/>
              </p:cNvSpPr>
              <p:nvPr/>
            </p:nvSpPr>
            <p:spPr bwMode="auto">
              <a:xfrm>
                <a:off x="249" y="2251"/>
                <a:ext cx="5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  <p:sp>
            <p:nvSpPr>
              <p:cNvPr id="59" name="Line 52"/>
              <p:cNvSpPr>
                <a:spLocks noChangeShapeType="1"/>
              </p:cNvSpPr>
              <p:nvPr/>
            </p:nvSpPr>
            <p:spPr bwMode="auto">
              <a:xfrm flipV="1">
                <a:off x="657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CO" sz="1600"/>
              </a:p>
            </p:txBody>
          </p:sp>
        </p:grpSp>
      </p:grpSp>
      <p:sp>
        <p:nvSpPr>
          <p:cNvPr id="69" name="71 Llamada rectangular redondeada"/>
          <p:cNvSpPr/>
          <p:nvPr/>
        </p:nvSpPr>
        <p:spPr>
          <a:xfrm>
            <a:off x="4788024" y="764704"/>
            <a:ext cx="3816424" cy="1296144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No </a:t>
            </a:r>
            <a:r>
              <a:rPr lang="es-CO" dirty="0" err="1"/>
              <a:t>apropiativa</a:t>
            </a:r>
            <a:endParaRPr lang="es-CO" dirty="0"/>
          </a:p>
          <a:p>
            <a:pPr algn="ctr"/>
            <a:r>
              <a:rPr lang="es-CO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Optimiza </a:t>
            </a:r>
            <a:r>
              <a:rPr lang="es-CO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RR</a:t>
            </a:r>
            <a:r>
              <a:rPr lang="es-CO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Envejecimiento</a:t>
            </a:r>
            <a:r>
              <a:rPr lang="es-CO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vs. 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Calcular </a:t>
            </a:r>
            <a:r>
              <a:rPr lang="es-CO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Ts</a:t>
            </a:r>
            <a:r>
              <a:rPr lang="es-CO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</a:t>
            </a:r>
            <a:r>
              <a:rPr lang="es-CO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</a:t>
            </a:r>
            <a:endParaRPr lang="es-CO" sz="2400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  <a:sym typeface="Symbol" pitchFamily="18" charset="2"/>
            </a:endParaRPr>
          </a:p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142108" y="404664"/>
            <a:ext cx="7202776" cy="1143000"/>
          </a:xfrm>
        </p:spPr>
        <p:txBody>
          <a:bodyPr/>
          <a:lstStyle/>
          <a:p>
            <a:r>
              <a:rPr lang="es-CO" dirty="0"/>
              <a:t>Comparación</a:t>
            </a:r>
          </a:p>
        </p:txBody>
      </p:sp>
      <p:pic>
        <p:nvPicPr>
          <p:cNvPr id="4" name="Picture 4" descr="Resumen_PlanificadoresStallings_Estructur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155" y="1540768"/>
            <a:ext cx="8271117" cy="52726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142108" y="404664"/>
            <a:ext cx="7202776" cy="1143000"/>
          </a:xfrm>
        </p:spPr>
        <p:txBody>
          <a:bodyPr/>
          <a:lstStyle/>
          <a:p>
            <a:r>
              <a:rPr lang="es-CO" dirty="0"/>
              <a:t>Comparación (II)</a:t>
            </a:r>
          </a:p>
        </p:txBody>
      </p:sp>
      <p:pic>
        <p:nvPicPr>
          <p:cNvPr id="4" name="Picture 4" descr="Resumen_PlanificadoresStallings_Rendimient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784" y="1700808"/>
            <a:ext cx="6929608" cy="5029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3429000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340480"/>
            <a:ext cx="7204075" cy="316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1800" dirty="0"/>
              <a:t>[1]	“SISTEMAS OPERATIVOS MODERNOS (3a ED.) - ANDREW S. TANENBAUM, comprar el libro en tu librería online Casa del Libro.” [Online]. </a:t>
            </a:r>
            <a:r>
              <a:rPr lang="es-CO" sz="1800" dirty="0" err="1"/>
              <a:t>Available</a:t>
            </a:r>
            <a:r>
              <a:rPr lang="es-CO" sz="1800" dirty="0"/>
              <a:t>: http://www.casadellibro.com/libro-sistemas-operativos-modernos-3-ed/6074420467/1263598. [</a:t>
            </a:r>
            <a:r>
              <a:rPr lang="es-CO" sz="1800" dirty="0" err="1"/>
              <a:t>Accessed</a:t>
            </a:r>
            <a:r>
              <a:rPr lang="es-CO" sz="1800" dirty="0"/>
              <a:t>: 24-May-2013].</a:t>
            </a:r>
          </a:p>
          <a:p>
            <a:pPr marL="0" indent="0">
              <a:buNone/>
            </a:pPr>
            <a:endParaRPr lang="es-CO" sz="1800" dirty="0"/>
          </a:p>
          <a:p>
            <a:r>
              <a:rPr lang="es-CO" sz="1800" dirty="0"/>
              <a:t>[2]	</a:t>
            </a:r>
            <a:r>
              <a:rPr lang="es-CO" sz="1800" dirty="0">
                <a:hlinkClick r:id="rId2"/>
              </a:rPr>
              <a:t> http://lawebdewalterio.com.ar/blog/wp-content/uploads/2008/03/planificacion-de-procesos.pdf</a:t>
            </a:r>
            <a:r>
              <a:rPr lang="es-CO" sz="1800" dirty="0"/>
              <a:t>.</a:t>
            </a:r>
          </a:p>
          <a:p>
            <a:endParaRPr lang="es-CO" sz="1800" dirty="0"/>
          </a:p>
          <a:p>
            <a:pPr lvl="0"/>
            <a:r>
              <a:rPr lang="es-CO" sz="1800" dirty="0"/>
              <a:t>[3] </a:t>
            </a:r>
            <a:r>
              <a:rPr lang="es-ES" sz="1800" dirty="0" err="1"/>
              <a:t>Stalling</a:t>
            </a:r>
            <a:r>
              <a:rPr lang="es-ES" sz="1800" dirty="0"/>
              <a:t> W., “Sistemas Operativos”, 5a edición, Prentice Hall, 2005. </a:t>
            </a:r>
          </a:p>
          <a:p>
            <a:pPr lvl="0"/>
            <a:r>
              <a:rPr lang="es-ES" sz="1800" dirty="0"/>
              <a:t>[4] </a:t>
            </a:r>
            <a:r>
              <a:rPr lang="es-CO" sz="1500" dirty="0"/>
              <a:t>Enrique González, </a:t>
            </a:r>
            <a:r>
              <a:rPr lang="es-CO" sz="1500" dirty="0" err="1"/>
              <a:t>Adith</a:t>
            </a:r>
            <a:r>
              <a:rPr lang="es-CO" sz="1500" dirty="0"/>
              <a:t> Pérez, 2009</a:t>
            </a:r>
          </a:p>
          <a:p>
            <a:pPr lvl="0"/>
            <a:r>
              <a:rPr lang="es-ES" sz="1500" dirty="0"/>
              <a:t>[5] </a:t>
            </a:r>
            <a:r>
              <a:rPr lang="es-CO" sz="1600" dirty="0">
                <a:hlinkClick r:id="rId3"/>
              </a:rPr>
              <a:t>https://sites.google.com/site/osupaep2010/administracion-de-procesos/planificacion-del-procesador</a:t>
            </a:r>
            <a:endParaRPr lang="es-CO" sz="1500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8925249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O" dirty="0"/>
          </a:p>
          <a:p>
            <a:r>
              <a:rPr lang="es-CO" dirty="0"/>
              <a:t>Crear proceso</a:t>
            </a:r>
          </a:p>
          <a:p>
            <a:r>
              <a:rPr lang="es-CO" dirty="0"/>
              <a:t>Grado de multiprogramación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Que proceso se va a ejecutar</a:t>
            </a:r>
          </a:p>
          <a:p>
            <a:endParaRPr lang="es-CO" dirty="0"/>
          </a:p>
          <a:p>
            <a:r>
              <a:rPr lang="es-CO" dirty="0"/>
              <a:t>SO</a:t>
            </a:r>
          </a:p>
          <a:p>
            <a:pPr lvl="1"/>
            <a:r>
              <a:rPr lang="es-CO" dirty="0"/>
              <a:t>Lotes</a:t>
            </a:r>
          </a:p>
          <a:p>
            <a:pPr lvl="1"/>
            <a:r>
              <a:rPr lang="es-CO" dirty="0"/>
              <a:t>Tiempo compartido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largo plazo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3216999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Decisiones</a:t>
            </a:r>
          </a:p>
          <a:p>
            <a:pPr lvl="1"/>
            <a:r>
              <a:rPr lang="es-CO" dirty="0"/>
              <a:t>Crear proceso?</a:t>
            </a:r>
          </a:p>
          <a:p>
            <a:pPr lvl="2"/>
            <a:r>
              <a:rPr lang="es-CO" dirty="0"/>
              <a:t>Multiprogramación </a:t>
            </a:r>
            <a:r>
              <a:rPr lang="es-CO" dirty="0">
                <a:sym typeface="Wingdings" pitchFamily="2" charset="2"/>
              </a:rPr>
              <a:t> tiempo procesador</a:t>
            </a:r>
          </a:p>
          <a:p>
            <a:pPr lvl="2"/>
            <a:r>
              <a:rPr lang="es-CO" dirty="0">
                <a:sym typeface="Wingdings" pitchFamily="2" charset="2"/>
              </a:rPr>
              <a:t>Más programas  menos tiempo de ejecución por cada uno</a:t>
            </a:r>
            <a:endParaRPr lang="es-CO" dirty="0"/>
          </a:p>
          <a:p>
            <a:pPr lvl="1"/>
            <a:endParaRPr lang="es-CO" dirty="0"/>
          </a:p>
          <a:p>
            <a:pPr lvl="1"/>
            <a:r>
              <a:rPr lang="es-CO" dirty="0"/>
              <a:t> Crear procesos adicionales?</a:t>
            </a:r>
          </a:p>
          <a:p>
            <a:pPr lvl="2"/>
            <a:r>
              <a:rPr lang="es-CO" dirty="0"/>
              <a:t>Programa </a:t>
            </a:r>
            <a:r>
              <a:rPr lang="es-CO" dirty="0">
                <a:sym typeface="Wingdings" pitchFamily="2" charset="2"/>
              </a:rPr>
              <a:t> varios procesos</a:t>
            </a:r>
          </a:p>
          <a:p>
            <a:pPr lvl="2"/>
            <a:r>
              <a:rPr lang="es-CO" dirty="0">
                <a:sym typeface="Wingdings" pitchFamily="2" charset="2"/>
              </a:rPr>
              <a:t>Recursos</a:t>
            </a:r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largo plazo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largo plazo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3429000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340480"/>
            <a:ext cx="7204075" cy="316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755576" y="1988840"/>
            <a:ext cx="1656184" cy="38884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noFill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092280" y="1988840"/>
            <a:ext cx="1656184" cy="38884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Gestión del proceso</a:t>
            </a:r>
          </a:p>
          <a:p>
            <a:r>
              <a:rPr lang="es-CO" dirty="0"/>
              <a:t>Mantener, reducir el nivel de multiprogramación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Recursos a usar por cada proceso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Planificación – mediano plazo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3347864" y="3429000"/>
            <a:ext cx="360040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3267</TotalTime>
  <Words>2680</Words>
  <Application>Microsoft Office PowerPoint</Application>
  <PresentationFormat>Presentación en pantalla (4:3)</PresentationFormat>
  <Paragraphs>1292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6" baseType="lpstr">
      <vt:lpstr>굴림</vt:lpstr>
      <vt:lpstr>Arial</vt:lpstr>
      <vt:lpstr>Calibri</vt:lpstr>
      <vt:lpstr>Century Gothic</vt:lpstr>
      <vt:lpstr>Times New Roman</vt:lpstr>
      <vt:lpstr>Vertical and Horizontal design template</vt:lpstr>
      <vt:lpstr>Planificador de procesos</vt:lpstr>
      <vt:lpstr>Agenda</vt:lpstr>
      <vt:lpstr>Planificación</vt:lpstr>
      <vt:lpstr>Planificación</vt:lpstr>
      <vt:lpstr>Planificación</vt:lpstr>
      <vt:lpstr>Planificación – largo plazo</vt:lpstr>
      <vt:lpstr>Planificación – largo plazo</vt:lpstr>
      <vt:lpstr>Planificación – largo plazo</vt:lpstr>
      <vt:lpstr>Planificación – mediano plazo</vt:lpstr>
      <vt:lpstr>Planificación – mediano plazo</vt:lpstr>
      <vt:lpstr>Planificación – mediano plazo</vt:lpstr>
      <vt:lpstr>Planificación – corto plazo</vt:lpstr>
      <vt:lpstr>Planificación – corto plazo</vt:lpstr>
      <vt:lpstr>Planificación – corto plazo</vt:lpstr>
      <vt:lpstr>Planificación</vt:lpstr>
      <vt:lpstr>Planificación</vt:lpstr>
      <vt:lpstr>Planificación</vt:lpstr>
      <vt:lpstr>Algoritmos de planificación</vt:lpstr>
      <vt:lpstr>Criterios</vt:lpstr>
      <vt:lpstr>Criterios</vt:lpstr>
      <vt:lpstr>Criterios</vt:lpstr>
      <vt:lpstr>Criterios</vt:lpstr>
      <vt:lpstr>Criterios</vt:lpstr>
      <vt:lpstr>Criterios</vt:lpstr>
      <vt:lpstr>Criterios</vt:lpstr>
      <vt:lpstr>Criterios</vt:lpstr>
      <vt:lpstr>Criterios</vt:lpstr>
      <vt:lpstr>Criterios</vt:lpstr>
      <vt:lpstr>Criterios</vt:lpstr>
      <vt:lpstr>Algoritmos</vt:lpstr>
      <vt:lpstr>Algoritmos</vt:lpstr>
      <vt:lpstr>Algortimos</vt:lpstr>
      <vt:lpstr>Algoritmos – FIFO - FCFS</vt:lpstr>
      <vt:lpstr>Algoritmos – FIFO - FCFS</vt:lpstr>
      <vt:lpstr>Algortimos</vt:lpstr>
      <vt:lpstr>Algoritmos – RR - q</vt:lpstr>
      <vt:lpstr>Algoritmos – RR - q</vt:lpstr>
      <vt:lpstr>Algoritmos – Virtual Round-Robin - VRR</vt:lpstr>
      <vt:lpstr>Algoritmos – VRR</vt:lpstr>
      <vt:lpstr>Algoritmos – Event-Driven - ED</vt:lpstr>
      <vt:lpstr>Algoritmos – ED</vt:lpstr>
      <vt:lpstr>Algoritmos – Shortest Job First - SJF</vt:lpstr>
      <vt:lpstr>Algoritmos – SJF</vt:lpstr>
      <vt:lpstr>Algoritmos – Shortest Remaining Time - SRT</vt:lpstr>
      <vt:lpstr>Algoritmos – SRT</vt:lpstr>
      <vt:lpstr>Algoritmos – Highest Response - HRN</vt:lpstr>
      <vt:lpstr>Algoritmos – HRN</vt:lpstr>
      <vt:lpstr>Comparación</vt:lpstr>
      <vt:lpstr>Comparación (II)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Mery Yolima Uribe Rios</cp:lastModifiedBy>
  <cp:revision>416</cp:revision>
  <dcterms:created xsi:type="dcterms:W3CDTF">2013-05-21T14:21:20Z</dcterms:created>
  <dcterms:modified xsi:type="dcterms:W3CDTF">2021-02-18T21:16:54Z</dcterms:modified>
</cp:coreProperties>
</file>