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5"/>
  </p:notesMasterIdLst>
  <p:sldIdLst>
    <p:sldId id="256" r:id="rId2"/>
    <p:sldId id="365" r:id="rId3"/>
    <p:sldId id="368" r:id="rId4"/>
    <p:sldId id="408" r:id="rId5"/>
    <p:sldId id="409" r:id="rId6"/>
    <p:sldId id="410" r:id="rId7"/>
    <p:sldId id="407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4" r:id="rId23"/>
    <p:sldId id="383" r:id="rId24"/>
    <p:sldId id="385" r:id="rId25"/>
    <p:sldId id="386" r:id="rId26"/>
    <p:sldId id="387" r:id="rId27"/>
    <p:sldId id="388" r:id="rId28"/>
    <p:sldId id="389" r:id="rId29"/>
    <p:sldId id="366" r:id="rId30"/>
    <p:sldId id="367" r:id="rId31"/>
    <p:sldId id="364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2" r:id="rId42"/>
    <p:sldId id="403" r:id="rId43"/>
    <p:sldId id="404" r:id="rId44"/>
    <p:sldId id="411" r:id="rId45"/>
    <p:sldId id="414" r:id="rId46"/>
    <p:sldId id="412" r:id="rId47"/>
    <p:sldId id="413" r:id="rId48"/>
    <p:sldId id="424" r:id="rId49"/>
    <p:sldId id="390" r:id="rId50"/>
    <p:sldId id="405" r:id="rId51"/>
    <p:sldId id="406" r:id="rId52"/>
    <p:sldId id="417" r:id="rId53"/>
    <p:sldId id="425" r:id="rId54"/>
    <p:sldId id="416" r:id="rId55"/>
    <p:sldId id="422" r:id="rId56"/>
    <p:sldId id="418" r:id="rId57"/>
    <p:sldId id="419" r:id="rId58"/>
    <p:sldId id="415" r:id="rId59"/>
    <p:sldId id="423" r:id="rId60"/>
    <p:sldId id="420" r:id="rId61"/>
    <p:sldId id="342" r:id="rId62"/>
    <p:sldId id="306" r:id="rId63"/>
    <p:sldId id="363" r:id="rId6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0080" autoAdjust="0"/>
  </p:normalViewPr>
  <p:slideViewPr>
    <p:cSldViewPr>
      <p:cViewPr varScale="1">
        <p:scale>
          <a:sx n="117" d="100"/>
          <a:sy n="117" d="100"/>
        </p:scale>
        <p:origin x="20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0FDA4-ED94-4D20-B333-DDA538ED9F24}" type="doc">
      <dgm:prSet loTypeId="urn:microsoft.com/office/officeart/2005/8/layout/pyramid1" loCatId="pyramid" qsTypeId="urn:microsoft.com/office/officeart/2005/8/quickstyle/3d3" qsCatId="3D" csTypeId="urn:microsoft.com/office/officeart/2005/8/colors/colorful5" csCatId="colorful" phldr="1"/>
      <dgm:spPr/>
    </dgm:pt>
    <dgm:pt modelId="{3B8C0DE9-ACB1-4890-880B-074538F20FD9}">
      <dgm:prSet phldrT="[Texto]" custT="1"/>
      <dgm:spPr/>
      <dgm:t>
        <a:bodyPr/>
        <a:lstStyle/>
        <a:p>
          <a:r>
            <a:rPr lang="es-CO" sz="2100" dirty="0"/>
            <a:t>Registro</a:t>
          </a:r>
        </a:p>
      </dgm:t>
    </dgm:pt>
    <dgm:pt modelId="{1B36A46C-73D6-4725-99F3-E3681B647E6B}" type="parTrans" cxnId="{B7D6DAB3-702E-4A3B-895D-AEDB11A79421}">
      <dgm:prSet/>
      <dgm:spPr/>
      <dgm:t>
        <a:bodyPr/>
        <a:lstStyle/>
        <a:p>
          <a:endParaRPr lang="es-CO"/>
        </a:p>
      </dgm:t>
    </dgm:pt>
    <dgm:pt modelId="{091E14FE-0290-4863-BBA2-8313C325A4F2}" type="sibTrans" cxnId="{B7D6DAB3-702E-4A3B-895D-AEDB11A79421}">
      <dgm:prSet/>
      <dgm:spPr/>
      <dgm:t>
        <a:bodyPr/>
        <a:lstStyle/>
        <a:p>
          <a:endParaRPr lang="es-CO"/>
        </a:p>
      </dgm:t>
    </dgm:pt>
    <dgm:pt modelId="{4FCC2450-E58E-44DD-B64A-55985CB92742}">
      <dgm:prSet phldrT="[Texto]"/>
      <dgm:spPr/>
      <dgm:t>
        <a:bodyPr/>
        <a:lstStyle/>
        <a:p>
          <a:r>
            <a:rPr lang="es-CO" dirty="0"/>
            <a:t>Caché</a:t>
          </a:r>
        </a:p>
      </dgm:t>
    </dgm:pt>
    <dgm:pt modelId="{5D1A9FCD-667C-4722-A8F3-D4C573BBEDB5}" type="parTrans" cxnId="{52DAF59A-662B-4AFA-AB36-4A0904D4D62C}">
      <dgm:prSet/>
      <dgm:spPr/>
      <dgm:t>
        <a:bodyPr/>
        <a:lstStyle/>
        <a:p>
          <a:endParaRPr lang="es-CO"/>
        </a:p>
      </dgm:t>
    </dgm:pt>
    <dgm:pt modelId="{B2B1ED8A-9C1A-4509-AC0F-F4E794AB9FF0}" type="sibTrans" cxnId="{52DAF59A-662B-4AFA-AB36-4A0904D4D62C}">
      <dgm:prSet/>
      <dgm:spPr/>
      <dgm:t>
        <a:bodyPr/>
        <a:lstStyle/>
        <a:p>
          <a:endParaRPr lang="es-CO"/>
        </a:p>
      </dgm:t>
    </dgm:pt>
    <dgm:pt modelId="{5345E843-8223-401D-8EF5-0421C2313B15}">
      <dgm:prSet phldrT="[Texto]"/>
      <dgm:spPr/>
      <dgm:t>
        <a:bodyPr/>
        <a:lstStyle/>
        <a:p>
          <a:r>
            <a:rPr lang="es-CO" dirty="0"/>
            <a:t>Memoria secundaria local</a:t>
          </a:r>
        </a:p>
        <a:p>
          <a:r>
            <a:rPr lang="es-CO" dirty="0"/>
            <a:t>(Disco)</a:t>
          </a:r>
        </a:p>
      </dgm:t>
    </dgm:pt>
    <dgm:pt modelId="{0B8D41B4-88E8-41F7-9B69-8CD85E443691}" type="parTrans" cxnId="{D4EDBD62-E604-40F1-BE42-61017DE05C4E}">
      <dgm:prSet/>
      <dgm:spPr/>
      <dgm:t>
        <a:bodyPr/>
        <a:lstStyle/>
        <a:p>
          <a:endParaRPr lang="es-CO"/>
        </a:p>
      </dgm:t>
    </dgm:pt>
    <dgm:pt modelId="{6E5B59DF-F54E-4114-BBB2-D8624C211401}" type="sibTrans" cxnId="{D4EDBD62-E604-40F1-BE42-61017DE05C4E}">
      <dgm:prSet/>
      <dgm:spPr/>
      <dgm:t>
        <a:bodyPr/>
        <a:lstStyle/>
        <a:p>
          <a:endParaRPr lang="es-CO"/>
        </a:p>
      </dgm:t>
    </dgm:pt>
    <dgm:pt modelId="{4EC2B87E-882C-4C1C-B24D-265A1FE77AF9}">
      <dgm:prSet phldrT="[Texto]"/>
      <dgm:spPr/>
      <dgm:t>
        <a:bodyPr/>
        <a:lstStyle/>
        <a:p>
          <a:r>
            <a:rPr lang="es-CO" dirty="0"/>
            <a:t>Memoria secundaria externa</a:t>
          </a:r>
        </a:p>
        <a:p>
          <a:r>
            <a:rPr lang="es-CO" dirty="0"/>
            <a:t>(Nube)</a:t>
          </a:r>
        </a:p>
      </dgm:t>
    </dgm:pt>
    <dgm:pt modelId="{B515AE22-E23A-4EB5-B348-A4083DC17E7D}" type="parTrans" cxnId="{09BE70E6-FB77-405C-ADAE-7CF6A021C0C1}">
      <dgm:prSet/>
      <dgm:spPr/>
      <dgm:t>
        <a:bodyPr/>
        <a:lstStyle/>
        <a:p>
          <a:endParaRPr lang="es-CO"/>
        </a:p>
      </dgm:t>
    </dgm:pt>
    <dgm:pt modelId="{81B32586-14BA-4E67-9D70-A3C7C60EE69E}" type="sibTrans" cxnId="{09BE70E6-FB77-405C-ADAE-7CF6A021C0C1}">
      <dgm:prSet/>
      <dgm:spPr/>
      <dgm:t>
        <a:bodyPr/>
        <a:lstStyle/>
        <a:p>
          <a:endParaRPr lang="es-CO"/>
        </a:p>
      </dgm:t>
    </dgm:pt>
    <dgm:pt modelId="{7451A619-C822-41D1-8700-0384A6728555}">
      <dgm:prSet phldrT="[Texto]"/>
      <dgm:spPr/>
      <dgm:t>
        <a:bodyPr/>
        <a:lstStyle/>
        <a:p>
          <a:r>
            <a:rPr lang="es-CO" dirty="0"/>
            <a:t>Memoria principal </a:t>
          </a:r>
        </a:p>
      </dgm:t>
    </dgm:pt>
    <dgm:pt modelId="{F2082260-DB27-46FE-8CA7-7B09A4EEBB2D}" type="parTrans" cxnId="{160C6466-EDCE-4BE2-9F4B-013DC57E30A2}">
      <dgm:prSet/>
      <dgm:spPr/>
      <dgm:t>
        <a:bodyPr/>
        <a:lstStyle/>
        <a:p>
          <a:endParaRPr lang="es-CO"/>
        </a:p>
      </dgm:t>
    </dgm:pt>
    <dgm:pt modelId="{6C6B538E-90F6-4905-A852-973587A6A772}" type="sibTrans" cxnId="{160C6466-EDCE-4BE2-9F4B-013DC57E30A2}">
      <dgm:prSet/>
      <dgm:spPr/>
      <dgm:t>
        <a:bodyPr/>
        <a:lstStyle/>
        <a:p>
          <a:endParaRPr lang="es-CO"/>
        </a:p>
      </dgm:t>
    </dgm:pt>
    <dgm:pt modelId="{885465B4-C6AE-4388-8534-327D951B496F}" type="pres">
      <dgm:prSet presAssocID="{D760FDA4-ED94-4D20-B333-DDA538ED9F24}" presName="Name0" presStyleCnt="0">
        <dgm:presLayoutVars>
          <dgm:dir/>
          <dgm:animLvl val="lvl"/>
          <dgm:resizeHandles val="exact"/>
        </dgm:presLayoutVars>
      </dgm:prSet>
      <dgm:spPr/>
    </dgm:pt>
    <dgm:pt modelId="{804CC45F-89FD-461E-8BF1-9FF3A643ED67}" type="pres">
      <dgm:prSet presAssocID="{3B8C0DE9-ACB1-4890-880B-074538F20FD9}" presName="Name8" presStyleCnt="0"/>
      <dgm:spPr/>
    </dgm:pt>
    <dgm:pt modelId="{09C232A0-928D-4D2F-8122-6907672C6680}" type="pres">
      <dgm:prSet presAssocID="{3B8C0DE9-ACB1-4890-880B-074538F20FD9}" presName="level" presStyleLbl="node1" presStyleIdx="0" presStyleCnt="5">
        <dgm:presLayoutVars>
          <dgm:chMax val="1"/>
          <dgm:bulletEnabled val="1"/>
        </dgm:presLayoutVars>
      </dgm:prSet>
      <dgm:spPr/>
    </dgm:pt>
    <dgm:pt modelId="{911495F8-9834-4173-8E0E-87C8A1FEEF2A}" type="pres">
      <dgm:prSet presAssocID="{3B8C0DE9-ACB1-4890-880B-074538F20F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B3A6AAE-BC68-413A-9ED1-465B03F45022}" type="pres">
      <dgm:prSet presAssocID="{4FCC2450-E58E-44DD-B64A-55985CB92742}" presName="Name8" presStyleCnt="0"/>
      <dgm:spPr/>
    </dgm:pt>
    <dgm:pt modelId="{49D1568F-6C81-4D02-A17E-4CEC376937B4}" type="pres">
      <dgm:prSet presAssocID="{4FCC2450-E58E-44DD-B64A-55985CB92742}" presName="level" presStyleLbl="node1" presStyleIdx="1" presStyleCnt="5">
        <dgm:presLayoutVars>
          <dgm:chMax val="1"/>
          <dgm:bulletEnabled val="1"/>
        </dgm:presLayoutVars>
      </dgm:prSet>
      <dgm:spPr/>
    </dgm:pt>
    <dgm:pt modelId="{A4601586-1851-4E89-BE55-2120830D9AEF}" type="pres">
      <dgm:prSet presAssocID="{4FCC2450-E58E-44DD-B64A-55985CB927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E00015C-D04E-48FF-BFA6-728B8967A018}" type="pres">
      <dgm:prSet presAssocID="{7451A619-C822-41D1-8700-0384A6728555}" presName="Name8" presStyleCnt="0"/>
      <dgm:spPr/>
    </dgm:pt>
    <dgm:pt modelId="{F597D970-7B80-4CEC-AEF3-5E7A448A2638}" type="pres">
      <dgm:prSet presAssocID="{7451A619-C822-41D1-8700-0384A6728555}" presName="level" presStyleLbl="node1" presStyleIdx="2" presStyleCnt="5">
        <dgm:presLayoutVars>
          <dgm:chMax val="1"/>
          <dgm:bulletEnabled val="1"/>
        </dgm:presLayoutVars>
      </dgm:prSet>
      <dgm:spPr/>
    </dgm:pt>
    <dgm:pt modelId="{9AEB7F7E-AC79-4DCA-9B8C-C26DA48AC817}" type="pres">
      <dgm:prSet presAssocID="{7451A619-C822-41D1-8700-0384A672855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FF84D93-0B29-4DA1-85E2-5DB831853304}" type="pres">
      <dgm:prSet presAssocID="{5345E843-8223-401D-8EF5-0421C2313B15}" presName="Name8" presStyleCnt="0"/>
      <dgm:spPr/>
    </dgm:pt>
    <dgm:pt modelId="{CE1D9D60-9C65-4ACA-9691-C41A9AC904DC}" type="pres">
      <dgm:prSet presAssocID="{5345E843-8223-401D-8EF5-0421C2313B15}" presName="level" presStyleLbl="node1" presStyleIdx="3" presStyleCnt="5">
        <dgm:presLayoutVars>
          <dgm:chMax val="1"/>
          <dgm:bulletEnabled val="1"/>
        </dgm:presLayoutVars>
      </dgm:prSet>
      <dgm:spPr/>
    </dgm:pt>
    <dgm:pt modelId="{46EB6FEC-ADE3-4D16-BBFA-F94716EC6206}" type="pres">
      <dgm:prSet presAssocID="{5345E843-8223-401D-8EF5-0421C2313B1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2BAD44-B698-4E0E-81AD-8CE46213F13A}" type="pres">
      <dgm:prSet presAssocID="{4EC2B87E-882C-4C1C-B24D-265A1FE77AF9}" presName="Name8" presStyleCnt="0"/>
      <dgm:spPr/>
    </dgm:pt>
    <dgm:pt modelId="{5C74BC98-948A-4681-AC78-4EE6EB72B8E2}" type="pres">
      <dgm:prSet presAssocID="{4EC2B87E-882C-4C1C-B24D-265A1FE77AF9}" presName="level" presStyleLbl="node1" presStyleIdx="4" presStyleCnt="5">
        <dgm:presLayoutVars>
          <dgm:chMax val="1"/>
          <dgm:bulletEnabled val="1"/>
        </dgm:presLayoutVars>
      </dgm:prSet>
      <dgm:spPr/>
    </dgm:pt>
    <dgm:pt modelId="{A7758125-E540-4798-959A-CA2254B1B07E}" type="pres">
      <dgm:prSet presAssocID="{4EC2B87E-882C-4C1C-B24D-265A1FE77AF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B275603-A137-4E89-8011-A27BF861635D}" type="presOf" srcId="{D760FDA4-ED94-4D20-B333-DDA538ED9F24}" destId="{885465B4-C6AE-4388-8534-327D951B496F}" srcOrd="0" destOrd="0" presId="urn:microsoft.com/office/officeart/2005/8/layout/pyramid1"/>
    <dgm:cxn modelId="{C1D32A0D-E87E-4317-ABD0-85DAA91188D4}" type="presOf" srcId="{5345E843-8223-401D-8EF5-0421C2313B15}" destId="{CE1D9D60-9C65-4ACA-9691-C41A9AC904DC}" srcOrd="0" destOrd="0" presId="urn:microsoft.com/office/officeart/2005/8/layout/pyramid1"/>
    <dgm:cxn modelId="{531C3C2B-B12B-4F25-82C8-74A68817EC4B}" type="presOf" srcId="{7451A619-C822-41D1-8700-0384A6728555}" destId="{9AEB7F7E-AC79-4DCA-9B8C-C26DA48AC817}" srcOrd="1" destOrd="0" presId="urn:microsoft.com/office/officeart/2005/8/layout/pyramid1"/>
    <dgm:cxn modelId="{58B7C533-A8B9-4B5E-9592-97E3BD01F6C4}" type="presOf" srcId="{4FCC2450-E58E-44DD-B64A-55985CB92742}" destId="{49D1568F-6C81-4D02-A17E-4CEC376937B4}" srcOrd="0" destOrd="0" presId="urn:microsoft.com/office/officeart/2005/8/layout/pyramid1"/>
    <dgm:cxn modelId="{D4EDBD62-E604-40F1-BE42-61017DE05C4E}" srcId="{D760FDA4-ED94-4D20-B333-DDA538ED9F24}" destId="{5345E843-8223-401D-8EF5-0421C2313B15}" srcOrd="3" destOrd="0" parTransId="{0B8D41B4-88E8-41F7-9B69-8CD85E443691}" sibTransId="{6E5B59DF-F54E-4114-BBB2-D8624C211401}"/>
    <dgm:cxn modelId="{160C6466-EDCE-4BE2-9F4B-013DC57E30A2}" srcId="{D760FDA4-ED94-4D20-B333-DDA538ED9F24}" destId="{7451A619-C822-41D1-8700-0384A6728555}" srcOrd="2" destOrd="0" parTransId="{F2082260-DB27-46FE-8CA7-7B09A4EEBB2D}" sibTransId="{6C6B538E-90F6-4905-A852-973587A6A772}"/>
    <dgm:cxn modelId="{F4093072-64B5-4A35-BAE0-9CECB3ED4901}" type="presOf" srcId="{3B8C0DE9-ACB1-4890-880B-074538F20FD9}" destId="{09C232A0-928D-4D2F-8122-6907672C6680}" srcOrd="0" destOrd="0" presId="urn:microsoft.com/office/officeart/2005/8/layout/pyramid1"/>
    <dgm:cxn modelId="{CF859276-A8F2-41CF-98C1-EB5227023D6F}" type="presOf" srcId="{4FCC2450-E58E-44DD-B64A-55985CB92742}" destId="{A4601586-1851-4E89-BE55-2120830D9AEF}" srcOrd="1" destOrd="0" presId="urn:microsoft.com/office/officeart/2005/8/layout/pyramid1"/>
    <dgm:cxn modelId="{0A2C478A-F8D5-41AC-AE5D-6C615A60B781}" type="presOf" srcId="{7451A619-C822-41D1-8700-0384A6728555}" destId="{F597D970-7B80-4CEC-AEF3-5E7A448A2638}" srcOrd="0" destOrd="0" presId="urn:microsoft.com/office/officeart/2005/8/layout/pyramid1"/>
    <dgm:cxn modelId="{E6A9E18A-0F25-4E18-B47D-B7F5EE275D1E}" type="presOf" srcId="{5345E843-8223-401D-8EF5-0421C2313B15}" destId="{46EB6FEC-ADE3-4D16-BBFA-F94716EC6206}" srcOrd="1" destOrd="0" presId="urn:microsoft.com/office/officeart/2005/8/layout/pyramid1"/>
    <dgm:cxn modelId="{52DAF59A-662B-4AFA-AB36-4A0904D4D62C}" srcId="{D760FDA4-ED94-4D20-B333-DDA538ED9F24}" destId="{4FCC2450-E58E-44DD-B64A-55985CB92742}" srcOrd="1" destOrd="0" parTransId="{5D1A9FCD-667C-4722-A8F3-D4C573BBEDB5}" sibTransId="{B2B1ED8A-9C1A-4509-AC0F-F4E794AB9FF0}"/>
    <dgm:cxn modelId="{016CE3B1-B863-4265-90D4-8CE75369E501}" type="presOf" srcId="{3B8C0DE9-ACB1-4890-880B-074538F20FD9}" destId="{911495F8-9834-4173-8E0E-87C8A1FEEF2A}" srcOrd="1" destOrd="0" presId="urn:microsoft.com/office/officeart/2005/8/layout/pyramid1"/>
    <dgm:cxn modelId="{B7D6DAB3-702E-4A3B-895D-AEDB11A79421}" srcId="{D760FDA4-ED94-4D20-B333-DDA538ED9F24}" destId="{3B8C0DE9-ACB1-4890-880B-074538F20FD9}" srcOrd="0" destOrd="0" parTransId="{1B36A46C-73D6-4725-99F3-E3681B647E6B}" sibTransId="{091E14FE-0290-4863-BBA2-8313C325A4F2}"/>
    <dgm:cxn modelId="{016960DF-1392-4BB2-9E60-B78EDA5B3A0B}" type="presOf" srcId="{4EC2B87E-882C-4C1C-B24D-265A1FE77AF9}" destId="{A7758125-E540-4798-959A-CA2254B1B07E}" srcOrd="1" destOrd="0" presId="urn:microsoft.com/office/officeart/2005/8/layout/pyramid1"/>
    <dgm:cxn modelId="{09BE70E6-FB77-405C-ADAE-7CF6A021C0C1}" srcId="{D760FDA4-ED94-4D20-B333-DDA538ED9F24}" destId="{4EC2B87E-882C-4C1C-B24D-265A1FE77AF9}" srcOrd="4" destOrd="0" parTransId="{B515AE22-E23A-4EB5-B348-A4083DC17E7D}" sibTransId="{81B32586-14BA-4E67-9D70-A3C7C60EE69E}"/>
    <dgm:cxn modelId="{CAB781E9-9B78-4D52-9A37-4176EB31B126}" type="presOf" srcId="{4EC2B87E-882C-4C1C-B24D-265A1FE77AF9}" destId="{5C74BC98-948A-4681-AC78-4EE6EB72B8E2}" srcOrd="0" destOrd="0" presId="urn:microsoft.com/office/officeart/2005/8/layout/pyramid1"/>
    <dgm:cxn modelId="{BAF8E4B7-F3DF-4FEB-B940-B7602C5BE7AD}" type="presParOf" srcId="{885465B4-C6AE-4388-8534-327D951B496F}" destId="{804CC45F-89FD-461E-8BF1-9FF3A643ED67}" srcOrd="0" destOrd="0" presId="urn:microsoft.com/office/officeart/2005/8/layout/pyramid1"/>
    <dgm:cxn modelId="{70829790-AF6D-430A-9C2D-DA1AE5467751}" type="presParOf" srcId="{804CC45F-89FD-461E-8BF1-9FF3A643ED67}" destId="{09C232A0-928D-4D2F-8122-6907672C6680}" srcOrd="0" destOrd="0" presId="urn:microsoft.com/office/officeart/2005/8/layout/pyramid1"/>
    <dgm:cxn modelId="{F17DAB53-FA63-47F8-8D87-0079F0601FF7}" type="presParOf" srcId="{804CC45F-89FD-461E-8BF1-9FF3A643ED67}" destId="{911495F8-9834-4173-8E0E-87C8A1FEEF2A}" srcOrd="1" destOrd="0" presId="urn:microsoft.com/office/officeart/2005/8/layout/pyramid1"/>
    <dgm:cxn modelId="{EA535E5E-B748-4D94-BC7C-6B5186D9ADC7}" type="presParOf" srcId="{885465B4-C6AE-4388-8534-327D951B496F}" destId="{7B3A6AAE-BC68-413A-9ED1-465B03F45022}" srcOrd="1" destOrd="0" presId="urn:microsoft.com/office/officeart/2005/8/layout/pyramid1"/>
    <dgm:cxn modelId="{E0174FC6-4D2A-4636-BBA2-10F0E3FF5C99}" type="presParOf" srcId="{7B3A6AAE-BC68-413A-9ED1-465B03F45022}" destId="{49D1568F-6C81-4D02-A17E-4CEC376937B4}" srcOrd="0" destOrd="0" presId="urn:microsoft.com/office/officeart/2005/8/layout/pyramid1"/>
    <dgm:cxn modelId="{A274F8F6-8D94-46EA-A7E0-5BFFBD333DBA}" type="presParOf" srcId="{7B3A6AAE-BC68-413A-9ED1-465B03F45022}" destId="{A4601586-1851-4E89-BE55-2120830D9AEF}" srcOrd="1" destOrd="0" presId="urn:microsoft.com/office/officeart/2005/8/layout/pyramid1"/>
    <dgm:cxn modelId="{2060A63E-E77C-41B5-8F13-915F86F06C8C}" type="presParOf" srcId="{885465B4-C6AE-4388-8534-327D951B496F}" destId="{BE00015C-D04E-48FF-BFA6-728B8967A018}" srcOrd="2" destOrd="0" presId="urn:microsoft.com/office/officeart/2005/8/layout/pyramid1"/>
    <dgm:cxn modelId="{ED2EAF45-369B-4566-9944-E6DC9E65C140}" type="presParOf" srcId="{BE00015C-D04E-48FF-BFA6-728B8967A018}" destId="{F597D970-7B80-4CEC-AEF3-5E7A448A2638}" srcOrd="0" destOrd="0" presId="urn:microsoft.com/office/officeart/2005/8/layout/pyramid1"/>
    <dgm:cxn modelId="{A4E16BD9-536C-4089-A146-24B06D591F0F}" type="presParOf" srcId="{BE00015C-D04E-48FF-BFA6-728B8967A018}" destId="{9AEB7F7E-AC79-4DCA-9B8C-C26DA48AC817}" srcOrd="1" destOrd="0" presId="urn:microsoft.com/office/officeart/2005/8/layout/pyramid1"/>
    <dgm:cxn modelId="{50EEAA2B-E747-4D04-B0F6-908480B6CC83}" type="presParOf" srcId="{885465B4-C6AE-4388-8534-327D951B496F}" destId="{5FF84D93-0B29-4DA1-85E2-5DB831853304}" srcOrd="3" destOrd="0" presId="urn:microsoft.com/office/officeart/2005/8/layout/pyramid1"/>
    <dgm:cxn modelId="{FF278D4E-B3C7-4D2B-A1F2-BFB38C784B79}" type="presParOf" srcId="{5FF84D93-0B29-4DA1-85E2-5DB831853304}" destId="{CE1D9D60-9C65-4ACA-9691-C41A9AC904DC}" srcOrd="0" destOrd="0" presId="urn:microsoft.com/office/officeart/2005/8/layout/pyramid1"/>
    <dgm:cxn modelId="{FECBD06E-26EB-40B1-93B0-FB898F36C5CB}" type="presParOf" srcId="{5FF84D93-0B29-4DA1-85E2-5DB831853304}" destId="{46EB6FEC-ADE3-4D16-BBFA-F94716EC6206}" srcOrd="1" destOrd="0" presId="urn:microsoft.com/office/officeart/2005/8/layout/pyramid1"/>
    <dgm:cxn modelId="{6B07DEEC-65C2-4416-A4C2-A406E097C3CC}" type="presParOf" srcId="{885465B4-C6AE-4388-8534-327D951B496F}" destId="{282BAD44-B698-4E0E-81AD-8CE46213F13A}" srcOrd="4" destOrd="0" presId="urn:microsoft.com/office/officeart/2005/8/layout/pyramid1"/>
    <dgm:cxn modelId="{AF1E1AB2-0291-4E5A-87BE-7A73B1805B9A}" type="presParOf" srcId="{282BAD44-B698-4E0E-81AD-8CE46213F13A}" destId="{5C74BC98-948A-4681-AC78-4EE6EB72B8E2}" srcOrd="0" destOrd="0" presId="urn:microsoft.com/office/officeart/2005/8/layout/pyramid1"/>
    <dgm:cxn modelId="{E90D8512-A9C6-421F-B26B-FF637D87C2CE}" type="presParOf" srcId="{282BAD44-B698-4E0E-81AD-8CE46213F13A}" destId="{A7758125-E540-4798-959A-CA2254B1B07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3AE88-9079-4B00-BF69-9A92237F230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A471E53-16FA-4554-9D20-DC9B16D3FCDD}">
      <dgm:prSet phldrT="[Texto]"/>
      <dgm:spPr/>
      <dgm:t>
        <a:bodyPr/>
        <a:lstStyle/>
        <a:p>
          <a:r>
            <a:rPr lang="es-CO" dirty="0"/>
            <a:t>P1</a:t>
          </a:r>
        </a:p>
      </dgm:t>
    </dgm:pt>
    <dgm:pt modelId="{263EA689-15D1-4326-BD93-15E25CFA8D60}" type="parTrans" cxnId="{DB1A5BA6-873F-4236-8D7C-379814677DD3}">
      <dgm:prSet/>
      <dgm:spPr/>
      <dgm:t>
        <a:bodyPr/>
        <a:lstStyle/>
        <a:p>
          <a:endParaRPr lang="es-CO"/>
        </a:p>
      </dgm:t>
    </dgm:pt>
    <dgm:pt modelId="{883CAAE5-AA15-433C-9B1E-CE3B6145DCAD}" type="sibTrans" cxnId="{DB1A5BA6-873F-4236-8D7C-379814677DD3}">
      <dgm:prSet/>
      <dgm:spPr/>
      <dgm:t>
        <a:bodyPr/>
        <a:lstStyle/>
        <a:p>
          <a:endParaRPr lang="es-CO"/>
        </a:p>
      </dgm:t>
    </dgm:pt>
    <dgm:pt modelId="{870EFDDF-D709-4380-998D-6047AAE54092}">
      <dgm:prSet phldrT="[Texto]"/>
      <dgm:spPr/>
      <dgm:t>
        <a:bodyPr/>
        <a:lstStyle/>
        <a:p>
          <a:r>
            <a:rPr lang="es-CO" dirty="0"/>
            <a:t>P2</a:t>
          </a:r>
        </a:p>
      </dgm:t>
    </dgm:pt>
    <dgm:pt modelId="{90401E5D-9A00-49DA-8B42-8B58251A21AF}" type="parTrans" cxnId="{0F2A25E6-B2D3-40C8-B1A8-13DD636FA13B}">
      <dgm:prSet/>
      <dgm:spPr/>
      <dgm:t>
        <a:bodyPr/>
        <a:lstStyle/>
        <a:p>
          <a:endParaRPr lang="es-CO"/>
        </a:p>
      </dgm:t>
    </dgm:pt>
    <dgm:pt modelId="{D2052169-55CC-4827-95B1-96F5E6FCEE12}" type="sibTrans" cxnId="{0F2A25E6-B2D3-40C8-B1A8-13DD636FA13B}">
      <dgm:prSet/>
      <dgm:spPr/>
      <dgm:t>
        <a:bodyPr/>
        <a:lstStyle/>
        <a:p>
          <a:endParaRPr lang="es-CO"/>
        </a:p>
      </dgm:t>
    </dgm:pt>
    <dgm:pt modelId="{6B47F028-EE63-4248-88EE-E48E2FD2C794}">
      <dgm:prSet phldrT="[Texto]"/>
      <dgm:spPr/>
      <dgm:t>
        <a:bodyPr/>
        <a:lstStyle/>
        <a:p>
          <a:r>
            <a:rPr lang="es-CO" dirty="0"/>
            <a:t>P3</a:t>
          </a:r>
        </a:p>
      </dgm:t>
    </dgm:pt>
    <dgm:pt modelId="{A03829BB-375A-460F-B31A-40413B6575E2}" type="parTrans" cxnId="{20236C9E-ADB7-4FA4-BCC6-F244EEB07467}">
      <dgm:prSet/>
      <dgm:spPr/>
      <dgm:t>
        <a:bodyPr/>
        <a:lstStyle/>
        <a:p>
          <a:endParaRPr lang="es-CO"/>
        </a:p>
      </dgm:t>
    </dgm:pt>
    <dgm:pt modelId="{0EDFEE3A-8A94-4856-9C7F-6DC2593EC15E}" type="sibTrans" cxnId="{20236C9E-ADB7-4FA4-BCC6-F244EEB07467}">
      <dgm:prSet/>
      <dgm:spPr/>
      <dgm:t>
        <a:bodyPr/>
        <a:lstStyle/>
        <a:p>
          <a:endParaRPr lang="es-CO"/>
        </a:p>
      </dgm:t>
    </dgm:pt>
    <dgm:pt modelId="{CB410239-50AA-48AB-999C-A8F1AA4B810E}" type="pres">
      <dgm:prSet presAssocID="{F2D3AE88-9079-4B00-BF69-9A92237F2300}" presName="compositeShape" presStyleCnt="0">
        <dgm:presLayoutVars>
          <dgm:chMax val="7"/>
          <dgm:dir/>
          <dgm:resizeHandles val="exact"/>
        </dgm:presLayoutVars>
      </dgm:prSet>
      <dgm:spPr/>
    </dgm:pt>
    <dgm:pt modelId="{A2233274-4C02-4DEF-97DD-04F529390AAF}" type="pres">
      <dgm:prSet presAssocID="{F2D3AE88-9079-4B00-BF69-9A92237F2300}" presName="wedge1" presStyleLbl="node1" presStyleIdx="0" presStyleCnt="3" custLinFactNeighborX="-4250" custLinFactNeighborY="2975"/>
      <dgm:spPr/>
    </dgm:pt>
    <dgm:pt modelId="{36309F9C-2F9A-4E54-8F59-4F25DB9FD24D}" type="pres">
      <dgm:prSet presAssocID="{F2D3AE88-9079-4B00-BF69-9A92237F230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C00BAD-BA31-46F5-A9EF-4FDBE2FD066E}" type="pres">
      <dgm:prSet presAssocID="{F2D3AE88-9079-4B00-BF69-9A92237F2300}" presName="wedge2" presStyleLbl="node1" presStyleIdx="1" presStyleCnt="3"/>
      <dgm:spPr/>
    </dgm:pt>
    <dgm:pt modelId="{A81F0588-68BF-4AA4-8BA6-32456A375A21}" type="pres">
      <dgm:prSet presAssocID="{F2D3AE88-9079-4B00-BF69-9A92237F230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9B722A-0504-415C-8B03-127FF5C5ED3A}" type="pres">
      <dgm:prSet presAssocID="{F2D3AE88-9079-4B00-BF69-9A92237F2300}" presName="wedge3" presStyleLbl="node1" presStyleIdx="2" presStyleCnt="3"/>
      <dgm:spPr/>
    </dgm:pt>
    <dgm:pt modelId="{43A3D552-7DBA-498E-8249-EFC5698B5937}" type="pres">
      <dgm:prSet presAssocID="{F2D3AE88-9079-4B00-BF69-9A92237F230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CC3EC2E-A406-4485-8A12-34B992AA2B06}" type="presOf" srcId="{F2D3AE88-9079-4B00-BF69-9A92237F2300}" destId="{CB410239-50AA-48AB-999C-A8F1AA4B810E}" srcOrd="0" destOrd="0" presId="urn:microsoft.com/office/officeart/2005/8/layout/chart3"/>
    <dgm:cxn modelId="{2F43C544-00E2-4FD9-A158-6C8622FB6EB5}" type="presOf" srcId="{7A471E53-16FA-4554-9D20-DC9B16D3FCDD}" destId="{36309F9C-2F9A-4E54-8F59-4F25DB9FD24D}" srcOrd="1" destOrd="0" presId="urn:microsoft.com/office/officeart/2005/8/layout/chart3"/>
    <dgm:cxn modelId="{1D9BAA88-3567-4C51-93EB-DAB57B8AB70E}" type="presOf" srcId="{7A471E53-16FA-4554-9D20-DC9B16D3FCDD}" destId="{A2233274-4C02-4DEF-97DD-04F529390AAF}" srcOrd="0" destOrd="0" presId="urn:microsoft.com/office/officeart/2005/8/layout/chart3"/>
    <dgm:cxn modelId="{79C7A69D-1FF0-4B0F-A405-FAFC424ACB36}" type="presOf" srcId="{870EFDDF-D709-4380-998D-6047AAE54092}" destId="{A81F0588-68BF-4AA4-8BA6-32456A375A21}" srcOrd="1" destOrd="0" presId="urn:microsoft.com/office/officeart/2005/8/layout/chart3"/>
    <dgm:cxn modelId="{20236C9E-ADB7-4FA4-BCC6-F244EEB07467}" srcId="{F2D3AE88-9079-4B00-BF69-9A92237F2300}" destId="{6B47F028-EE63-4248-88EE-E48E2FD2C794}" srcOrd="2" destOrd="0" parTransId="{A03829BB-375A-460F-B31A-40413B6575E2}" sibTransId="{0EDFEE3A-8A94-4856-9C7F-6DC2593EC15E}"/>
    <dgm:cxn modelId="{DB1A5BA6-873F-4236-8D7C-379814677DD3}" srcId="{F2D3AE88-9079-4B00-BF69-9A92237F2300}" destId="{7A471E53-16FA-4554-9D20-DC9B16D3FCDD}" srcOrd="0" destOrd="0" parTransId="{263EA689-15D1-4326-BD93-15E25CFA8D60}" sibTransId="{883CAAE5-AA15-433C-9B1E-CE3B6145DCAD}"/>
    <dgm:cxn modelId="{10136BC7-3DFE-407A-BDB2-48F6CBB3F544}" type="presOf" srcId="{6B47F028-EE63-4248-88EE-E48E2FD2C794}" destId="{43A3D552-7DBA-498E-8249-EFC5698B5937}" srcOrd="1" destOrd="0" presId="urn:microsoft.com/office/officeart/2005/8/layout/chart3"/>
    <dgm:cxn modelId="{E0D56BC8-76D3-4403-90A7-D37FB74FFB6E}" type="presOf" srcId="{870EFDDF-D709-4380-998D-6047AAE54092}" destId="{44C00BAD-BA31-46F5-A9EF-4FDBE2FD066E}" srcOrd="0" destOrd="0" presId="urn:microsoft.com/office/officeart/2005/8/layout/chart3"/>
    <dgm:cxn modelId="{2FE846D0-6D7E-40F7-9406-44E128F75DFF}" type="presOf" srcId="{6B47F028-EE63-4248-88EE-E48E2FD2C794}" destId="{189B722A-0504-415C-8B03-127FF5C5ED3A}" srcOrd="0" destOrd="0" presId="urn:microsoft.com/office/officeart/2005/8/layout/chart3"/>
    <dgm:cxn modelId="{0F2A25E6-B2D3-40C8-B1A8-13DD636FA13B}" srcId="{F2D3AE88-9079-4B00-BF69-9A92237F2300}" destId="{870EFDDF-D709-4380-998D-6047AAE54092}" srcOrd="1" destOrd="0" parTransId="{90401E5D-9A00-49DA-8B42-8B58251A21AF}" sibTransId="{D2052169-55CC-4827-95B1-96F5E6FCEE12}"/>
    <dgm:cxn modelId="{66C6165E-96C2-48FD-A729-B57CF1CCC2C6}" type="presParOf" srcId="{CB410239-50AA-48AB-999C-A8F1AA4B810E}" destId="{A2233274-4C02-4DEF-97DD-04F529390AAF}" srcOrd="0" destOrd="0" presId="urn:microsoft.com/office/officeart/2005/8/layout/chart3"/>
    <dgm:cxn modelId="{94F467AC-FC21-4AC0-B475-DA785EDAF275}" type="presParOf" srcId="{CB410239-50AA-48AB-999C-A8F1AA4B810E}" destId="{36309F9C-2F9A-4E54-8F59-4F25DB9FD24D}" srcOrd="1" destOrd="0" presId="urn:microsoft.com/office/officeart/2005/8/layout/chart3"/>
    <dgm:cxn modelId="{AE8AB9CA-9D89-4318-9F07-B2C99F984ECB}" type="presParOf" srcId="{CB410239-50AA-48AB-999C-A8F1AA4B810E}" destId="{44C00BAD-BA31-46F5-A9EF-4FDBE2FD066E}" srcOrd="2" destOrd="0" presId="urn:microsoft.com/office/officeart/2005/8/layout/chart3"/>
    <dgm:cxn modelId="{4D838178-BCE6-47F0-824B-E9D9C03BA35D}" type="presParOf" srcId="{CB410239-50AA-48AB-999C-A8F1AA4B810E}" destId="{A81F0588-68BF-4AA4-8BA6-32456A375A21}" srcOrd="3" destOrd="0" presId="urn:microsoft.com/office/officeart/2005/8/layout/chart3"/>
    <dgm:cxn modelId="{B73DE2AE-DA25-4C9A-AEC5-92F09BCFAD6A}" type="presParOf" srcId="{CB410239-50AA-48AB-999C-A8F1AA4B810E}" destId="{189B722A-0504-415C-8B03-127FF5C5ED3A}" srcOrd="4" destOrd="0" presId="urn:microsoft.com/office/officeart/2005/8/layout/chart3"/>
    <dgm:cxn modelId="{7D77B948-8E78-466B-BAF1-17562EEB708C}" type="presParOf" srcId="{CB410239-50AA-48AB-999C-A8F1AA4B810E}" destId="{43A3D552-7DBA-498E-8249-EFC5698B593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232A0-928D-4D2F-8122-6907672C6680}">
      <dsp:nvSpPr>
        <dsp:cNvPr id="0" name=""/>
        <dsp:cNvSpPr/>
      </dsp:nvSpPr>
      <dsp:spPr>
        <a:xfrm>
          <a:off x="2438400" y="0"/>
          <a:ext cx="1219200" cy="812799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Registro</a:t>
          </a:r>
        </a:p>
      </dsp:txBody>
      <dsp:txXfrm>
        <a:off x="2438400" y="0"/>
        <a:ext cx="1219200" cy="812799"/>
      </dsp:txXfrm>
    </dsp:sp>
    <dsp:sp modelId="{49D1568F-6C81-4D02-A17E-4CEC376937B4}">
      <dsp:nvSpPr>
        <dsp:cNvPr id="0" name=""/>
        <dsp:cNvSpPr/>
      </dsp:nvSpPr>
      <dsp:spPr>
        <a:xfrm>
          <a:off x="1828800" y="812799"/>
          <a:ext cx="2438400" cy="812799"/>
        </a:xfrm>
        <a:prstGeom prst="trapezoid">
          <a:avLst>
            <a:gd name="adj" fmla="val 75000"/>
          </a:avLst>
        </a:prstGeom>
        <a:solidFill>
          <a:schemeClr val="accent5">
            <a:hueOff val="-752718"/>
            <a:satOff val="3908"/>
            <a:lumOff val="2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Caché</a:t>
          </a:r>
        </a:p>
      </dsp:txBody>
      <dsp:txXfrm>
        <a:off x="2255520" y="812799"/>
        <a:ext cx="1584960" cy="812799"/>
      </dsp:txXfrm>
    </dsp:sp>
    <dsp:sp modelId="{F597D970-7B80-4CEC-AEF3-5E7A448A2638}">
      <dsp:nvSpPr>
        <dsp:cNvPr id="0" name=""/>
        <dsp:cNvSpPr/>
      </dsp:nvSpPr>
      <dsp:spPr>
        <a:xfrm>
          <a:off x="1219200" y="1625599"/>
          <a:ext cx="3657600" cy="812799"/>
        </a:xfrm>
        <a:prstGeom prst="trapezoid">
          <a:avLst>
            <a:gd name="adj" fmla="val 75000"/>
          </a:avLst>
        </a:prstGeom>
        <a:solidFill>
          <a:schemeClr val="accent5">
            <a:hueOff val="-1505437"/>
            <a:satOff val="7815"/>
            <a:lumOff val="5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Memoria principal </a:t>
          </a:r>
        </a:p>
      </dsp:txBody>
      <dsp:txXfrm>
        <a:off x="1859280" y="1625599"/>
        <a:ext cx="2377440" cy="812799"/>
      </dsp:txXfrm>
    </dsp:sp>
    <dsp:sp modelId="{CE1D9D60-9C65-4ACA-9691-C41A9AC904DC}">
      <dsp:nvSpPr>
        <dsp:cNvPr id="0" name=""/>
        <dsp:cNvSpPr/>
      </dsp:nvSpPr>
      <dsp:spPr>
        <a:xfrm>
          <a:off x="609600" y="2438399"/>
          <a:ext cx="4876800" cy="812799"/>
        </a:xfrm>
        <a:prstGeom prst="trapezoid">
          <a:avLst>
            <a:gd name="adj" fmla="val 75000"/>
          </a:avLst>
        </a:prstGeom>
        <a:solidFill>
          <a:schemeClr val="accent5">
            <a:hueOff val="-2258156"/>
            <a:satOff val="11723"/>
            <a:lumOff val="85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Memoria secundaria local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(Disco)</a:t>
          </a:r>
        </a:p>
      </dsp:txBody>
      <dsp:txXfrm>
        <a:off x="1463039" y="2438399"/>
        <a:ext cx="3169920" cy="812799"/>
      </dsp:txXfrm>
    </dsp:sp>
    <dsp:sp modelId="{5C74BC98-948A-4681-AC78-4EE6EB72B8E2}">
      <dsp:nvSpPr>
        <dsp:cNvPr id="0" name=""/>
        <dsp:cNvSpPr/>
      </dsp:nvSpPr>
      <dsp:spPr>
        <a:xfrm>
          <a:off x="0" y="3251199"/>
          <a:ext cx="6096000" cy="812799"/>
        </a:xfrm>
        <a:prstGeom prst="trapezoid">
          <a:avLst>
            <a:gd name="adj" fmla="val 75000"/>
          </a:avLst>
        </a:prstGeom>
        <a:solidFill>
          <a:schemeClr val="accent5">
            <a:hueOff val="-3010874"/>
            <a:satOff val="15631"/>
            <a:lumOff val="1137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Memoria secundaria externa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(Nube)</a:t>
          </a:r>
        </a:p>
      </dsp:txBody>
      <dsp:txXfrm>
        <a:off x="1066799" y="3251199"/>
        <a:ext cx="3962400" cy="812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33274-4C02-4DEF-97DD-04F529390AAF}">
      <dsp:nvSpPr>
        <dsp:cNvPr id="0" name=""/>
        <dsp:cNvSpPr/>
      </dsp:nvSpPr>
      <dsp:spPr>
        <a:xfrm>
          <a:off x="1284020" y="37587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300" kern="1200" dirty="0"/>
            <a:t>P1</a:t>
          </a:r>
        </a:p>
      </dsp:txBody>
      <dsp:txXfrm>
        <a:off x="3140049" y="1005799"/>
        <a:ext cx="1158240" cy="1137920"/>
      </dsp:txXfrm>
    </dsp:sp>
    <dsp:sp modelId="{44C00BAD-BA31-46F5-A9EF-4FDBE2FD066E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300" kern="1200" dirty="0"/>
            <a:t>P2</a:t>
          </a:r>
        </a:p>
      </dsp:txBody>
      <dsp:txXfrm>
        <a:off x="2187854" y="2529840"/>
        <a:ext cx="1544320" cy="1056640"/>
      </dsp:txXfrm>
    </dsp:sp>
    <dsp:sp modelId="{189B722A-0504-415C-8B03-127FF5C5ED3A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300" kern="1200" dirty="0"/>
            <a:t>P3</a:t>
          </a:r>
        </a:p>
      </dsp:txBody>
      <dsp:txXfrm>
        <a:off x="1618894" y="1046480"/>
        <a:ext cx="1158240" cy="11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64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14/02/20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gv6UrPhmFI" TargetMode="External"/><Relationship Id="rId2" Type="http://schemas.openxmlformats.org/officeDocument/2006/relationships/hyperlink" Target="http://www.youtube.com/watch?v=qdkxXygc3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6y5xNcaOI-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e4c2f7f-a-62cb3a1a-s-sites.googlegroups.com/site/soyrunsl/Teor%C3%ADa%2008-2013.pdf?attachauth=ANoY7crAEf6D0Y2sVEcnWoI8SLvVWlsMscSfOBCqophlCgMyUo6Z8Vb1u48x_jbRpBHOwtm-a7tUn6vNniT9Nv7cIZdfR3ZdFstodaKXWy67cHQht-lzVBnBP1C72_fg3ycR98mNuooCnNwoUdNg0xtQmDU-mlJ8jCYPbQXN7Y-HPj4wKBeq-vV3z6V0dP8dTicdVkCIcm4-bAi_iZsVlhxKC_IEFunDGw==&amp;attredirects=0" TargetMode="External"/><Relationship Id="rId2" Type="http://schemas.openxmlformats.org/officeDocument/2006/relationships/hyperlink" Target="http://sopa.dis.ulpgc.es/ii-dso/leclinux/procesos/fork/LEC7_FOR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stemasoperativosun.blogspot.com/2012/10/memoria-virtual-en-linux.html" TargetMode="External"/><Relationship Id="rId4" Type="http://schemas.openxmlformats.org/officeDocument/2006/relationships/hyperlink" Target="http://windows.microsoft.com/es-co/windows-vista/what-is-virtual-memory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aportesdegestion.org.ar/48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4800" dirty="0"/>
              <a:t>Memoria</a:t>
            </a:r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id="{8E3C1E1D-9121-44E4-B95B-A84CC0D45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9 Flecha curvada hacia la izquierda"/>
          <p:cNvSpPr/>
          <p:nvPr/>
        </p:nvSpPr>
        <p:spPr>
          <a:xfrm>
            <a:off x="7596336" y="2609736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10 Flecha curvada hacia la izquierda"/>
          <p:cNvSpPr/>
          <p:nvPr/>
        </p:nvSpPr>
        <p:spPr>
          <a:xfrm>
            <a:off x="7596336" y="3041784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9 Flecha curvada hacia la izquierda"/>
          <p:cNvSpPr/>
          <p:nvPr/>
        </p:nvSpPr>
        <p:spPr>
          <a:xfrm>
            <a:off x="7596336" y="2609736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10 Flecha curvada hacia la izquierda"/>
          <p:cNvSpPr/>
          <p:nvPr/>
        </p:nvSpPr>
        <p:spPr>
          <a:xfrm>
            <a:off x="7596336" y="3041784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 rot="11522507">
            <a:off x="3114070" y="3354275"/>
            <a:ext cx="2997935" cy="14585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9 Flecha curvada hacia la izquierda"/>
          <p:cNvSpPr/>
          <p:nvPr/>
        </p:nvSpPr>
        <p:spPr>
          <a:xfrm>
            <a:off x="7596336" y="2609736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10 Flecha curvada hacia la izquierda"/>
          <p:cNvSpPr/>
          <p:nvPr/>
        </p:nvSpPr>
        <p:spPr>
          <a:xfrm>
            <a:off x="7596336" y="3041784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 rot="11522507">
            <a:off x="3114070" y="3354275"/>
            <a:ext cx="2997935" cy="14585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Señal de prohibido"/>
          <p:cNvSpPr/>
          <p:nvPr/>
        </p:nvSpPr>
        <p:spPr>
          <a:xfrm>
            <a:off x="3707904" y="2636912"/>
            <a:ext cx="1584176" cy="1584176"/>
          </a:xfrm>
          <a:prstGeom prst="noSmoking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Permiso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9 Flecha curvada hacia la izquierda"/>
          <p:cNvSpPr/>
          <p:nvPr/>
        </p:nvSpPr>
        <p:spPr>
          <a:xfrm>
            <a:off x="7596336" y="2609736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10 Flecha curvada hacia la izquierda"/>
          <p:cNvSpPr/>
          <p:nvPr/>
        </p:nvSpPr>
        <p:spPr>
          <a:xfrm>
            <a:off x="7596336" y="3041784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 rot="11522507">
            <a:off x="3114070" y="3354275"/>
            <a:ext cx="2997935" cy="14585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Señal de prohibido"/>
          <p:cNvSpPr/>
          <p:nvPr/>
        </p:nvSpPr>
        <p:spPr>
          <a:xfrm>
            <a:off x="3707904" y="2636912"/>
            <a:ext cx="1584176" cy="1584176"/>
          </a:xfrm>
          <a:prstGeom prst="noSmoking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15616" y="5163580"/>
            <a:ext cx="698477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Detener acceso</a:t>
            </a:r>
          </a:p>
          <a:p>
            <a:r>
              <a:rPr lang="es-CO" dirty="0"/>
              <a:t>Devolver al proceso</a:t>
            </a:r>
          </a:p>
          <a:p>
            <a:r>
              <a:rPr lang="es-CO" dirty="0"/>
              <a:t>Realizar comprobación en tiempo de </a:t>
            </a:r>
            <a:r>
              <a:rPr lang="es-CO" b="1" dirty="0">
                <a:solidFill>
                  <a:srgbClr val="00B050"/>
                </a:solidFill>
              </a:rPr>
              <a:t>ejecución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9 Flecha curvada hacia la izquierda"/>
          <p:cNvSpPr/>
          <p:nvPr/>
        </p:nvSpPr>
        <p:spPr>
          <a:xfrm>
            <a:off x="7596336" y="2609736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10 Flecha curvada hacia la izquierda"/>
          <p:cNvSpPr/>
          <p:nvPr/>
        </p:nvSpPr>
        <p:spPr>
          <a:xfrm>
            <a:off x="7596336" y="3041784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 rot="11522507">
            <a:off x="3114070" y="3354275"/>
            <a:ext cx="2997935" cy="14585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Señal de prohibido"/>
          <p:cNvSpPr/>
          <p:nvPr/>
        </p:nvSpPr>
        <p:spPr>
          <a:xfrm>
            <a:off x="3707904" y="2636912"/>
            <a:ext cx="1584176" cy="1584176"/>
          </a:xfrm>
          <a:prstGeom prst="noSmoking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15616" y="5163580"/>
            <a:ext cx="698477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Detener acceso</a:t>
            </a:r>
          </a:p>
          <a:p>
            <a:r>
              <a:rPr lang="es-CO" dirty="0"/>
              <a:t>Devolver al proceso</a:t>
            </a:r>
          </a:p>
          <a:p>
            <a:r>
              <a:rPr lang="es-CO" dirty="0"/>
              <a:t>Realizar comprobación en tiempo de </a:t>
            </a:r>
            <a:r>
              <a:rPr lang="es-CO" b="1" dirty="0">
                <a:solidFill>
                  <a:srgbClr val="00B050"/>
                </a:solidFill>
              </a:rPr>
              <a:t>ejecución</a:t>
            </a:r>
          </a:p>
        </p:txBody>
      </p:sp>
      <p:sp>
        <p:nvSpPr>
          <p:cNvPr id="12" name="11 Llamada rectangular redondeada"/>
          <p:cNvSpPr/>
          <p:nvPr/>
        </p:nvSpPr>
        <p:spPr>
          <a:xfrm>
            <a:off x="6084168" y="1196752"/>
            <a:ext cx="2016224" cy="108012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Protección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3635896" y="4941168"/>
          <a:ext cx="1656184" cy="1483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Calculadora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3635896" y="4941168"/>
          <a:ext cx="1656184" cy="1483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Calculadora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Flecha curvada hacia la izquierda"/>
          <p:cNvSpPr/>
          <p:nvPr/>
        </p:nvSpPr>
        <p:spPr>
          <a:xfrm rot="2298307">
            <a:off x="5901412" y="4110616"/>
            <a:ext cx="720080" cy="2013522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Flecha curvada hacia la izquierda"/>
          <p:cNvSpPr/>
          <p:nvPr/>
        </p:nvSpPr>
        <p:spPr>
          <a:xfrm rot="19090676" flipH="1">
            <a:off x="2052161" y="4212759"/>
            <a:ext cx="744351" cy="2013522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3635896" y="4941168"/>
          <a:ext cx="1656184" cy="1483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Calculadora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Flecha curvada hacia la izquierda"/>
          <p:cNvSpPr/>
          <p:nvPr/>
        </p:nvSpPr>
        <p:spPr>
          <a:xfrm rot="2298307">
            <a:off x="5901412" y="4110616"/>
            <a:ext cx="720080" cy="2013522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Flecha curvada hacia la izquierda"/>
          <p:cNvSpPr/>
          <p:nvPr/>
        </p:nvSpPr>
        <p:spPr>
          <a:xfrm rot="19090676" flipH="1">
            <a:off x="2052161" y="4212759"/>
            <a:ext cx="744351" cy="2013522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9552" y="5951021"/>
            <a:ext cx="309634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Protección, integridad de datos, permisos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Memoria: Almacenamiento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 operativo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395536" y="2564904"/>
            <a:ext cx="720080" cy="388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Capac</a:t>
            </a:r>
            <a:r>
              <a:rPr lang="es-CO" dirty="0"/>
              <a:t> </a:t>
            </a:r>
            <a:r>
              <a:rPr lang="es-CO" dirty="0" err="1"/>
              <a:t>idad</a:t>
            </a:r>
            <a:endParaRPr lang="es-CO" dirty="0"/>
          </a:p>
        </p:txBody>
      </p:sp>
      <p:sp>
        <p:nvSpPr>
          <p:cNvPr id="7" name="6 Flecha abajo"/>
          <p:cNvSpPr/>
          <p:nvPr/>
        </p:nvSpPr>
        <p:spPr>
          <a:xfrm rot="10800000">
            <a:off x="7956376" y="2132856"/>
            <a:ext cx="720080" cy="4176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8172400" y="2636912"/>
            <a:ext cx="28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Velocidad</a:t>
            </a:r>
          </a:p>
        </p:txBody>
      </p:sp>
      <p:graphicFrame>
        <p:nvGraphicFramePr>
          <p:cNvPr id="10" name="8 Diagrama">
            <a:extLst>
              <a:ext uri="{FF2B5EF4-FFF2-40B4-BE49-F238E27FC236}">
                <a16:creationId xmlns:a16="http://schemas.microsoft.com/office/drawing/2014/main" id="{73B2D6AA-E577-4897-B6AA-FEFD5E1E9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216484"/>
              </p:ext>
            </p:extLst>
          </p:nvPr>
        </p:nvGraphicFramePr>
        <p:xfrm>
          <a:off x="154766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3659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988840"/>
            <a:ext cx="12236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3635896" y="4941168"/>
          <a:ext cx="1656184" cy="1483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Calculadora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Flecha curvada hacia la izquierda"/>
          <p:cNvSpPr/>
          <p:nvPr/>
        </p:nvSpPr>
        <p:spPr>
          <a:xfrm rot="2298307">
            <a:off x="5901412" y="4110616"/>
            <a:ext cx="720080" cy="2013522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Flecha curvada hacia la izquierda"/>
          <p:cNvSpPr/>
          <p:nvPr/>
        </p:nvSpPr>
        <p:spPr>
          <a:xfrm rot="19090676" flipH="1">
            <a:off x="2052161" y="4212759"/>
            <a:ext cx="744351" cy="2013522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9552" y="5951021"/>
            <a:ext cx="309634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Protección, integridad de datos, permisos</a:t>
            </a:r>
          </a:p>
        </p:txBody>
      </p:sp>
      <p:sp>
        <p:nvSpPr>
          <p:cNvPr id="11" name="10 Llamada rectangular redondeada"/>
          <p:cNvSpPr/>
          <p:nvPr/>
        </p:nvSpPr>
        <p:spPr>
          <a:xfrm>
            <a:off x="6084168" y="1196752"/>
            <a:ext cx="2016224" cy="108012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Compartición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Programas se escriben por </a:t>
            </a:r>
            <a:r>
              <a:rPr lang="es-CO" b="1" dirty="0"/>
              <a:t>módulos</a:t>
            </a:r>
            <a:r>
              <a:rPr lang="es-CO" dirty="0"/>
              <a:t>.</a:t>
            </a:r>
          </a:p>
          <a:p>
            <a:r>
              <a:rPr lang="es-CO" dirty="0"/>
              <a:t>Los módulos pueden escribirse y compilarse de forma separada.</a:t>
            </a:r>
          </a:p>
          <a:p>
            <a:r>
              <a:rPr lang="es-CO" dirty="0"/>
              <a:t>Diferentes grados de protección se pueden dar a los módulos (L, L/E, …).</a:t>
            </a:r>
          </a:p>
          <a:p>
            <a:r>
              <a:rPr lang="es-CO" b="1" dirty="0"/>
              <a:t>Compartir</a:t>
            </a:r>
            <a:r>
              <a:rPr lang="es-CO" dirty="0"/>
              <a:t> módulos entre procesos.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480520"/>
          </a:xfrm>
        </p:spPr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Programas se escriben por </a:t>
            </a:r>
            <a:r>
              <a:rPr lang="es-CO" b="1" dirty="0"/>
              <a:t>módulos</a:t>
            </a:r>
            <a:r>
              <a:rPr lang="es-CO" dirty="0"/>
              <a:t>.</a:t>
            </a:r>
          </a:p>
          <a:p>
            <a:r>
              <a:rPr lang="es-CO" dirty="0"/>
              <a:t>Los módulos pueden escribirse y compilarse de forma separada.</a:t>
            </a:r>
          </a:p>
          <a:p>
            <a:r>
              <a:rPr lang="es-CO" dirty="0"/>
              <a:t>Diferentes grados de protección se pueden dar a los módulos (L, L/E, …).</a:t>
            </a:r>
          </a:p>
          <a:p>
            <a:r>
              <a:rPr lang="es-CO" b="1" dirty="0"/>
              <a:t>Compartir</a:t>
            </a:r>
            <a:r>
              <a:rPr lang="es-CO" dirty="0"/>
              <a:t> módulos entre procesos.</a:t>
            </a:r>
          </a:p>
          <a:p>
            <a:endParaRPr lang="es-CO" dirty="0"/>
          </a:p>
          <a:p>
            <a:pPr>
              <a:buNone/>
            </a:pPr>
            <a:r>
              <a:rPr lang="es-CO" dirty="0"/>
              <a:t>Cuándo?</a:t>
            </a:r>
          </a:p>
          <a:p>
            <a:pPr>
              <a:buNone/>
            </a:pPr>
            <a:r>
              <a:rPr lang="es-CO" dirty="0"/>
              <a:t>En qué casos?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Programas se escriben por </a:t>
            </a:r>
            <a:r>
              <a:rPr lang="es-CO" b="1" dirty="0"/>
              <a:t>módulos</a:t>
            </a:r>
            <a:r>
              <a:rPr lang="es-CO" dirty="0"/>
              <a:t>.</a:t>
            </a:r>
          </a:p>
          <a:p>
            <a:r>
              <a:rPr lang="es-CO" dirty="0"/>
              <a:t>Los módulos pueden escribirse y compilarse de forma separada.</a:t>
            </a:r>
          </a:p>
          <a:p>
            <a:r>
              <a:rPr lang="es-CO" dirty="0"/>
              <a:t>Diferentes grados de protección se pueden dar a los módulos (L, L/E, …).</a:t>
            </a:r>
          </a:p>
          <a:p>
            <a:r>
              <a:rPr lang="es-CO" b="1" dirty="0"/>
              <a:t>Compartir</a:t>
            </a:r>
            <a:r>
              <a:rPr lang="es-CO" dirty="0"/>
              <a:t> módulos entre procesos.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sp>
        <p:nvSpPr>
          <p:cNvPr id="4" name="3 Llamada rectangular redondeada"/>
          <p:cNvSpPr/>
          <p:nvPr/>
        </p:nvSpPr>
        <p:spPr>
          <a:xfrm>
            <a:off x="6084168" y="1196752"/>
            <a:ext cx="2016224" cy="108012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Organización</a:t>
            </a:r>
            <a:r>
              <a:rPr lang="en-US" dirty="0"/>
              <a:t> </a:t>
            </a:r>
            <a:r>
              <a:rPr lang="en-US" dirty="0" err="1"/>
              <a:t>Lógica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5" name="5 Marcador de contenido"/>
          <p:cNvGraphicFramePr>
            <a:graphicFrameLocks/>
          </p:cNvGraphicFramePr>
          <p:nvPr/>
        </p:nvGraphicFramePr>
        <p:xfrm>
          <a:off x="3157637" y="2089656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5 Marcador de contenido"/>
          <p:cNvGraphicFramePr>
            <a:graphicFrameLocks/>
          </p:cNvGraphicFramePr>
          <p:nvPr/>
        </p:nvGraphicFramePr>
        <p:xfrm>
          <a:off x="4788024" y="2103828"/>
          <a:ext cx="1270347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Dx</a:t>
                      </a:r>
                      <a:r>
                        <a:rPr lang="es-CO" dirty="0"/>
                        <a:t> - 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5 Marcador de contenido"/>
          <p:cNvGraphicFramePr>
            <a:graphicFrameLocks/>
          </p:cNvGraphicFramePr>
          <p:nvPr/>
        </p:nvGraphicFramePr>
        <p:xfrm>
          <a:off x="4139952" y="3933056"/>
          <a:ext cx="1270347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5" name="5 Marcador de contenido"/>
          <p:cNvGraphicFramePr>
            <a:graphicFrameLocks/>
          </p:cNvGraphicFramePr>
          <p:nvPr/>
        </p:nvGraphicFramePr>
        <p:xfrm>
          <a:off x="3157637" y="2089656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5 Marcador de contenido"/>
          <p:cNvGraphicFramePr>
            <a:graphicFrameLocks/>
          </p:cNvGraphicFramePr>
          <p:nvPr/>
        </p:nvGraphicFramePr>
        <p:xfrm>
          <a:off x="4788024" y="2103828"/>
          <a:ext cx="1270347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Dx</a:t>
                      </a:r>
                      <a:r>
                        <a:rPr lang="es-CO" dirty="0"/>
                        <a:t> - 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5 Marcador de contenido"/>
          <p:cNvGraphicFramePr>
            <a:graphicFrameLocks/>
          </p:cNvGraphicFramePr>
          <p:nvPr/>
        </p:nvGraphicFramePr>
        <p:xfrm>
          <a:off x="4139952" y="3933056"/>
          <a:ext cx="1270347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Flecha curvada hacia la izquierda"/>
          <p:cNvSpPr/>
          <p:nvPr/>
        </p:nvSpPr>
        <p:spPr>
          <a:xfrm>
            <a:off x="6228184" y="2924944"/>
            <a:ext cx="576064" cy="2160240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Flecha curvada hacia la izquierda"/>
          <p:cNvSpPr/>
          <p:nvPr/>
        </p:nvSpPr>
        <p:spPr>
          <a:xfrm flipH="1">
            <a:off x="2483768" y="3212976"/>
            <a:ext cx="504056" cy="2160240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5" name="5 Marcador de contenido"/>
          <p:cNvGraphicFramePr>
            <a:graphicFrameLocks/>
          </p:cNvGraphicFramePr>
          <p:nvPr/>
        </p:nvGraphicFramePr>
        <p:xfrm>
          <a:off x="3157637" y="2089656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5 Marcador de contenido"/>
          <p:cNvGraphicFramePr>
            <a:graphicFrameLocks/>
          </p:cNvGraphicFramePr>
          <p:nvPr/>
        </p:nvGraphicFramePr>
        <p:xfrm>
          <a:off x="4788024" y="2103828"/>
          <a:ext cx="1270347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Dx</a:t>
                      </a:r>
                      <a:r>
                        <a:rPr lang="es-CO" dirty="0"/>
                        <a:t> - 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5 Marcador de contenido"/>
          <p:cNvGraphicFramePr>
            <a:graphicFrameLocks/>
          </p:cNvGraphicFramePr>
          <p:nvPr/>
        </p:nvGraphicFramePr>
        <p:xfrm>
          <a:off x="4139952" y="3933056"/>
          <a:ext cx="1270347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Flecha curvada hacia la izquierda"/>
          <p:cNvSpPr/>
          <p:nvPr/>
        </p:nvSpPr>
        <p:spPr>
          <a:xfrm>
            <a:off x="6228184" y="2924944"/>
            <a:ext cx="576064" cy="2160240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Flecha curvada hacia la izquierda"/>
          <p:cNvSpPr/>
          <p:nvPr/>
        </p:nvSpPr>
        <p:spPr>
          <a:xfrm flipH="1">
            <a:off x="2483768" y="3212976"/>
            <a:ext cx="504056" cy="2160240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Señal de prohibido"/>
          <p:cNvSpPr/>
          <p:nvPr/>
        </p:nvSpPr>
        <p:spPr>
          <a:xfrm>
            <a:off x="3635896" y="4581128"/>
            <a:ext cx="2160240" cy="1440160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5" name="5 Marcador de contenido"/>
          <p:cNvGraphicFramePr>
            <a:graphicFrameLocks/>
          </p:cNvGraphicFramePr>
          <p:nvPr/>
        </p:nvGraphicFramePr>
        <p:xfrm>
          <a:off x="3157637" y="2089656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5 Marcador de contenido"/>
          <p:cNvGraphicFramePr>
            <a:graphicFrameLocks/>
          </p:cNvGraphicFramePr>
          <p:nvPr/>
        </p:nvGraphicFramePr>
        <p:xfrm>
          <a:off x="4788024" y="2103828"/>
          <a:ext cx="1270347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Dx</a:t>
                      </a:r>
                      <a:r>
                        <a:rPr lang="es-CO" dirty="0"/>
                        <a:t> - 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5 Marcador de contenido"/>
          <p:cNvGraphicFramePr>
            <a:graphicFrameLocks/>
          </p:cNvGraphicFramePr>
          <p:nvPr/>
        </p:nvGraphicFramePr>
        <p:xfrm>
          <a:off x="4139952" y="3933056"/>
          <a:ext cx="1270347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Flecha curvada hacia la izquierda"/>
          <p:cNvSpPr/>
          <p:nvPr/>
        </p:nvSpPr>
        <p:spPr>
          <a:xfrm>
            <a:off x="6228184" y="2924944"/>
            <a:ext cx="576064" cy="2160240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Flecha curvada hacia la izquierda"/>
          <p:cNvSpPr/>
          <p:nvPr/>
        </p:nvSpPr>
        <p:spPr>
          <a:xfrm flipH="1">
            <a:off x="2483768" y="3212976"/>
            <a:ext cx="504056" cy="2160240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71600" y="5674022"/>
            <a:ext cx="756084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Compartir direcciones de memoria </a:t>
            </a:r>
            <a:r>
              <a:rPr lang="es-CO" dirty="0">
                <a:sym typeface="Wingdings" pitchFamily="2" charset="2"/>
              </a:rPr>
              <a:t> intercambiar módulos</a:t>
            </a:r>
          </a:p>
          <a:p>
            <a:endParaRPr lang="es-CO" dirty="0">
              <a:sym typeface="Wingdings" pitchFamily="2" charset="2"/>
            </a:endParaRPr>
          </a:p>
          <a:p>
            <a:r>
              <a:rPr lang="en-US" b="1" dirty="0"/>
              <a:t>Overlaying - </a:t>
            </a:r>
            <a:r>
              <a:rPr lang="en-US" b="1" dirty="0" err="1"/>
              <a:t>Superposición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5" name="5 Marcador de contenido"/>
          <p:cNvGraphicFramePr>
            <a:graphicFrameLocks/>
          </p:cNvGraphicFramePr>
          <p:nvPr/>
        </p:nvGraphicFramePr>
        <p:xfrm>
          <a:off x="3157637" y="2089656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5 Marcador de contenido"/>
          <p:cNvGraphicFramePr>
            <a:graphicFrameLocks/>
          </p:cNvGraphicFramePr>
          <p:nvPr/>
        </p:nvGraphicFramePr>
        <p:xfrm>
          <a:off x="4788024" y="2103828"/>
          <a:ext cx="1270347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Dx</a:t>
                      </a:r>
                      <a:r>
                        <a:rPr lang="es-CO" dirty="0"/>
                        <a:t> - 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5 Marcador de contenido"/>
          <p:cNvGraphicFramePr>
            <a:graphicFrameLocks/>
          </p:cNvGraphicFramePr>
          <p:nvPr/>
        </p:nvGraphicFramePr>
        <p:xfrm>
          <a:off x="4139952" y="3933056"/>
          <a:ext cx="1270347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Flecha curvada hacia la izquierda"/>
          <p:cNvSpPr/>
          <p:nvPr/>
        </p:nvSpPr>
        <p:spPr>
          <a:xfrm>
            <a:off x="6228184" y="2924944"/>
            <a:ext cx="576064" cy="2160240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Flecha curvada hacia la izquierda"/>
          <p:cNvSpPr/>
          <p:nvPr/>
        </p:nvSpPr>
        <p:spPr>
          <a:xfrm flipH="1">
            <a:off x="2483768" y="3212976"/>
            <a:ext cx="504056" cy="2160240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71600" y="5674022"/>
            <a:ext cx="756084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Compartir direcciones de memoria </a:t>
            </a:r>
            <a:r>
              <a:rPr lang="es-CO" dirty="0">
                <a:sym typeface="Wingdings" pitchFamily="2" charset="2"/>
              </a:rPr>
              <a:t> intercambiar módulos</a:t>
            </a:r>
          </a:p>
          <a:p>
            <a:endParaRPr lang="es-CO" dirty="0">
              <a:sym typeface="Wingdings" pitchFamily="2" charset="2"/>
            </a:endParaRPr>
          </a:p>
          <a:p>
            <a:r>
              <a:rPr lang="en-US" b="1" dirty="0"/>
              <a:t>Overlaying - </a:t>
            </a:r>
            <a:r>
              <a:rPr lang="en-US" b="1" dirty="0" err="1"/>
              <a:t>Superposición</a:t>
            </a:r>
            <a:endParaRPr lang="es-CO" dirty="0"/>
          </a:p>
        </p:txBody>
      </p:sp>
      <p:sp>
        <p:nvSpPr>
          <p:cNvPr id="10" name="9 Llamada rectangular redondeada"/>
          <p:cNvSpPr/>
          <p:nvPr/>
        </p:nvSpPr>
        <p:spPr>
          <a:xfrm>
            <a:off x="6084168" y="1196752"/>
            <a:ext cx="2016224" cy="108012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Organización</a:t>
            </a:r>
            <a:r>
              <a:rPr lang="en-US" dirty="0"/>
              <a:t> </a:t>
            </a:r>
            <a:r>
              <a:rPr lang="en-US" dirty="0" err="1"/>
              <a:t>Física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Gestionar</a:t>
            </a:r>
          </a:p>
          <a:p>
            <a:pPr lvl="1"/>
            <a:r>
              <a:rPr lang="es-CO" dirty="0"/>
              <a:t>Reubicación</a:t>
            </a:r>
          </a:p>
          <a:p>
            <a:pPr lvl="1"/>
            <a:r>
              <a:rPr lang="es-CO" dirty="0"/>
              <a:t>Protección</a:t>
            </a:r>
          </a:p>
          <a:p>
            <a:pPr lvl="1"/>
            <a:r>
              <a:rPr lang="es-CO" dirty="0"/>
              <a:t>Compartición</a:t>
            </a:r>
          </a:p>
          <a:p>
            <a:pPr lvl="1"/>
            <a:r>
              <a:rPr lang="es-CO" dirty="0"/>
              <a:t>Organización lógica</a:t>
            </a:r>
          </a:p>
          <a:p>
            <a:pPr lvl="1"/>
            <a:r>
              <a:rPr lang="es-CO" dirty="0"/>
              <a:t>Organización física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Administración de memoria</a:t>
            </a:r>
          </a:p>
        </p:txBody>
      </p:sp>
      <p:pic>
        <p:nvPicPr>
          <p:cNvPr id="6146" name="Picture 2" descr="http://aportesdegestion.org.ar/wp-content/uploads/2013/05/software20gestion20empresarial20erp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4584288"/>
            <a:ext cx="4663025" cy="2013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46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901353"/>
              </p:ext>
            </p:extLst>
          </p:nvPr>
        </p:nvGraphicFramePr>
        <p:xfrm>
          <a:off x="4355976" y="2586202"/>
          <a:ext cx="3773488" cy="3939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351">
                <a:tc>
                  <a:txBody>
                    <a:bodyPr/>
                    <a:lstStyle/>
                    <a:p>
                      <a:r>
                        <a:rPr lang="es-CO" dirty="0"/>
                        <a:t>Memoria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089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89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1331640" y="3097088"/>
            <a:ext cx="2448272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Proceso</a:t>
            </a:r>
          </a:p>
        </p:txBody>
      </p:sp>
      <p:sp>
        <p:nvSpPr>
          <p:cNvPr id="6" name="5 Flecha derecha"/>
          <p:cNvSpPr/>
          <p:nvPr/>
        </p:nvSpPr>
        <p:spPr>
          <a:xfrm>
            <a:off x="3779912" y="3466322"/>
            <a:ext cx="576064" cy="20683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ddrive"/>
          <p:cNvSpPr>
            <a:spLocks noEditPoints="1" noChangeArrowheads="1"/>
          </p:cNvSpPr>
          <p:nvPr/>
        </p:nvSpPr>
        <p:spPr bwMode="auto">
          <a:xfrm>
            <a:off x="633413" y="5121275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7 Flecha abajo"/>
          <p:cNvSpPr/>
          <p:nvPr/>
        </p:nvSpPr>
        <p:spPr>
          <a:xfrm flipV="1">
            <a:off x="1763688" y="4452640"/>
            <a:ext cx="216024" cy="56053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Con el objetivo de contar con el mejor uso</a:t>
            </a:r>
          </a:p>
          <a:p>
            <a:pPr lvl="1"/>
            <a:r>
              <a:rPr lang="es-CO" dirty="0"/>
              <a:t>Estrategias de Búsqueda</a:t>
            </a:r>
          </a:p>
          <a:p>
            <a:pPr lvl="2"/>
            <a:r>
              <a:rPr lang="es-CO" dirty="0"/>
              <a:t>Por Demanda</a:t>
            </a:r>
          </a:p>
          <a:p>
            <a:pPr lvl="2"/>
            <a:r>
              <a:rPr lang="es-CO" dirty="0"/>
              <a:t>Anticipada</a:t>
            </a:r>
          </a:p>
          <a:p>
            <a:pPr lvl="1"/>
            <a:r>
              <a:rPr lang="es-CO" dirty="0"/>
              <a:t>Estrategias de Ubicación</a:t>
            </a:r>
          </a:p>
          <a:p>
            <a:pPr lvl="2"/>
            <a:r>
              <a:rPr lang="es-CO" dirty="0"/>
              <a:t>Primer Ajuste</a:t>
            </a:r>
          </a:p>
          <a:p>
            <a:pPr lvl="2"/>
            <a:r>
              <a:rPr lang="es-CO" dirty="0"/>
              <a:t>Peor Ajuste</a:t>
            </a:r>
          </a:p>
          <a:p>
            <a:pPr lvl="2"/>
            <a:r>
              <a:rPr lang="es-CO" dirty="0"/>
              <a:t>Mejor Ajuste</a:t>
            </a:r>
          </a:p>
          <a:p>
            <a:pPr lvl="1"/>
            <a:r>
              <a:rPr lang="es-CO" dirty="0"/>
              <a:t>Estrategias de Reemplazo</a:t>
            </a:r>
          </a:p>
          <a:p>
            <a:pPr lvl="2"/>
            <a:r>
              <a:rPr lang="es-CO" dirty="0"/>
              <a:t>Se necesita acomodar un nuevo proceso y la memoria está completa.</a:t>
            </a:r>
          </a:p>
          <a:p>
            <a:pPr lvl="2"/>
            <a:r>
              <a:rPr lang="es-CO" dirty="0"/>
              <a:t>Determina qué proceso remueve de la memoria para dar lugar al nuevo.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Administración de memoria</a:t>
            </a:r>
          </a:p>
        </p:txBody>
      </p:sp>
    </p:spTree>
    <p:extLst>
      <p:ext uri="{BB962C8B-B14F-4D97-AF65-F5344CB8AC3E}">
        <p14:creationId xmlns:p14="http://schemas.microsoft.com/office/powerpoint/2010/main" val="17855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RAE: División o repartimiento 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1619672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24000" y="2348880"/>
          <a:ext cx="182386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3779912" y="3054446"/>
            <a:ext cx="1584176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24000" y="2348880"/>
          <a:ext cx="182386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1619672" y="3068960"/>
            <a:ext cx="1584176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24000" y="2348880"/>
          <a:ext cx="182386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3707904" y="3068960"/>
            <a:ext cx="2016224" cy="86409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24000" y="2348880"/>
          <a:ext cx="182386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1619672" y="3068960"/>
            <a:ext cx="2016224" cy="86409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403648" y="2924944"/>
            <a:ext cx="2088232" cy="15121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>
            <a:off x="1331640" y="2924944"/>
            <a:ext cx="216024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24000" y="2348880"/>
          <a:ext cx="182386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1619672" y="3068960"/>
            <a:ext cx="2016224" cy="86409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403648" y="2924944"/>
            <a:ext cx="2088232" cy="15121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>
            <a:off x="1331640" y="2924944"/>
            <a:ext cx="216024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Botón de acción: Ayuda">
            <a:hlinkClick r:id="" action="ppaction://noaction" highlightClick="1"/>
          </p:cNvPr>
          <p:cNvSpPr/>
          <p:nvPr/>
        </p:nvSpPr>
        <p:spPr>
          <a:xfrm>
            <a:off x="5436096" y="3284984"/>
            <a:ext cx="1296144" cy="2808312"/>
          </a:xfrm>
          <a:prstGeom prst="actionButtonHel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                                                      </a:t>
            </a:r>
            <a:r>
              <a:rPr lang="es-CO" b="1" i="1" dirty="0" err="1"/>
              <a:t>overlay</a:t>
            </a:r>
            <a:endParaRPr lang="es-CO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24000" y="2348880"/>
          <a:ext cx="182386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r>
                        <a:rPr lang="es-CO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1619672" y="3068960"/>
            <a:ext cx="2016224" cy="86409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403648" y="2924944"/>
            <a:ext cx="2088232" cy="15121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>
            <a:off x="1331640" y="2924944"/>
            <a:ext cx="216024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Botón de acción: Ayuda">
            <a:hlinkClick r:id="" action="ppaction://noaction" highlightClick="1"/>
          </p:cNvPr>
          <p:cNvSpPr/>
          <p:nvPr/>
        </p:nvSpPr>
        <p:spPr>
          <a:xfrm>
            <a:off x="5436096" y="3284984"/>
            <a:ext cx="1296144" cy="2808312"/>
          </a:xfrm>
          <a:prstGeom prst="actionButtonHel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19872" y="1700808"/>
            <a:ext cx="4320480" cy="566477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19872" y="1700808"/>
            <a:ext cx="4320480" cy="5664779"/>
          </a:xfrm>
          <a:prstGeom prst="rect">
            <a:avLst/>
          </a:prstGeom>
          <a:noFill/>
          <a:ln/>
        </p:spPr>
      </p:pic>
      <p:sp>
        <p:nvSpPr>
          <p:cNvPr id="6" name="5 Rectángulo"/>
          <p:cNvSpPr/>
          <p:nvPr/>
        </p:nvSpPr>
        <p:spPr>
          <a:xfrm>
            <a:off x="3275856" y="2420888"/>
            <a:ext cx="108012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3203848" y="2996952"/>
            <a:ext cx="115212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5868144" y="1412776"/>
            <a:ext cx="2520280" cy="5184576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– único usuario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154678"/>
              </p:ext>
            </p:extLst>
          </p:nvPr>
        </p:nvGraphicFramePr>
        <p:xfrm>
          <a:off x="4355976" y="2586202"/>
          <a:ext cx="3773488" cy="351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351">
                <a:tc>
                  <a:txBody>
                    <a:bodyPr/>
                    <a:lstStyle/>
                    <a:p>
                      <a:r>
                        <a:rPr lang="es-CO" dirty="0"/>
                        <a:t>Memoria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559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89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1331640" y="3097088"/>
            <a:ext cx="2448272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Proceso</a:t>
            </a:r>
          </a:p>
        </p:txBody>
      </p:sp>
      <p:sp>
        <p:nvSpPr>
          <p:cNvPr id="6" name="5 Flecha derecha"/>
          <p:cNvSpPr/>
          <p:nvPr/>
        </p:nvSpPr>
        <p:spPr>
          <a:xfrm>
            <a:off x="3779912" y="3466322"/>
            <a:ext cx="576064" cy="20683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ddrive"/>
          <p:cNvSpPr>
            <a:spLocks noEditPoints="1" noChangeArrowheads="1"/>
          </p:cNvSpPr>
          <p:nvPr/>
        </p:nvSpPr>
        <p:spPr bwMode="auto">
          <a:xfrm>
            <a:off x="633413" y="5121275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7 Flecha abajo"/>
          <p:cNvSpPr/>
          <p:nvPr/>
        </p:nvSpPr>
        <p:spPr>
          <a:xfrm flipV="1">
            <a:off x="1763688" y="4452640"/>
            <a:ext cx="216024" cy="56053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54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19872" y="1700808"/>
            <a:ext cx="4320480" cy="5664779"/>
          </a:xfrm>
          <a:prstGeom prst="rect">
            <a:avLst/>
          </a:prstGeom>
          <a:noFill/>
          <a:ln/>
        </p:spPr>
      </p:pic>
      <p:sp>
        <p:nvSpPr>
          <p:cNvPr id="6" name="5 Rectángulo"/>
          <p:cNvSpPr/>
          <p:nvPr/>
        </p:nvSpPr>
        <p:spPr>
          <a:xfrm>
            <a:off x="7236296" y="3284984"/>
            <a:ext cx="108012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7236296" y="2564904"/>
            <a:ext cx="115212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3131840" y="1673424"/>
            <a:ext cx="2520280" cy="5184576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Fijas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15616" y="1700808"/>
            <a:ext cx="7539658" cy="549214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Dinámicas</a:t>
            </a:r>
          </a:p>
          <a:p>
            <a:endParaRPr lang="es-CO" dirty="0"/>
          </a:p>
          <a:p>
            <a:pPr lvl="1"/>
            <a:r>
              <a:rPr lang="es-CO" dirty="0"/>
              <a:t>Cambian según las necesidades de memoria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No es fijo:</a:t>
            </a:r>
          </a:p>
          <a:p>
            <a:pPr lvl="2"/>
            <a:r>
              <a:rPr lang="es-CO" dirty="0"/>
              <a:t>Longitud </a:t>
            </a:r>
          </a:p>
          <a:p>
            <a:pPr lvl="2"/>
            <a:r>
              <a:rPr lang="es-CO" dirty="0"/>
              <a:t>Número</a:t>
            </a:r>
          </a:p>
          <a:p>
            <a:pPr lvl="2"/>
            <a:endParaRPr lang="es-CO" dirty="0"/>
          </a:p>
          <a:p>
            <a:pPr lvl="1"/>
            <a:r>
              <a:rPr lang="es-CO" dirty="0"/>
              <a:t>Ubicar memoria libre en un solo bloque</a:t>
            </a:r>
          </a:p>
          <a:p>
            <a:pPr lvl="1"/>
            <a:endParaRPr lang="es-CO" dirty="0"/>
          </a:p>
          <a:p>
            <a:pPr lvl="1" algn="just"/>
            <a:r>
              <a:rPr lang="es-CO" dirty="0"/>
              <a:t>El SO mantiene una tabla indicando las porciones de memoria disponibles y las porciones que están ocupadas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Dinámicas</a:t>
            </a:r>
          </a:p>
          <a:p>
            <a:endParaRPr lang="es-CO" dirty="0"/>
          </a:p>
          <a:p>
            <a:pPr lvl="1"/>
            <a:r>
              <a:rPr lang="es-CO" dirty="0"/>
              <a:t>&gt;&gt; Fragmentación </a:t>
            </a:r>
            <a:r>
              <a:rPr lang="es-CO" dirty="0">
                <a:sym typeface="Wingdings" pitchFamily="2" charset="2"/>
              </a:rPr>
              <a:t> &lt;&lt; Rendimiento</a:t>
            </a:r>
          </a:p>
          <a:p>
            <a:pPr lvl="1"/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lvl="1"/>
            <a:r>
              <a:rPr lang="es-CO" dirty="0"/>
              <a:t>Estrategias de ubicación: </a:t>
            </a:r>
          </a:p>
          <a:p>
            <a:pPr lvl="2"/>
            <a:r>
              <a:rPr lang="es-CO" dirty="0"/>
              <a:t>Primer Ajuste - </a:t>
            </a:r>
            <a:r>
              <a:rPr lang="en-US" dirty="0"/>
              <a:t>First-fit algorithm</a:t>
            </a:r>
            <a:endParaRPr lang="es-CO" dirty="0"/>
          </a:p>
          <a:p>
            <a:pPr lvl="2"/>
            <a:r>
              <a:rPr lang="es-CO" dirty="0"/>
              <a:t>Mejor Ajuste - </a:t>
            </a:r>
            <a:r>
              <a:rPr lang="en-US" dirty="0"/>
              <a:t>Best-fit algorithm</a:t>
            </a:r>
          </a:p>
          <a:p>
            <a:pPr lvl="2"/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Ajuste</a:t>
            </a:r>
            <a:r>
              <a:rPr lang="en-US" dirty="0"/>
              <a:t> - Next-fit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Primer Ajuste</a:t>
            </a:r>
          </a:p>
          <a:p>
            <a:r>
              <a:rPr lang="es-CO" dirty="0"/>
              <a:t>Poner el contador en 1</a:t>
            </a:r>
          </a:p>
          <a:p>
            <a:r>
              <a:rPr lang="es-CO" dirty="0"/>
              <a:t>Mientras contador &lt;= número de bloques en memoria</a:t>
            </a:r>
          </a:p>
          <a:p>
            <a:pPr lvl="1"/>
            <a:r>
              <a:rPr lang="es-CO" dirty="0"/>
              <a:t>Si </a:t>
            </a:r>
            <a:r>
              <a:rPr lang="es-CO" dirty="0" err="1"/>
              <a:t>job_size</a:t>
            </a:r>
            <a:r>
              <a:rPr lang="es-CO" dirty="0"/>
              <a:t> &gt; </a:t>
            </a:r>
            <a:r>
              <a:rPr lang="es-CO" dirty="0" err="1"/>
              <a:t>memory_size</a:t>
            </a:r>
            <a:r>
              <a:rPr lang="es-CO" dirty="0"/>
              <a:t>(contador)</a:t>
            </a:r>
          </a:p>
          <a:p>
            <a:pPr lvl="2"/>
            <a:r>
              <a:rPr lang="es-CO" dirty="0"/>
              <a:t>contador = contador +1</a:t>
            </a:r>
          </a:p>
          <a:p>
            <a:pPr lvl="1"/>
            <a:r>
              <a:rPr lang="es-CO" dirty="0"/>
              <a:t>Si no</a:t>
            </a:r>
          </a:p>
          <a:p>
            <a:pPr lvl="2"/>
            <a:r>
              <a:rPr lang="es-CO" dirty="0"/>
              <a:t>Cargar el trabajo en </a:t>
            </a:r>
            <a:r>
              <a:rPr lang="es-CO" dirty="0" err="1"/>
              <a:t>memory_size</a:t>
            </a:r>
            <a:r>
              <a:rPr lang="es-CO" dirty="0"/>
              <a:t>(contador)</a:t>
            </a:r>
          </a:p>
          <a:p>
            <a:pPr lvl="2"/>
            <a:r>
              <a:rPr lang="es-CO" dirty="0"/>
              <a:t>Ajustar las listas de memoria libre/ocupada</a:t>
            </a:r>
          </a:p>
          <a:p>
            <a:pPr lvl="2"/>
            <a:r>
              <a:rPr lang="es-CO" dirty="0"/>
              <a:t>Ir a paso 4</a:t>
            </a:r>
          </a:p>
          <a:p>
            <a:r>
              <a:rPr lang="es-CO" dirty="0"/>
              <a:t>Poner el trabajo en la cola de espera </a:t>
            </a:r>
          </a:p>
          <a:p>
            <a:r>
              <a:rPr lang="es-CO" dirty="0"/>
              <a:t>Siguiente trabajo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</p:spTree>
    <p:extLst>
      <p:ext uri="{BB962C8B-B14F-4D97-AF65-F5344CB8AC3E}">
        <p14:creationId xmlns:p14="http://schemas.microsoft.com/office/powerpoint/2010/main" val="29712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Primer Ajuste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pic>
        <p:nvPicPr>
          <p:cNvPr id="3074" name="Picture 2" descr="C:\Users\yolima\Desktop\Nueva carpeta (2)\IMG_20131017_113838_7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17" b="11467"/>
          <a:stretch/>
        </p:blipFill>
        <p:spPr bwMode="auto">
          <a:xfrm>
            <a:off x="1331640" y="2348880"/>
            <a:ext cx="6866114" cy="394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4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42108" y="1584176"/>
            <a:ext cx="7202776" cy="53012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dirty="0"/>
              <a:t>Iniciar </a:t>
            </a:r>
            <a:r>
              <a:rPr lang="es-CO" dirty="0" err="1"/>
              <a:t>memory_block</a:t>
            </a:r>
            <a:r>
              <a:rPr lang="es-CO" dirty="0"/>
              <a:t>(0)=99999</a:t>
            </a:r>
          </a:p>
          <a:p>
            <a:pPr marL="0" indent="0">
              <a:buNone/>
            </a:pPr>
            <a:r>
              <a:rPr lang="es-CO" sz="1900" dirty="0"/>
              <a:t>Calcular </a:t>
            </a:r>
            <a:r>
              <a:rPr lang="es-CO" sz="1900" dirty="0" err="1"/>
              <a:t>inicial_memory_waste</a:t>
            </a:r>
            <a:r>
              <a:rPr lang="es-CO" sz="1900" dirty="0"/>
              <a:t> = </a:t>
            </a:r>
            <a:r>
              <a:rPr lang="es-CO" sz="1900" dirty="0" err="1"/>
              <a:t>memory_block</a:t>
            </a:r>
            <a:r>
              <a:rPr lang="es-CO" sz="1900" dirty="0"/>
              <a:t>(0) – </a:t>
            </a:r>
            <a:r>
              <a:rPr lang="es-CO" sz="1900" dirty="0" err="1"/>
              <a:t>job_size</a:t>
            </a:r>
            <a:endParaRPr lang="es-CO" sz="1900" dirty="0"/>
          </a:p>
          <a:p>
            <a:pPr marL="0" indent="0">
              <a:buNone/>
            </a:pPr>
            <a:r>
              <a:rPr lang="es-CO" sz="1900" dirty="0"/>
              <a:t>Iniciar subíndice = 0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Mientras contador &lt;= número de bloques en memoria</a:t>
            </a:r>
          </a:p>
          <a:p>
            <a:pPr marL="279082" lvl="1" indent="0">
              <a:buNone/>
            </a:pPr>
            <a:r>
              <a:rPr lang="es-CO" dirty="0"/>
              <a:t>Si </a:t>
            </a:r>
            <a:r>
              <a:rPr lang="es-CO" dirty="0" err="1"/>
              <a:t>job_size</a:t>
            </a:r>
            <a:r>
              <a:rPr lang="es-CO" dirty="0"/>
              <a:t> &gt; </a:t>
            </a:r>
            <a:r>
              <a:rPr lang="es-CO" dirty="0" err="1"/>
              <a:t>memory_size</a:t>
            </a:r>
            <a:r>
              <a:rPr lang="es-CO" dirty="0"/>
              <a:t>(contador)</a:t>
            </a:r>
          </a:p>
          <a:p>
            <a:pPr marL="569913" lvl="2" indent="0">
              <a:buNone/>
            </a:pPr>
            <a:r>
              <a:rPr lang="es-CO" dirty="0"/>
              <a:t>contador = contador +1</a:t>
            </a:r>
          </a:p>
          <a:p>
            <a:pPr marL="279082" lvl="1" indent="0">
              <a:buNone/>
            </a:pPr>
            <a:r>
              <a:rPr lang="es-CO" dirty="0"/>
              <a:t>Si no</a:t>
            </a:r>
          </a:p>
          <a:p>
            <a:pPr marL="569913" lvl="2" indent="0">
              <a:buNone/>
            </a:pPr>
            <a:r>
              <a:rPr lang="es-CO" dirty="0" err="1"/>
              <a:t>memory_waste</a:t>
            </a:r>
            <a:r>
              <a:rPr lang="es-CO" dirty="0"/>
              <a:t> = </a:t>
            </a:r>
            <a:r>
              <a:rPr lang="es-CO" dirty="0" err="1"/>
              <a:t>memory_size</a:t>
            </a:r>
            <a:r>
              <a:rPr lang="es-CO" dirty="0"/>
              <a:t>(contador) – </a:t>
            </a:r>
            <a:r>
              <a:rPr lang="es-CO" dirty="0" err="1"/>
              <a:t>job_size</a:t>
            </a:r>
            <a:endParaRPr lang="es-CO" dirty="0"/>
          </a:p>
          <a:p>
            <a:pPr marL="279082" lvl="1" indent="0">
              <a:buNone/>
            </a:pPr>
            <a:r>
              <a:rPr lang="es-CO" dirty="0"/>
              <a:t>Si </a:t>
            </a:r>
            <a:r>
              <a:rPr lang="es-CO" dirty="0" err="1"/>
              <a:t>inicial_memory_waste</a:t>
            </a:r>
            <a:r>
              <a:rPr lang="es-CO" dirty="0"/>
              <a:t> &gt; </a:t>
            </a:r>
            <a:r>
              <a:rPr lang="es-CO" dirty="0" err="1"/>
              <a:t>memory_waste</a:t>
            </a:r>
            <a:endParaRPr lang="es-CO" dirty="0"/>
          </a:p>
          <a:p>
            <a:pPr marL="569913" lvl="2" indent="0">
              <a:buNone/>
            </a:pPr>
            <a:r>
              <a:rPr lang="es-CO" dirty="0"/>
              <a:t>subíndice = contador</a:t>
            </a:r>
          </a:p>
          <a:p>
            <a:pPr marL="569913" lvl="2" indent="0">
              <a:buNone/>
            </a:pPr>
            <a:r>
              <a:rPr lang="es-CO" dirty="0" err="1"/>
              <a:t>inicial_memory_waste</a:t>
            </a:r>
            <a:r>
              <a:rPr lang="es-CO" dirty="0"/>
              <a:t> = </a:t>
            </a:r>
            <a:r>
              <a:rPr lang="es-CO" dirty="0" err="1"/>
              <a:t>memory_waste</a:t>
            </a:r>
            <a:endParaRPr lang="es-CO" dirty="0"/>
          </a:p>
          <a:p>
            <a:pPr marL="569913" lvl="2" indent="0">
              <a:buNone/>
            </a:pPr>
            <a:r>
              <a:rPr lang="es-CO" dirty="0"/>
              <a:t>contador = contador +1</a:t>
            </a:r>
          </a:p>
          <a:p>
            <a:pPr marL="0" indent="0">
              <a:buNone/>
            </a:pPr>
            <a:r>
              <a:rPr lang="es-CO" dirty="0"/>
              <a:t>Si subíndice = 0</a:t>
            </a:r>
          </a:p>
          <a:p>
            <a:pPr marL="279082" lvl="1" indent="0">
              <a:buNone/>
            </a:pPr>
            <a:r>
              <a:rPr lang="es-CO" dirty="0"/>
              <a:t>Poner el trabajo en la cola de espera </a:t>
            </a:r>
          </a:p>
          <a:p>
            <a:pPr marL="0" indent="0">
              <a:buNone/>
            </a:pPr>
            <a:r>
              <a:rPr lang="es-CO" dirty="0"/>
              <a:t>Si no</a:t>
            </a:r>
          </a:p>
          <a:p>
            <a:pPr marL="279082" lvl="1" indent="0">
              <a:buNone/>
            </a:pPr>
            <a:r>
              <a:rPr lang="es-CO" dirty="0"/>
              <a:t>Cargar trabajo en </a:t>
            </a:r>
            <a:r>
              <a:rPr lang="es-CO" dirty="0" err="1"/>
              <a:t>memory_size</a:t>
            </a:r>
            <a:r>
              <a:rPr lang="es-CO" dirty="0"/>
              <a:t>(subíndice )</a:t>
            </a:r>
          </a:p>
          <a:p>
            <a:pPr marL="279082" lvl="1" indent="0">
              <a:buNone/>
            </a:pPr>
            <a:r>
              <a:rPr lang="es-CO" dirty="0"/>
              <a:t>Ajustar las listas de memoria libre/ocupada</a:t>
            </a:r>
          </a:p>
          <a:p>
            <a:pPr marL="0" indent="0">
              <a:buNone/>
            </a:pPr>
            <a:r>
              <a:rPr lang="es-CO" dirty="0"/>
              <a:t>Siguiente trabajo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 - Mejor Ajuste</a:t>
            </a:r>
          </a:p>
        </p:txBody>
      </p:sp>
    </p:spTree>
    <p:extLst>
      <p:ext uri="{BB962C8B-B14F-4D97-AF65-F5344CB8AC3E}">
        <p14:creationId xmlns:p14="http://schemas.microsoft.com/office/powerpoint/2010/main" val="35089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Mejor Ajuste</a:t>
            </a:r>
          </a:p>
          <a:p>
            <a:endParaRPr lang="es-CO" dirty="0"/>
          </a:p>
        </p:txBody>
      </p:sp>
      <p:pic>
        <p:nvPicPr>
          <p:cNvPr id="2050" name="Picture 2" descr="C:\Users\yolima\Desktop\Nueva carpeta (2)\IMG_20131017_113854_15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9777" r="14736"/>
          <a:stretch/>
        </p:blipFill>
        <p:spPr bwMode="auto">
          <a:xfrm>
            <a:off x="885371" y="2293256"/>
            <a:ext cx="6807200" cy="41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303DF4-C3E3-4032-A483-DA35F0DA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Particiones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679CDE-F98F-4E12-B15E-B77B2FDB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564904"/>
            <a:ext cx="49625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http://www.youtube.com/watch?v=qdkxXygc3rE</a:t>
            </a:r>
            <a:endParaRPr lang="es-CO" dirty="0"/>
          </a:p>
          <a:p>
            <a:endParaRPr lang="es-CO" dirty="0"/>
          </a:p>
          <a:p>
            <a:r>
              <a:rPr lang="es-CO" dirty="0"/>
              <a:t>Algoritmos</a:t>
            </a:r>
          </a:p>
          <a:p>
            <a:r>
              <a:rPr lang="es-CO" dirty="0">
                <a:hlinkClick r:id="rId3"/>
              </a:rPr>
              <a:t>http://www.youtube.com/watch?v=jgv6UrPhmFI</a:t>
            </a:r>
            <a:endParaRPr lang="es-CO" dirty="0"/>
          </a:p>
          <a:p>
            <a:endParaRPr lang="es-CO" dirty="0"/>
          </a:p>
          <a:p>
            <a:r>
              <a:rPr lang="es-CO" dirty="0"/>
              <a:t>Memoria </a:t>
            </a:r>
          </a:p>
          <a:p>
            <a:r>
              <a:rPr lang="es-CO" dirty="0">
                <a:hlinkClick r:id="rId4"/>
              </a:rPr>
              <a:t>https://www.youtube.com/watch?v=6y5xNcaOI-c</a:t>
            </a:r>
            <a:r>
              <a:rPr lang="es-CO" dirty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633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– único usuario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819840"/>
              </p:ext>
            </p:extLst>
          </p:nvPr>
        </p:nvGraphicFramePr>
        <p:xfrm>
          <a:off x="4355976" y="2586202"/>
          <a:ext cx="3773488" cy="351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351">
                <a:tc>
                  <a:txBody>
                    <a:bodyPr/>
                    <a:lstStyle/>
                    <a:p>
                      <a:r>
                        <a:rPr lang="es-CO" dirty="0"/>
                        <a:t>Memoria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559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896">
                <a:tc>
                  <a:txBody>
                    <a:bodyPr/>
                    <a:lstStyle/>
                    <a:p>
                      <a:r>
                        <a:rPr lang="es-CO" dirty="0"/>
                        <a:t>ZZZZZZZZ……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5004048" y="3214238"/>
            <a:ext cx="2448272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Proceso</a:t>
            </a:r>
          </a:p>
        </p:txBody>
      </p:sp>
      <p:sp>
        <p:nvSpPr>
          <p:cNvPr id="7" name="cddrive"/>
          <p:cNvSpPr>
            <a:spLocks noEditPoints="1" noChangeArrowheads="1"/>
          </p:cNvSpPr>
          <p:nvPr/>
        </p:nvSpPr>
        <p:spPr bwMode="auto">
          <a:xfrm>
            <a:off x="633413" y="5121275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7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Registro base</a:t>
            </a:r>
          </a:p>
          <a:p>
            <a:pPr lvl="1" algn="just"/>
            <a:r>
              <a:rPr lang="es-CO" dirty="0"/>
              <a:t>Dirección inicial del proceso</a:t>
            </a:r>
          </a:p>
          <a:p>
            <a:pPr algn="just"/>
            <a:r>
              <a:rPr lang="es-CO" dirty="0"/>
              <a:t>Registro límite</a:t>
            </a:r>
          </a:p>
          <a:p>
            <a:pPr lvl="1" algn="just"/>
            <a:r>
              <a:rPr lang="es-CO" dirty="0"/>
              <a:t>Localización final del proceso.</a:t>
            </a:r>
          </a:p>
          <a:p>
            <a:pPr algn="just"/>
            <a:r>
              <a:rPr lang="es-CO" dirty="0"/>
              <a:t>Estos valores son </a:t>
            </a:r>
            <a:r>
              <a:rPr lang="es-CO" b="1" dirty="0"/>
              <a:t>actualizados</a:t>
            </a:r>
            <a:r>
              <a:rPr lang="es-CO" dirty="0"/>
              <a:t> por el proceso en el </a:t>
            </a:r>
            <a:r>
              <a:rPr lang="es-CO" b="1" dirty="0"/>
              <a:t>momento de ser cargado</a:t>
            </a:r>
            <a:r>
              <a:rPr lang="es-CO" dirty="0"/>
              <a:t> o cuando </a:t>
            </a:r>
            <a:r>
              <a:rPr lang="es-CO" b="1" dirty="0"/>
              <a:t>viene de memoria virtual</a:t>
            </a:r>
            <a:r>
              <a:rPr lang="es-CO" dirty="0"/>
              <a:t>.</a:t>
            </a:r>
          </a:p>
          <a:p>
            <a:pPr algn="just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valor base de registro es </a:t>
            </a:r>
            <a:r>
              <a:rPr lang="es-CO" b="1" dirty="0"/>
              <a:t>adicionado</a:t>
            </a:r>
            <a:r>
              <a:rPr lang="es-CO" dirty="0"/>
              <a:t> a la </a:t>
            </a:r>
            <a:r>
              <a:rPr lang="es-CO" b="1" dirty="0"/>
              <a:t>posición relativa</a:t>
            </a:r>
            <a:r>
              <a:rPr lang="es-CO" dirty="0"/>
              <a:t> para producir la </a:t>
            </a:r>
            <a:r>
              <a:rPr lang="es-CO" b="1" dirty="0"/>
              <a:t>dirección absoluta</a:t>
            </a:r>
            <a:r>
              <a:rPr lang="es-CO" dirty="0"/>
              <a:t>.</a:t>
            </a:r>
          </a:p>
          <a:p>
            <a:r>
              <a:rPr lang="es-CO" dirty="0"/>
              <a:t>La dirección resultado es </a:t>
            </a:r>
            <a:r>
              <a:rPr lang="es-CO" b="1" dirty="0"/>
              <a:t>comparada</a:t>
            </a:r>
            <a:r>
              <a:rPr lang="es-CO" dirty="0"/>
              <a:t> con el valor límite del registro.</a:t>
            </a:r>
          </a:p>
          <a:p>
            <a:pPr lvl="1"/>
            <a:r>
              <a:rPr lang="es-CO" dirty="0"/>
              <a:t>Si supera el límite el S.O. genera una </a:t>
            </a:r>
            <a:r>
              <a:rPr lang="es-CO" b="1" dirty="0"/>
              <a:t>interrupción</a:t>
            </a:r>
            <a:r>
              <a:rPr lang="es-CO" dirty="0"/>
              <a:t>.</a:t>
            </a:r>
          </a:p>
          <a:p>
            <a:pPr algn="just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dirty="0"/>
          </a:p>
          <a:p>
            <a:pPr algn="just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Paginación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876" t="70874" r="37189" b="14361"/>
          <a:stretch>
            <a:fillRect/>
          </a:stretch>
        </p:blipFill>
        <p:spPr bwMode="auto">
          <a:xfrm>
            <a:off x="1547664" y="3501008"/>
            <a:ext cx="597666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dirty="0"/>
          </a:p>
          <a:p>
            <a:pPr algn="just"/>
            <a:r>
              <a:rPr lang="es-CO" dirty="0"/>
              <a:t>Paginación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Paginación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1EB7E8-275D-4148-AFFA-CA3F58BF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948862"/>
            <a:ext cx="4572000" cy="3067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7BE018-DBAA-4348-8D69-B5A821DF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03030"/>
            <a:ext cx="1506231" cy="33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CO" dirty="0"/>
          </a:p>
          <a:p>
            <a:pPr algn="just"/>
            <a:r>
              <a:rPr lang="es-CO" dirty="0"/>
              <a:t>Memoria extra que permite “ampliar” la memoria RAM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Memoria virtual </a:t>
            </a:r>
          </a:p>
          <a:p>
            <a:pPr lvl="1" algn="just"/>
            <a:r>
              <a:rPr lang="es-CO" dirty="0"/>
              <a:t>Software</a:t>
            </a:r>
          </a:p>
          <a:p>
            <a:pPr lvl="1" algn="just"/>
            <a:r>
              <a:rPr lang="es-CO" dirty="0"/>
              <a:t>Hardware</a:t>
            </a:r>
          </a:p>
          <a:p>
            <a:pPr lvl="1" algn="just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virtual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dirty="0"/>
          </a:p>
          <a:p>
            <a:pPr algn="just"/>
            <a:r>
              <a:rPr lang="es-CO" dirty="0"/>
              <a:t>Cuál: cuál se debe eliminar de la memoria para hacer espacio, generalmente FIFO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Cuándo: política de búsqueda que determina cuándo el </a:t>
            </a:r>
            <a:r>
              <a:rPr lang="es-CO" dirty="0" err="1"/>
              <a:t>paginador</a:t>
            </a:r>
            <a:r>
              <a:rPr lang="es-CO" dirty="0"/>
              <a:t> copia una página al disco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Dónde: dónde la página se carga en la memoria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virtual - Windows</a:t>
            </a:r>
          </a:p>
        </p:txBody>
      </p:sp>
    </p:spTree>
    <p:extLst>
      <p:ext uri="{BB962C8B-B14F-4D97-AF65-F5344CB8AC3E}">
        <p14:creationId xmlns:p14="http://schemas.microsoft.com/office/powerpoint/2010/main" val="22076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dirty="0"/>
          </a:p>
          <a:p>
            <a:pPr algn="just"/>
            <a:r>
              <a:rPr lang="es-CO" dirty="0"/>
              <a:t>Paginación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virtual - Windows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204864"/>
            <a:ext cx="2952328" cy="437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dirty="0"/>
          </a:p>
          <a:p>
            <a:pPr algn="just"/>
            <a:r>
              <a:rPr lang="es-CO" dirty="0"/>
              <a:t>Paginación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virtual - Windows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988840"/>
            <a:ext cx="38004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Paginación:</a:t>
            </a:r>
          </a:p>
          <a:p>
            <a:pPr lvl="1"/>
            <a:r>
              <a:rPr lang="es-CO" dirty="0"/>
              <a:t>Cargar las páginas en memoria</a:t>
            </a:r>
          </a:p>
          <a:p>
            <a:pPr lvl="1" algn="just"/>
            <a:r>
              <a:rPr lang="es-CO" dirty="0"/>
              <a:t>Liberar memoria: algoritmo del menos usado recientemente (LRU)</a:t>
            </a:r>
          </a:p>
          <a:p>
            <a:pPr lvl="1" algn="just"/>
            <a:endParaRPr lang="es-CO" dirty="0"/>
          </a:p>
          <a:p>
            <a:pPr lvl="1" algn="just"/>
            <a:r>
              <a:rPr lang="es-CO" dirty="0"/>
              <a:t>Seguimiento:</a:t>
            </a:r>
          </a:p>
          <a:p>
            <a:pPr lvl="2" algn="just"/>
            <a:r>
              <a:rPr lang="es-CO" dirty="0"/>
              <a:t>Tablas de páginas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virtual - </a:t>
            </a:r>
            <a:r>
              <a:rPr lang="es-CO" dirty="0" err="1"/>
              <a:t>linux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Bibliotecas compartidas</a:t>
            </a:r>
          </a:p>
          <a:p>
            <a:endParaRPr lang="es-CO" dirty="0"/>
          </a:p>
          <a:p>
            <a:r>
              <a:rPr lang="es-CO" dirty="0"/>
              <a:t>Paginación por demanda</a:t>
            </a:r>
          </a:p>
          <a:p>
            <a:pPr lvl="1" algn="just"/>
            <a:r>
              <a:rPr lang="es-CO" dirty="0"/>
              <a:t>Linux utiliza la paginación por demanda para cargar imágenes ejecutables en la memoria virtual de un proceso</a:t>
            </a:r>
          </a:p>
          <a:p>
            <a:pPr lvl="1" algn="just"/>
            <a:endParaRPr lang="es-CO" dirty="0"/>
          </a:p>
          <a:p>
            <a:pPr lvl="1" algn="just"/>
            <a:r>
              <a:rPr lang="es-CO" dirty="0"/>
              <a:t>Sólo la primera parte de la imagen se copia realmente en memoria física. El resto de la imagen se deja en disco</a:t>
            </a:r>
          </a:p>
          <a:p>
            <a:pPr lvl="1" algn="just"/>
            <a:endParaRPr lang="es-CO" dirty="0"/>
          </a:p>
          <a:p>
            <a:pPr lvl="1" algn="just"/>
            <a:r>
              <a:rPr lang="es-CO" dirty="0"/>
              <a:t>Linux utiliza el mapa de memoria del proceso para determinar qué partes de la imagen ha de traer a memoria para ser ejecutadas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virtual - </a:t>
            </a:r>
            <a:r>
              <a:rPr lang="es-CO" dirty="0" err="1"/>
              <a:t>linux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47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– único usuario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14604"/>
              </p:ext>
            </p:extLst>
          </p:nvPr>
        </p:nvGraphicFramePr>
        <p:xfrm>
          <a:off x="4355976" y="2586202"/>
          <a:ext cx="3773488" cy="351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351">
                <a:tc>
                  <a:txBody>
                    <a:bodyPr/>
                    <a:lstStyle/>
                    <a:p>
                      <a:r>
                        <a:rPr lang="es-CO" dirty="0"/>
                        <a:t>Memoria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559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896">
                <a:tc>
                  <a:txBody>
                    <a:bodyPr/>
                    <a:lstStyle/>
                    <a:p>
                      <a:r>
                        <a:rPr lang="es-CO" dirty="0"/>
                        <a:t>ZZZZZZZZ……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5004048" y="3214238"/>
            <a:ext cx="2448272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Proceso</a:t>
            </a:r>
          </a:p>
        </p:txBody>
      </p:sp>
      <p:sp>
        <p:nvSpPr>
          <p:cNvPr id="7" name="cddrive"/>
          <p:cNvSpPr>
            <a:spLocks noEditPoints="1" noChangeArrowheads="1"/>
          </p:cNvSpPr>
          <p:nvPr/>
        </p:nvSpPr>
        <p:spPr bwMode="auto">
          <a:xfrm>
            <a:off x="633413" y="5121275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Llamada rectangular redondeada"/>
          <p:cNvSpPr/>
          <p:nvPr/>
        </p:nvSpPr>
        <p:spPr>
          <a:xfrm>
            <a:off x="6084168" y="1196752"/>
            <a:ext cx="2016224" cy="108012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Memoria contigua</a:t>
            </a:r>
          </a:p>
        </p:txBody>
      </p:sp>
    </p:spTree>
    <p:extLst>
      <p:ext uri="{BB962C8B-B14F-4D97-AF65-F5344CB8AC3E}">
        <p14:creationId xmlns:p14="http://schemas.microsoft.com/office/powerpoint/2010/main" val="30240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Bibliotecas compartidas</a:t>
            </a:r>
          </a:p>
          <a:p>
            <a:endParaRPr lang="es-CO" dirty="0"/>
          </a:p>
          <a:p>
            <a:r>
              <a:rPr lang="es-CO" dirty="0"/>
              <a:t>Paginación por demanda</a:t>
            </a:r>
          </a:p>
          <a:p>
            <a:endParaRPr lang="es-CO" dirty="0"/>
          </a:p>
          <a:p>
            <a:pPr>
              <a:buNone/>
            </a:pPr>
            <a:r>
              <a:rPr lang="es-CO" dirty="0"/>
              <a:t>				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dirty="0"/>
              <a:t>				swap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virtual - </a:t>
            </a:r>
            <a:r>
              <a:rPr lang="es-CO" dirty="0" err="1"/>
              <a:t>linux</a:t>
            </a:r>
            <a:endParaRPr lang="es-CO" dirty="0"/>
          </a:p>
        </p:txBody>
      </p:sp>
      <p:sp>
        <p:nvSpPr>
          <p:cNvPr id="4" name="3 Flecha abajo"/>
          <p:cNvSpPr/>
          <p:nvPr/>
        </p:nvSpPr>
        <p:spPr>
          <a:xfrm>
            <a:off x="4067944" y="3356992"/>
            <a:ext cx="504056" cy="108012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Mapa mental: comparación entre tipos de memoria RAM</a:t>
            </a:r>
          </a:p>
          <a:p>
            <a:endParaRPr lang="es-CO" dirty="0"/>
          </a:p>
          <a:p>
            <a:r>
              <a:rPr lang="es-CO" dirty="0"/>
              <a:t>Mapa mental: comparación entre tipos partición de memoria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19189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624536"/>
          </a:xfrm>
        </p:spPr>
        <p:txBody>
          <a:bodyPr>
            <a:normAutofit fontScale="85000" lnSpcReduction="20000"/>
          </a:bodyPr>
          <a:lstStyle/>
          <a:p>
            <a:r>
              <a:rPr lang="es-CO" sz="1800" dirty="0"/>
              <a:t>[1]	“SISTEMAS OPERATIVOS MODERNOS (3a ED.) - ANDREW S. TANENBAUM, comprar el libro en tu librería online Casa del Libro.” [Online]. </a:t>
            </a:r>
            <a:r>
              <a:rPr lang="es-CO" sz="1800" dirty="0" err="1"/>
              <a:t>Available</a:t>
            </a:r>
            <a:r>
              <a:rPr lang="es-CO" sz="1800" dirty="0"/>
              <a:t>: http://www.casadellibro.com/libro-sistemas-operativos-modernos-3-ed/6074420467/1263598. [</a:t>
            </a:r>
            <a:r>
              <a:rPr lang="es-CO" sz="1800" dirty="0" err="1"/>
              <a:t>Accessed</a:t>
            </a:r>
            <a:r>
              <a:rPr lang="es-CO" sz="1800" dirty="0"/>
              <a:t>: 24-May-2013].</a:t>
            </a:r>
          </a:p>
          <a:p>
            <a:pPr lvl="0"/>
            <a:r>
              <a:rPr lang="es-CO" sz="1800" dirty="0"/>
              <a:t>[3] </a:t>
            </a:r>
            <a:r>
              <a:rPr lang="es-ES" sz="1800" dirty="0" err="1"/>
              <a:t>Stalling</a:t>
            </a:r>
            <a:r>
              <a:rPr lang="es-ES" sz="1800" dirty="0"/>
              <a:t> W., “Sistemas Operativos”, 5a edición, Prentice Hall, 2005. </a:t>
            </a:r>
          </a:p>
          <a:p>
            <a:pPr lvl="0"/>
            <a:r>
              <a:rPr lang="es-ES" sz="1800" dirty="0"/>
              <a:t>[4] </a:t>
            </a:r>
            <a:r>
              <a:rPr lang="es-CO" sz="1500" dirty="0"/>
              <a:t>Enrique González, </a:t>
            </a:r>
            <a:r>
              <a:rPr lang="es-CO" sz="1500" dirty="0" err="1"/>
              <a:t>Adith</a:t>
            </a:r>
            <a:r>
              <a:rPr lang="es-CO" sz="1500" dirty="0"/>
              <a:t> Pérez, Juan Pablo Garzón 2009</a:t>
            </a:r>
          </a:p>
          <a:p>
            <a:pPr lvl="0"/>
            <a:r>
              <a:rPr lang="es-CO" sz="1600" dirty="0">
                <a:hlinkClick r:id="rId2"/>
              </a:rPr>
              <a:t>[5] </a:t>
            </a:r>
            <a:r>
              <a:rPr lang="es-CO" sz="1600" dirty="0">
                <a:hlinkClick r:id="rId3"/>
              </a:rPr>
              <a:t>https://ee4c2f7f-a-62cb3a1a-s-sites.googlegroups.com/site/soyrunsl/Teor%C3%ADa%2008-2013.pdf?attachauth=ANoY7crAEf6D0Y2sVEcnWoI8SLvVWlsMscSfOBCqophlCgMyUo6Z8Vb1u48x_jbRpBHOwtm-a7tUn6vNniT9Nv7cIZdfR3ZdFstodaKXWy67cHQht-lzVBnBP1C72_fg3ycR98mNuooCnNwoUdNg0xtQmDU-mlJ8jCYPbQXN7Y-HPj4wKBeq-vV3z6V0dP8dTicdVkCIcm4-bAi_iZsVlhxKC_IEFunDGw%3D%3D&amp;attredirects=0</a:t>
            </a:r>
            <a:endParaRPr lang="es-CO" dirty="0"/>
          </a:p>
          <a:p>
            <a:r>
              <a:rPr lang="es-CO" dirty="0"/>
              <a:t>[6] </a:t>
            </a:r>
            <a:r>
              <a:rPr lang="es-CO" dirty="0">
                <a:hlinkClick r:id="rId4"/>
              </a:rPr>
              <a:t>http://windows.microsoft.com/es-co/windows-vista/what-is-virtual-memory</a:t>
            </a:r>
            <a:endParaRPr lang="es-CO" dirty="0"/>
          </a:p>
          <a:p>
            <a:r>
              <a:rPr lang="es-CO" dirty="0"/>
              <a:t>[7] </a:t>
            </a:r>
            <a:r>
              <a:rPr lang="es-CO" dirty="0">
                <a:hlinkClick r:id="rId5"/>
              </a:rPr>
              <a:t>http://sistemasoperativosun.blogspot.com/2012/10/memoria-virtual-en-linux.html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892524922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http://aportesdegestion.org.ar/483/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Imágenes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813" t="32450" r="28843" b="13863"/>
          <a:stretch>
            <a:fillRect/>
          </a:stretch>
        </p:blipFill>
        <p:spPr bwMode="auto">
          <a:xfrm>
            <a:off x="1115616" y="2086565"/>
            <a:ext cx="7344816" cy="393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09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813" t="32450" r="28843" b="13863"/>
          <a:stretch>
            <a:fillRect/>
          </a:stretch>
        </p:blipFill>
        <p:spPr bwMode="auto">
          <a:xfrm>
            <a:off x="1115616" y="2086565"/>
            <a:ext cx="7344816" cy="393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Llamada rectangular redondeada"/>
          <p:cNvSpPr/>
          <p:nvPr/>
        </p:nvSpPr>
        <p:spPr>
          <a:xfrm>
            <a:off x="6084168" y="1196752"/>
            <a:ext cx="2016224" cy="108012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Reubicación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 - programas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89485" y="2521704"/>
          <a:ext cx="1270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228184" y="2465720"/>
          <a:ext cx="11757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9 Flecha curvada hacia la izquierda"/>
          <p:cNvSpPr/>
          <p:nvPr/>
        </p:nvSpPr>
        <p:spPr>
          <a:xfrm>
            <a:off x="7596336" y="2609736"/>
            <a:ext cx="216024" cy="360040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4974</TotalTime>
  <Words>1238</Words>
  <Application>Microsoft Macintosh PowerPoint</Application>
  <PresentationFormat>Presentación en pantalla (4:3)</PresentationFormat>
  <Paragraphs>323</Paragraphs>
  <Slides>63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8" baseType="lpstr">
      <vt:lpstr>굴림</vt:lpstr>
      <vt:lpstr>Arial</vt:lpstr>
      <vt:lpstr>Calibri</vt:lpstr>
      <vt:lpstr>Century Gothic</vt:lpstr>
      <vt:lpstr>Vertical and Horizontal design template</vt:lpstr>
      <vt:lpstr>Memoria</vt:lpstr>
      <vt:lpstr>Sistema operativo</vt:lpstr>
      <vt:lpstr>Memoria</vt:lpstr>
      <vt:lpstr>Memoria – único usuario</vt:lpstr>
      <vt:lpstr>Memoria – único usuario</vt:lpstr>
      <vt:lpstr>Memoria – único usuario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Memoria - programas</vt:lpstr>
      <vt:lpstr>Administración de memoria</vt:lpstr>
      <vt:lpstr>Administración de memoria</vt:lpstr>
      <vt:lpstr>Particiones</vt:lpstr>
      <vt:lpstr>Particiones</vt:lpstr>
      <vt:lpstr>Particiones</vt:lpstr>
      <vt:lpstr>Particiones</vt:lpstr>
      <vt:lpstr>Particiones</vt:lpstr>
      <vt:lpstr>Particiones</vt:lpstr>
      <vt:lpstr>Particiones</vt:lpstr>
      <vt:lpstr>Particiones</vt:lpstr>
      <vt:lpstr>Particiones</vt:lpstr>
      <vt:lpstr>Particiones</vt:lpstr>
      <vt:lpstr>Particiones</vt:lpstr>
      <vt:lpstr>Particiones</vt:lpstr>
      <vt:lpstr>Particiones</vt:lpstr>
      <vt:lpstr>Particiones</vt:lpstr>
      <vt:lpstr>Particiones</vt:lpstr>
      <vt:lpstr>Particiones - Mejor Ajuste</vt:lpstr>
      <vt:lpstr>Particiones</vt:lpstr>
      <vt:lpstr>Particiones</vt:lpstr>
      <vt:lpstr>Memoria</vt:lpstr>
      <vt:lpstr>Registros</vt:lpstr>
      <vt:lpstr>Registros</vt:lpstr>
      <vt:lpstr>Paginación</vt:lpstr>
      <vt:lpstr>Paginación</vt:lpstr>
      <vt:lpstr>Memoria virtual</vt:lpstr>
      <vt:lpstr>Memoria virtual - Windows</vt:lpstr>
      <vt:lpstr>Memoria virtual - Windows</vt:lpstr>
      <vt:lpstr>Memoria virtual - Windows</vt:lpstr>
      <vt:lpstr>Memoria virtual - linux</vt:lpstr>
      <vt:lpstr>Memoria virtual - linux</vt:lpstr>
      <vt:lpstr>Memoria virtual - linux</vt:lpstr>
      <vt:lpstr>Tarea</vt:lpstr>
      <vt:lpstr>Referencias</vt:lpstr>
      <vt:lpstr>Imágenes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Microsoft Office User</cp:lastModifiedBy>
  <cp:revision>721</cp:revision>
  <dcterms:created xsi:type="dcterms:W3CDTF">2013-05-21T14:21:20Z</dcterms:created>
  <dcterms:modified xsi:type="dcterms:W3CDTF">2020-02-14T20:53:34Z</dcterms:modified>
</cp:coreProperties>
</file>