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2"/>
  </p:notesMasterIdLst>
  <p:sldIdLst>
    <p:sldId id="256" r:id="rId2"/>
    <p:sldId id="259" r:id="rId3"/>
    <p:sldId id="364" r:id="rId4"/>
    <p:sldId id="365" r:id="rId5"/>
    <p:sldId id="366" r:id="rId6"/>
    <p:sldId id="420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7" r:id="rId17"/>
    <p:sldId id="376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410" r:id="rId29"/>
    <p:sldId id="389" r:id="rId30"/>
    <p:sldId id="390" r:id="rId31"/>
    <p:sldId id="391" r:id="rId32"/>
    <p:sldId id="392" r:id="rId33"/>
    <p:sldId id="394" r:id="rId34"/>
    <p:sldId id="396" r:id="rId35"/>
    <p:sldId id="395" r:id="rId36"/>
    <p:sldId id="397" r:id="rId37"/>
    <p:sldId id="398" r:id="rId38"/>
    <p:sldId id="399" r:id="rId39"/>
    <p:sldId id="400" r:id="rId40"/>
    <p:sldId id="411" r:id="rId41"/>
    <p:sldId id="412" r:id="rId42"/>
    <p:sldId id="413" r:id="rId43"/>
    <p:sldId id="414" r:id="rId44"/>
    <p:sldId id="415" r:id="rId45"/>
    <p:sldId id="416" r:id="rId46"/>
    <p:sldId id="417" r:id="rId47"/>
    <p:sldId id="418" r:id="rId48"/>
    <p:sldId id="419" r:id="rId49"/>
    <p:sldId id="401" r:id="rId50"/>
    <p:sldId id="402" r:id="rId51"/>
    <p:sldId id="403" r:id="rId52"/>
    <p:sldId id="404" r:id="rId53"/>
    <p:sldId id="408" r:id="rId54"/>
    <p:sldId id="405" r:id="rId55"/>
    <p:sldId id="406" r:id="rId56"/>
    <p:sldId id="407" r:id="rId57"/>
    <p:sldId id="409" r:id="rId58"/>
    <p:sldId id="342" r:id="rId59"/>
    <p:sldId id="306" r:id="rId60"/>
    <p:sldId id="363" r:id="rId6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B9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72" autoAdjust="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648EA-E54E-41EA-B437-BD4AC40D1772}" type="datetimeFigureOut">
              <a:rPr lang="es-CO" smtClean="0"/>
              <a:pPr/>
              <a:t>18/08/2020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C145F-494C-45F4-9D14-465D8A7BB06B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875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18/08/2020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4953000"/>
            <a:ext cx="6173808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371600"/>
            <a:ext cx="6859786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18/08/2020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18/08/2020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6" y="533400"/>
            <a:ext cx="6059479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914" y="533400"/>
            <a:ext cx="1028968" cy="559276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18/08/2020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18/08/2020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990600"/>
            <a:ext cx="617380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514601"/>
            <a:ext cx="6859786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18/08/2020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7824" y="1828800"/>
            <a:ext cx="3487059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8" y="1828800"/>
            <a:ext cx="348477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18/08/2020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112" y="2667000"/>
            <a:ext cx="3484771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112" y="1828800"/>
            <a:ext cx="348477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8" y="2667000"/>
            <a:ext cx="3484771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828800"/>
            <a:ext cx="348477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18/08/2020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18/08/2020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18/08/2020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021" y="838200"/>
            <a:ext cx="4630357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624" y="4648200"/>
            <a:ext cx="245808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24" y="2590800"/>
            <a:ext cx="245808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8856" y="457200"/>
            <a:ext cx="4973345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14681" y="836610"/>
            <a:ext cx="4401697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624" y="4648200"/>
            <a:ext cx="245808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24" y="2590800"/>
            <a:ext cx="245808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8441" y="6172201"/>
            <a:ext cx="99030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86D587-554B-4C73-828F-4DF230F41590}" type="datetimeFigureOut">
              <a:rPr lang="es-CO" smtClean="0"/>
              <a:pPr/>
              <a:t>18/08/2020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8759" y="6172201"/>
            <a:ext cx="51481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1739" y="6172201"/>
            <a:ext cx="743144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grpSp>
        <p:nvGrpSpPr>
          <p:cNvPr id="7" name="Group 31"/>
          <p:cNvGrpSpPr/>
          <p:nvPr/>
        </p:nvGrpSpPr>
        <p:grpSpPr>
          <a:xfrm>
            <a:off x="0" y="0"/>
            <a:ext cx="9144000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828800"/>
            <a:ext cx="7202776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.frba.utn.edu.ar/~gnudelman/Sistemas_Operativos_IPC.pdf" TargetMode="External"/><Relationship Id="rId2" Type="http://schemas.openxmlformats.org/officeDocument/2006/relationships/hyperlink" Target="http://sopa.dis.ulpgc.es/ii-dso/leclinux/procesos/fork/LEC7_FORK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streo.ii.uam.es/~ortigosa/ssoo/08-Interbloqueo-2pp.pdf" TargetMode="External"/><Relationship Id="rId5" Type="http://schemas.openxmlformats.org/officeDocument/2006/relationships/hyperlink" Target="http://www.infor.uva.es/~cllamas/concurr/pract98/sisos18/" TargetMode="External"/><Relationship Id="rId4" Type="http://schemas.openxmlformats.org/officeDocument/2006/relationships/hyperlink" Target="http://www.ctr.unican.es/asignaturas/so/cap4-2en1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dibujosdeoficina.blogspot.com/" TargetMode="External"/><Relationship Id="rId2" Type="http://schemas.openxmlformats.org/officeDocument/2006/relationships/hyperlink" Target="http://cache1.expertosdecomputadoras.com/images/stories/linux-y-unix/sintomas%20de%20un%20interbloqueo%20en%20una%20base%20de%20datos%20oracle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istarjetasvirtuales.com/ctrl-z-ctrl-z/" TargetMode="External"/><Relationship Id="rId4" Type="http://schemas.openxmlformats.org/officeDocument/2006/relationships/hyperlink" Target="http://angelorum.blogspot.com/2012_03_01_archive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sz="2400" dirty="0"/>
              <a:t>Sistemas Operativos</a:t>
            </a:r>
          </a:p>
          <a:p>
            <a:r>
              <a:rPr lang="es-CO" dirty="0"/>
              <a:t>Mery </a:t>
            </a:r>
            <a:r>
              <a:rPr lang="es-CO" dirty="0" err="1"/>
              <a:t>Yolima</a:t>
            </a:r>
            <a:r>
              <a:rPr lang="es-CO" dirty="0"/>
              <a:t> Uribe </a:t>
            </a:r>
            <a:r>
              <a:rPr lang="es-CO" dirty="0" err="1"/>
              <a:t>Rios</a:t>
            </a:r>
            <a:endParaRPr lang="es-CO" dirty="0"/>
          </a:p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4800" dirty="0"/>
              <a:t>Inter bloqueo</a:t>
            </a:r>
          </a:p>
        </p:txBody>
      </p:sp>
      <p:pic>
        <p:nvPicPr>
          <p:cNvPr id="5" name="Picture 3" descr="365098">
            <a:extLst>
              <a:ext uri="{FF2B5EF4-FFF2-40B4-BE49-F238E27FC236}">
                <a16:creationId xmlns:a16="http://schemas.microsoft.com/office/drawing/2014/main" xmlns="" id="{A788F35E-5A6E-43FB-BA34-8ABCA2D53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33256"/>
            <a:ext cx="8858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877548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Solicitud de archivos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Interbloqueo - casos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779912" y="2492896"/>
            <a:ext cx="2016224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Archivo de inventario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812186" y="4642115"/>
            <a:ext cx="2016224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Archivo de proveedores</a:t>
            </a:r>
          </a:p>
        </p:txBody>
      </p:sp>
      <p:sp>
        <p:nvSpPr>
          <p:cNvPr id="6" name="5 Elipse"/>
          <p:cNvSpPr/>
          <p:nvPr/>
        </p:nvSpPr>
        <p:spPr>
          <a:xfrm>
            <a:off x="1403648" y="3284984"/>
            <a:ext cx="1728192" cy="100811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Compras</a:t>
            </a:r>
          </a:p>
        </p:txBody>
      </p:sp>
      <p:sp>
        <p:nvSpPr>
          <p:cNvPr id="7" name="6 Elipse"/>
          <p:cNvSpPr/>
          <p:nvPr/>
        </p:nvSpPr>
        <p:spPr>
          <a:xfrm>
            <a:off x="6300192" y="3284984"/>
            <a:ext cx="1728192" cy="100811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Ventas</a:t>
            </a:r>
          </a:p>
        </p:txBody>
      </p:sp>
      <p:cxnSp>
        <p:nvCxnSpPr>
          <p:cNvPr id="9" name="8 Conector recto de flecha"/>
          <p:cNvCxnSpPr>
            <a:stCxn id="4" idx="3"/>
            <a:endCxn id="7" idx="0"/>
          </p:cNvCxnSpPr>
          <p:nvPr/>
        </p:nvCxnSpPr>
        <p:spPr>
          <a:xfrm>
            <a:off x="5796136" y="2816932"/>
            <a:ext cx="1368152" cy="4680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5" idx="1"/>
            <a:endCxn id="6" idx="4"/>
          </p:cNvCxnSpPr>
          <p:nvPr/>
        </p:nvCxnSpPr>
        <p:spPr>
          <a:xfrm flipH="1" flipV="1">
            <a:off x="2267744" y="4293096"/>
            <a:ext cx="1544442" cy="6730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6" idx="0"/>
            <a:endCxn id="4" idx="1"/>
          </p:cNvCxnSpPr>
          <p:nvPr/>
        </p:nvCxnSpPr>
        <p:spPr>
          <a:xfrm flipV="1">
            <a:off x="2267744" y="2816932"/>
            <a:ext cx="1512168" cy="4680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7" idx="4"/>
            <a:endCxn id="5" idx="3"/>
          </p:cNvCxnSpPr>
          <p:nvPr/>
        </p:nvCxnSpPr>
        <p:spPr>
          <a:xfrm flipH="1">
            <a:off x="5828410" y="4293096"/>
            <a:ext cx="1335878" cy="67305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28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Bases de datos: bloqueo </a:t>
            </a:r>
            <a:r>
              <a:rPr lang="es-CO" dirty="0">
                <a:sym typeface="Wingdings" pitchFamily="2" charset="2"/>
              </a:rPr>
              <a:t> garantiza integridad de datos</a:t>
            </a:r>
          </a:p>
          <a:p>
            <a:pPr lvl="1"/>
            <a:endParaRPr lang="es-CO" dirty="0">
              <a:sym typeface="Wingdings" pitchFamily="2" charset="2"/>
            </a:endParaRPr>
          </a:p>
          <a:p>
            <a:pPr lvl="1"/>
            <a:r>
              <a:rPr lang="es-CO" dirty="0">
                <a:sym typeface="Wingdings" pitchFamily="2" charset="2"/>
              </a:rPr>
              <a:t>Base de datos:</a:t>
            </a:r>
          </a:p>
          <a:p>
            <a:pPr lvl="2"/>
            <a:r>
              <a:rPr lang="es-CO" dirty="0">
                <a:sym typeface="Wingdings" pitchFamily="2" charset="2"/>
              </a:rPr>
              <a:t>Aumento de tiempo de espera</a:t>
            </a:r>
          </a:p>
          <a:p>
            <a:pPr lvl="1"/>
            <a:endParaRPr lang="es-CO" dirty="0">
              <a:sym typeface="Wingdings" pitchFamily="2" charset="2"/>
            </a:endParaRPr>
          </a:p>
          <a:p>
            <a:pPr lvl="1"/>
            <a:r>
              <a:rPr lang="es-CO" dirty="0">
                <a:sym typeface="Wingdings" pitchFamily="2" charset="2"/>
              </a:rPr>
              <a:t>Sección:</a:t>
            </a:r>
          </a:p>
          <a:p>
            <a:pPr lvl="2"/>
            <a:r>
              <a:rPr lang="es-CO" dirty="0">
                <a:sym typeface="Wingdings" pitchFamily="2" charset="2"/>
              </a:rPr>
              <a:t>Disminuye tiempo de espera</a:t>
            </a:r>
          </a:p>
          <a:p>
            <a:pPr lvl="2"/>
            <a:r>
              <a:rPr lang="es-CO" dirty="0">
                <a:sym typeface="Wingdings" pitchFamily="2" charset="2"/>
              </a:rPr>
              <a:t>Aumento de bloqueo mutuo</a:t>
            </a:r>
          </a:p>
          <a:p>
            <a:pPr lvl="1"/>
            <a:endParaRPr lang="es-CO" dirty="0">
              <a:sym typeface="Wingdings" pitchFamily="2" charset="2"/>
            </a:endParaRPr>
          </a:p>
          <a:p>
            <a:pPr lvl="1"/>
            <a:r>
              <a:rPr lang="es-CO" dirty="0">
                <a:sym typeface="Wingdings" pitchFamily="2" charset="2"/>
              </a:rPr>
              <a:t>Archivo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Interbloqueo – casos (II)</a:t>
            </a:r>
          </a:p>
        </p:txBody>
      </p:sp>
    </p:spTree>
    <p:extLst>
      <p:ext uri="{BB962C8B-B14F-4D97-AF65-F5344CB8AC3E}">
        <p14:creationId xmlns:p14="http://schemas.microsoft.com/office/powerpoint/2010/main" val="222874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Bases de datos:</a:t>
            </a:r>
          </a:p>
          <a:p>
            <a:pPr lvl="1"/>
            <a:endParaRPr lang="es-CO" dirty="0"/>
          </a:p>
          <a:p>
            <a:pPr lvl="1"/>
            <a:r>
              <a:rPr lang="es-CO" dirty="0"/>
              <a:t>Sin bloqueo?</a:t>
            </a:r>
          </a:p>
          <a:p>
            <a:pPr lvl="2"/>
            <a:endParaRPr lang="es-CO" dirty="0"/>
          </a:p>
          <a:p>
            <a:pPr lvl="2"/>
            <a:r>
              <a:rPr lang="es-CO" dirty="0"/>
              <a:t>Competencia entre agentes </a:t>
            </a:r>
            <a:r>
              <a:rPr lang="es-CO" dirty="0">
                <a:sym typeface="Wingdings" pitchFamily="2" charset="2"/>
              </a:rPr>
              <a:t> orden de ejecución para no alterar datos</a:t>
            </a:r>
          </a:p>
          <a:p>
            <a:pPr lvl="2"/>
            <a:endParaRPr lang="es-CO" dirty="0">
              <a:sym typeface="Wingdings" pitchFamily="2" charset="2"/>
            </a:endParaRPr>
          </a:p>
          <a:p>
            <a:pPr lvl="2"/>
            <a:r>
              <a:rPr lang="es-CO" dirty="0">
                <a:sym typeface="Wingdings" pitchFamily="2" charset="2"/>
              </a:rPr>
              <a:t>Ejemplo de cuenta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Interbloqueo – casos (II)</a:t>
            </a:r>
          </a:p>
        </p:txBody>
      </p:sp>
    </p:spTree>
    <p:extLst>
      <p:ext uri="{BB962C8B-B14F-4D97-AF65-F5344CB8AC3E}">
        <p14:creationId xmlns:p14="http://schemas.microsoft.com/office/powerpoint/2010/main" val="41141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Dispositivos dedicados</a:t>
            </a:r>
            <a:endParaRPr lang="es-CO" dirty="0">
              <a:sym typeface="Wingdings" pitchFamily="2" charset="2"/>
            </a:endParaRPr>
          </a:p>
          <a:p>
            <a:pPr lvl="1"/>
            <a:endParaRPr lang="es-CO" dirty="0">
              <a:sym typeface="Wingdings" pitchFamily="2" charset="2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Interbloqueo – casos (III)</a:t>
            </a:r>
          </a:p>
        </p:txBody>
      </p:sp>
      <p:sp>
        <p:nvSpPr>
          <p:cNvPr id="6" name="5 Elipse"/>
          <p:cNvSpPr/>
          <p:nvPr/>
        </p:nvSpPr>
        <p:spPr>
          <a:xfrm>
            <a:off x="539552" y="3284984"/>
            <a:ext cx="2592288" cy="100811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Quemar dos documentos en DVD</a:t>
            </a:r>
          </a:p>
        </p:txBody>
      </p:sp>
      <p:sp>
        <p:nvSpPr>
          <p:cNvPr id="7" name="6 Elipse"/>
          <p:cNvSpPr/>
          <p:nvPr/>
        </p:nvSpPr>
        <p:spPr>
          <a:xfrm>
            <a:off x="6300192" y="3284984"/>
            <a:ext cx="1728192" cy="100811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Copiar dos películas</a:t>
            </a:r>
          </a:p>
        </p:txBody>
      </p:sp>
      <p:cxnSp>
        <p:nvCxnSpPr>
          <p:cNvPr id="8" name="7 Conector recto de flecha"/>
          <p:cNvCxnSpPr>
            <a:stCxn id="12" idx="1"/>
            <a:endCxn id="7" idx="0"/>
          </p:cNvCxnSpPr>
          <p:nvPr/>
        </p:nvCxnSpPr>
        <p:spPr>
          <a:xfrm>
            <a:off x="5589662" y="2816932"/>
            <a:ext cx="1574626" cy="4680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6" idx="0"/>
          </p:cNvCxnSpPr>
          <p:nvPr/>
        </p:nvCxnSpPr>
        <p:spPr>
          <a:xfrm flipV="1">
            <a:off x="1835696" y="2816932"/>
            <a:ext cx="1944216" cy="4680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ddrive"/>
          <p:cNvSpPr>
            <a:spLocks noEditPoints="1" noChangeArrowheads="1"/>
          </p:cNvSpPr>
          <p:nvPr/>
        </p:nvSpPr>
        <p:spPr bwMode="auto">
          <a:xfrm>
            <a:off x="3779912" y="2364494"/>
            <a:ext cx="1809750" cy="90487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686 w 21600"/>
              <a:gd name="T9" fmla="*/ 23059 h 21600"/>
              <a:gd name="T10" fmla="*/ 21005 w 21600"/>
              <a:gd name="T11" fmla="*/ 3050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CO" dirty="0"/>
              <a:t>Unidad 1</a:t>
            </a:r>
          </a:p>
        </p:txBody>
      </p:sp>
      <p:sp>
        <p:nvSpPr>
          <p:cNvPr id="19" name="cddrive"/>
          <p:cNvSpPr>
            <a:spLocks noEditPoints="1" noChangeArrowheads="1"/>
          </p:cNvSpPr>
          <p:nvPr/>
        </p:nvSpPr>
        <p:spPr bwMode="auto">
          <a:xfrm>
            <a:off x="3851920" y="4581128"/>
            <a:ext cx="1809750" cy="90487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686 w 21600"/>
              <a:gd name="T9" fmla="*/ 23059 h 21600"/>
              <a:gd name="T10" fmla="*/ 21005 w 21600"/>
              <a:gd name="T11" fmla="*/ 3050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CO" dirty="0"/>
              <a:t>Unidad 2</a:t>
            </a:r>
          </a:p>
        </p:txBody>
      </p:sp>
      <p:cxnSp>
        <p:nvCxnSpPr>
          <p:cNvPr id="20" name="19 Conector recto de flecha"/>
          <p:cNvCxnSpPr>
            <a:stCxn id="19" idx="3"/>
            <a:endCxn id="6" idx="4"/>
          </p:cNvCxnSpPr>
          <p:nvPr/>
        </p:nvCxnSpPr>
        <p:spPr>
          <a:xfrm flipH="1" flipV="1">
            <a:off x="1835696" y="4293096"/>
            <a:ext cx="2016224" cy="7404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7" idx="4"/>
            <a:endCxn id="19" idx="1"/>
          </p:cNvCxnSpPr>
          <p:nvPr/>
        </p:nvCxnSpPr>
        <p:spPr>
          <a:xfrm flipH="1">
            <a:off x="5661670" y="4293096"/>
            <a:ext cx="1502618" cy="7404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95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Dispositivos múltiples</a:t>
            </a:r>
            <a:endParaRPr lang="es-CO" dirty="0">
              <a:sym typeface="Wingdings" pitchFamily="2" charset="2"/>
            </a:endParaRPr>
          </a:p>
          <a:p>
            <a:pPr lvl="1"/>
            <a:endParaRPr lang="es-CO" dirty="0">
              <a:sym typeface="Wingdings" pitchFamily="2" charset="2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Interbloqueo – casos (IV)</a:t>
            </a:r>
          </a:p>
        </p:txBody>
      </p:sp>
      <p:sp>
        <p:nvSpPr>
          <p:cNvPr id="4" name="3 Elipse"/>
          <p:cNvSpPr/>
          <p:nvPr/>
        </p:nvSpPr>
        <p:spPr>
          <a:xfrm>
            <a:off x="3995936" y="2183536"/>
            <a:ext cx="701598" cy="6351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P1</a:t>
            </a:r>
          </a:p>
        </p:txBody>
      </p:sp>
      <p:pic>
        <p:nvPicPr>
          <p:cNvPr id="3074" name="Picture 2" descr="http://nea.educastur.princast.es/pixelandia/aprender/imags/escan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71026"/>
            <a:ext cx="1375394" cy="109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17 Conector recto de flecha"/>
          <p:cNvCxnSpPr>
            <a:stCxn id="3074" idx="0"/>
            <a:endCxn id="4" idx="2"/>
          </p:cNvCxnSpPr>
          <p:nvPr/>
        </p:nvCxnSpPr>
        <p:spPr>
          <a:xfrm flipV="1">
            <a:off x="2019337" y="2501096"/>
            <a:ext cx="1976599" cy="5699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34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Dispositivos múltiples</a:t>
            </a:r>
            <a:endParaRPr lang="es-CO" dirty="0">
              <a:sym typeface="Wingdings" pitchFamily="2" charset="2"/>
            </a:endParaRPr>
          </a:p>
          <a:p>
            <a:pPr lvl="1"/>
            <a:endParaRPr lang="es-CO" dirty="0">
              <a:sym typeface="Wingdings" pitchFamily="2" charset="2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Interbloqueo – casos (IV)</a:t>
            </a:r>
          </a:p>
        </p:txBody>
      </p:sp>
      <p:sp>
        <p:nvSpPr>
          <p:cNvPr id="4" name="3 Elipse"/>
          <p:cNvSpPr/>
          <p:nvPr/>
        </p:nvSpPr>
        <p:spPr>
          <a:xfrm>
            <a:off x="3995936" y="2183536"/>
            <a:ext cx="701598" cy="6351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P1</a:t>
            </a:r>
          </a:p>
        </p:txBody>
      </p:sp>
      <p:pic>
        <p:nvPicPr>
          <p:cNvPr id="3074" name="Picture 2" descr="http://nea.educastur.princast.es/pixelandia/aprender/imags/escan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71026"/>
            <a:ext cx="1375394" cy="109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d1.dibujos.net/dibujos/pintados/201232/impresora-profesiones-informatica-pintado-por-leslierod-976115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888597"/>
            <a:ext cx="1512168" cy="11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15 Elipse"/>
          <p:cNvSpPr/>
          <p:nvPr/>
        </p:nvSpPr>
        <p:spPr>
          <a:xfrm>
            <a:off x="6300192" y="4767624"/>
            <a:ext cx="701598" cy="6351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P2</a:t>
            </a:r>
          </a:p>
        </p:txBody>
      </p:sp>
      <p:cxnSp>
        <p:nvCxnSpPr>
          <p:cNvPr id="18" name="17 Conector recto de flecha"/>
          <p:cNvCxnSpPr>
            <a:stCxn id="3074" idx="0"/>
            <a:endCxn id="4" idx="2"/>
          </p:cNvCxnSpPr>
          <p:nvPr/>
        </p:nvCxnSpPr>
        <p:spPr>
          <a:xfrm flipV="1">
            <a:off x="2019337" y="2501096"/>
            <a:ext cx="1976599" cy="5699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3076" idx="2"/>
            <a:endCxn id="16" idx="7"/>
          </p:cNvCxnSpPr>
          <p:nvPr/>
        </p:nvCxnSpPr>
        <p:spPr>
          <a:xfrm flipH="1">
            <a:off x="6899043" y="4073129"/>
            <a:ext cx="157233" cy="7875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9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Dispositivos múltiples</a:t>
            </a:r>
            <a:endParaRPr lang="es-CO" dirty="0">
              <a:sym typeface="Wingdings" pitchFamily="2" charset="2"/>
            </a:endParaRPr>
          </a:p>
          <a:p>
            <a:pPr lvl="1"/>
            <a:endParaRPr lang="es-CO" dirty="0">
              <a:sym typeface="Wingdings" pitchFamily="2" charset="2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Interbloqueo – casos (IV)</a:t>
            </a:r>
          </a:p>
        </p:txBody>
      </p:sp>
      <p:sp>
        <p:nvSpPr>
          <p:cNvPr id="4" name="3 Elipse"/>
          <p:cNvSpPr/>
          <p:nvPr/>
        </p:nvSpPr>
        <p:spPr>
          <a:xfrm>
            <a:off x="3995936" y="2183536"/>
            <a:ext cx="701598" cy="6351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P1</a:t>
            </a:r>
          </a:p>
        </p:txBody>
      </p:sp>
      <p:pic>
        <p:nvPicPr>
          <p:cNvPr id="3074" name="Picture 2" descr="http://nea.educastur.princast.es/pixelandia/aprender/imags/escan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71026"/>
            <a:ext cx="1375394" cy="109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d1.dibujos.net/dibujos/pintados/201232/impresora-profesiones-informatica-pintado-por-leslierod-976115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888597"/>
            <a:ext cx="1512168" cy="11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dibujosa.com/images/22257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78"/>
          <a:stretch/>
        </p:blipFill>
        <p:spPr bwMode="auto">
          <a:xfrm>
            <a:off x="3814955" y="5085184"/>
            <a:ext cx="1477126" cy="136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15 Elipse"/>
          <p:cNvSpPr/>
          <p:nvPr/>
        </p:nvSpPr>
        <p:spPr>
          <a:xfrm>
            <a:off x="6300192" y="4767624"/>
            <a:ext cx="701598" cy="6351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P2</a:t>
            </a:r>
          </a:p>
        </p:txBody>
      </p:sp>
      <p:sp>
        <p:nvSpPr>
          <p:cNvPr id="17" name="16 Elipse"/>
          <p:cNvSpPr/>
          <p:nvPr/>
        </p:nvSpPr>
        <p:spPr>
          <a:xfrm>
            <a:off x="2267744" y="4767624"/>
            <a:ext cx="701598" cy="6351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P3</a:t>
            </a:r>
          </a:p>
        </p:txBody>
      </p:sp>
      <p:cxnSp>
        <p:nvCxnSpPr>
          <p:cNvPr id="18" name="17 Conector recto de flecha"/>
          <p:cNvCxnSpPr>
            <a:stCxn id="3074" idx="0"/>
            <a:endCxn id="4" idx="2"/>
          </p:cNvCxnSpPr>
          <p:nvPr/>
        </p:nvCxnSpPr>
        <p:spPr>
          <a:xfrm flipV="1">
            <a:off x="2019337" y="2501096"/>
            <a:ext cx="1976599" cy="5699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3076" idx="2"/>
            <a:endCxn id="16" idx="7"/>
          </p:cNvCxnSpPr>
          <p:nvPr/>
        </p:nvCxnSpPr>
        <p:spPr>
          <a:xfrm flipH="1">
            <a:off x="6899043" y="4073129"/>
            <a:ext cx="157233" cy="7875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3078" idx="1"/>
            <a:endCxn id="17" idx="5"/>
          </p:cNvCxnSpPr>
          <p:nvPr/>
        </p:nvCxnSpPr>
        <p:spPr>
          <a:xfrm flipH="1" flipV="1">
            <a:off x="2866595" y="5309733"/>
            <a:ext cx="948360" cy="4595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9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Dispositivos múltiples</a:t>
            </a:r>
            <a:endParaRPr lang="es-CO" dirty="0">
              <a:sym typeface="Wingdings" pitchFamily="2" charset="2"/>
            </a:endParaRPr>
          </a:p>
          <a:p>
            <a:pPr lvl="1"/>
            <a:endParaRPr lang="es-CO" dirty="0">
              <a:sym typeface="Wingdings" pitchFamily="2" charset="2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Interbloqueo – casos (IV)</a:t>
            </a:r>
          </a:p>
        </p:txBody>
      </p:sp>
      <p:sp>
        <p:nvSpPr>
          <p:cNvPr id="4" name="3 Elipse"/>
          <p:cNvSpPr/>
          <p:nvPr/>
        </p:nvSpPr>
        <p:spPr>
          <a:xfrm>
            <a:off x="3995936" y="2183536"/>
            <a:ext cx="701598" cy="6351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P1</a:t>
            </a:r>
          </a:p>
        </p:txBody>
      </p:sp>
      <p:pic>
        <p:nvPicPr>
          <p:cNvPr id="3074" name="Picture 2" descr="http://nea.educastur.princast.es/pixelandia/aprender/imags/escan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71026"/>
            <a:ext cx="1375394" cy="109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d1.dibujos.net/dibujos/pintados/201232/impresora-profesiones-informatica-pintado-por-leslierod-976115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888597"/>
            <a:ext cx="1512168" cy="11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dibujosa.com/images/22257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78"/>
          <a:stretch/>
        </p:blipFill>
        <p:spPr bwMode="auto">
          <a:xfrm>
            <a:off x="3814955" y="5085184"/>
            <a:ext cx="1477126" cy="136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15 Elipse"/>
          <p:cNvSpPr/>
          <p:nvPr/>
        </p:nvSpPr>
        <p:spPr>
          <a:xfrm>
            <a:off x="6300192" y="4767624"/>
            <a:ext cx="701598" cy="6351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P2</a:t>
            </a:r>
          </a:p>
        </p:txBody>
      </p:sp>
      <p:sp>
        <p:nvSpPr>
          <p:cNvPr id="17" name="16 Elipse"/>
          <p:cNvSpPr/>
          <p:nvPr/>
        </p:nvSpPr>
        <p:spPr>
          <a:xfrm>
            <a:off x="2267744" y="4767624"/>
            <a:ext cx="701598" cy="6351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P3</a:t>
            </a:r>
          </a:p>
        </p:txBody>
      </p:sp>
      <p:cxnSp>
        <p:nvCxnSpPr>
          <p:cNvPr id="18" name="17 Conector recto de flecha"/>
          <p:cNvCxnSpPr>
            <a:stCxn id="3074" idx="0"/>
            <a:endCxn id="4" idx="2"/>
          </p:cNvCxnSpPr>
          <p:nvPr/>
        </p:nvCxnSpPr>
        <p:spPr>
          <a:xfrm flipV="1">
            <a:off x="2019337" y="2501096"/>
            <a:ext cx="1976599" cy="5699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3076" idx="2"/>
            <a:endCxn id="16" idx="7"/>
          </p:cNvCxnSpPr>
          <p:nvPr/>
        </p:nvCxnSpPr>
        <p:spPr>
          <a:xfrm flipH="1">
            <a:off x="6899043" y="4073129"/>
            <a:ext cx="157233" cy="7875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3078" idx="1"/>
            <a:endCxn id="17" idx="5"/>
          </p:cNvCxnSpPr>
          <p:nvPr/>
        </p:nvCxnSpPr>
        <p:spPr>
          <a:xfrm flipH="1" flipV="1">
            <a:off x="2866595" y="5309733"/>
            <a:ext cx="948360" cy="4595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4" idx="6"/>
            <a:endCxn id="3076" idx="0"/>
          </p:cNvCxnSpPr>
          <p:nvPr/>
        </p:nvCxnSpPr>
        <p:spPr>
          <a:xfrm>
            <a:off x="4697534" y="2501096"/>
            <a:ext cx="2358742" cy="38750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16" idx="3"/>
            <a:endCxn id="3078" idx="3"/>
          </p:cNvCxnSpPr>
          <p:nvPr/>
        </p:nvCxnSpPr>
        <p:spPr>
          <a:xfrm flipH="1">
            <a:off x="5292081" y="5309733"/>
            <a:ext cx="1110858" cy="4595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17" idx="1"/>
            <a:endCxn id="3074" idx="2"/>
          </p:cNvCxnSpPr>
          <p:nvPr/>
        </p:nvCxnSpPr>
        <p:spPr>
          <a:xfrm flipH="1" flipV="1">
            <a:off x="2019337" y="4169846"/>
            <a:ext cx="351154" cy="69078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9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Spooling</a:t>
            </a:r>
            <a:r>
              <a:rPr lang="es-CO" dirty="0"/>
              <a:t> – memoria temporal</a:t>
            </a:r>
          </a:p>
          <a:p>
            <a:pPr marL="0" indent="0">
              <a:buNone/>
            </a:pPr>
            <a:endParaRPr lang="es-CO" dirty="0">
              <a:sym typeface="Wingdings" pitchFamily="2" charset="2"/>
            </a:endParaRPr>
          </a:p>
          <a:p>
            <a:pPr lvl="1"/>
            <a:endParaRPr lang="es-CO" dirty="0">
              <a:sym typeface="Wingdings" pitchFamily="2" charset="2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Interbloqueo – casos (V)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69893"/>
              </p:ext>
            </p:extLst>
          </p:nvPr>
        </p:nvGraphicFramePr>
        <p:xfrm>
          <a:off x="1259632" y="2564904"/>
          <a:ext cx="1584176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31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Spooling</a:t>
            </a:r>
            <a:r>
              <a:rPr lang="es-CO" dirty="0"/>
              <a:t> – memoria temporal</a:t>
            </a:r>
          </a:p>
          <a:p>
            <a:pPr marL="0" indent="0">
              <a:buNone/>
            </a:pPr>
            <a:endParaRPr lang="es-CO" dirty="0">
              <a:sym typeface="Wingdings" pitchFamily="2" charset="2"/>
            </a:endParaRPr>
          </a:p>
          <a:p>
            <a:pPr lvl="1"/>
            <a:endParaRPr lang="es-CO" dirty="0">
              <a:sym typeface="Wingdings" pitchFamily="2" charset="2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Interbloqueo – casos (V)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88030"/>
              </p:ext>
            </p:extLst>
          </p:nvPr>
        </p:nvGraphicFramePr>
        <p:xfrm>
          <a:off x="1259632" y="2564904"/>
          <a:ext cx="1584176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Document"/>
          <p:cNvSpPr>
            <a:spLocks noEditPoints="1" noChangeArrowheads="1"/>
          </p:cNvSpPr>
          <p:nvPr/>
        </p:nvSpPr>
        <p:spPr bwMode="auto">
          <a:xfrm>
            <a:off x="3637417" y="236061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Document"/>
          <p:cNvSpPr>
            <a:spLocks noEditPoints="1" noChangeArrowheads="1"/>
          </p:cNvSpPr>
          <p:nvPr/>
        </p:nvSpPr>
        <p:spPr bwMode="auto">
          <a:xfrm>
            <a:off x="3789817" y="251301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Document"/>
          <p:cNvSpPr>
            <a:spLocks noEditPoints="1" noChangeArrowheads="1"/>
          </p:cNvSpPr>
          <p:nvPr/>
        </p:nvSpPr>
        <p:spPr bwMode="auto">
          <a:xfrm>
            <a:off x="3942217" y="266541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Document"/>
          <p:cNvSpPr>
            <a:spLocks noEditPoints="1" noChangeArrowheads="1"/>
          </p:cNvSpPr>
          <p:nvPr/>
        </p:nvSpPr>
        <p:spPr bwMode="auto">
          <a:xfrm>
            <a:off x="5004048" y="234724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Document"/>
          <p:cNvSpPr>
            <a:spLocks noEditPoints="1" noChangeArrowheads="1"/>
          </p:cNvSpPr>
          <p:nvPr/>
        </p:nvSpPr>
        <p:spPr bwMode="auto">
          <a:xfrm>
            <a:off x="5156448" y="249964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" name="Document"/>
          <p:cNvSpPr>
            <a:spLocks noEditPoints="1" noChangeArrowheads="1"/>
          </p:cNvSpPr>
          <p:nvPr/>
        </p:nvSpPr>
        <p:spPr bwMode="auto">
          <a:xfrm>
            <a:off x="5308848" y="265204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Document"/>
          <p:cNvSpPr>
            <a:spLocks noEditPoints="1" noChangeArrowheads="1"/>
          </p:cNvSpPr>
          <p:nvPr/>
        </p:nvSpPr>
        <p:spPr bwMode="auto">
          <a:xfrm>
            <a:off x="5461248" y="280444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2" name="Document"/>
          <p:cNvSpPr>
            <a:spLocks noEditPoints="1" noChangeArrowheads="1"/>
          </p:cNvSpPr>
          <p:nvPr/>
        </p:nvSpPr>
        <p:spPr bwMode="auto">
          <a:xfrm>
            <a:off x="5613648" y="295684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Document"/>
          <p:cNvSpPr>
            <a:spLocks noEditPoints="1" noChangeArrowheads="1"/>
          </p:cNvSpPr>
          <p:nvPr/>
        </p:nvSpPr>
        <p:spPr bwMode="auto">
          <a:xfrm>
            <a:off x="6588224" y="23338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4" name="Document"/>
          <p:cNvSpPr>
            <a:spLocks noEditPoints="1" noChangeArrowheads="1"/>
          </p:cNvSpPr>
          <p:nvPr/>
        </p:nvSpPr>
        <p:spPr bwMode="auto">
          <a:xfrm>
            <a:off x="6740624" y="24862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5" name="Document"/>
          <p:cNvSpPr>
            <a:spLocks noEditPoints="1" noChangeArrowheads="1"/>
          </p:cNvSpPr>
          <p:nvPr/>
        </p:nvSpPr>
        <p:spPr bwMode="auto">
          <a:xfrm>
            <a:off x="6893024" y="26386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6" name="Document"/>
          <p:cNvSpPr>
            <a:spLocks noEditPoints="1" noChangeArrowheads="1"/>
          </p:cNvSpPr>
          <p:nvPr/>
        </p:nvSpPr>
        <p:spPr bwMode="auto">
          <a:xfrm>
            <a:off x="7045424" y="27910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7" name="Document"/>
          <p:cNvSpPr>
            <a:spLocks noEditPoints="1" noChangeArrowheads="1"/>
          </p:cNvSpPr>
          <p:nvPr/>
        </p:nvSpPr>
        <p:spPr bwMode="auto">
          <a:xfrm>
            <a:off x="7197824" y="29434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8" name="Document"/>
          <p:cNvSpPr>
            <a:spLocks noEditPoints="1" noChangeArrowheads="1"/>
          </p:cNvSpPr>
          <p:nvPr/>
        </p:nvSpPr>
        <p:spPr bwMode="auto">
          <a:xfrm>
            <a:off x="7350224" y="30958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9" name="Document"/>
          <p:cNvSpPr>
            <a:spLocks noEditPoints="1" noChangeArrowheads="1"/>
          </p:cNvSpPr>
          <p:nvPr/>
        </p:nvSpPr>
        <p:spPr bwMode="auto">
          <a:xfrm>
            <a:off x="7502624" y="32482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0" name="Document"/>
          <p:cNvSpPr>
            <a:spLocks noEditPoints="1" noChangeArrowheads="1"/>
          </p:cNvSpPr>
          <p:nvPr/>
        </p:nvSpPr>
        <p:spPr bwMode="auto">
          <a:xfrm>
            <a:off x="7655024" y="34006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1" name="Picture 4" descr="http://cd1.dibujos.net/dibujos/pintados/201232/impresora-profesiones-informatica-pintado-por-leslierod-9761152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564" y="5013176"/>
            <a:ext cx="1512168" cy="11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44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 err="1"/>
              <a:t>Quiz</a:t>
            </a:r>
            <a:endParaRPr lang="es-CO" dirty="0"/>
          </a:p>
          <a:p>
            <a:pPr lvl="0"/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67010711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Spooling</a:t>
            </a:r>
            <a:r>
              <a:rPr lang="es-CO" dirty="0"/>
              <a:t> – memoria temporal</a:t>
            </a:r>
          </a:p>
          <a:p>
            <a:pPr marL="0" indent="0">
              <a:buNone/>
            </a:pPr>
            <a:endParaRPr lang="es-CO" dirty="0">
              <a:sym typeface="Wingdings" pitchFamily="2" charset="2"/>
            </a:endParaRPr>
          </a:p>
          <a:p>
            <a:pPr lvl="1"/>
            <a:endParaRPr lang="es-CO" dirty="0">
              <a:sym typeface="Wingdings" pitchFamily="2" charset="2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Interbloqueo – casos (V)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19467"/>
              </p:ext>
            </p:extLst>
          </p:nvPr>
        </p:nvGraphicFramePr>
        <p:xfrm>
          <a:off x="1259632" y="2564904"/>
          <a:ext cx="1584176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Document"/>
          <p:cNvSpPr>
            <a:spLocks noEditPoints="1" noChangeArrowheads="1"/>
          </p:cNvSpPr>
          <p:nvPr/>
        </p:nvSpPr>
        <p:spPr bwMode="auto">
          <a:xfrm>
            <a:off x="1259632" y="2196885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Document"/>
          <p:cNvSpPr>
            <a:spLocks noEditPoints="1" noChangeArrowheads="1"/>
          </p:cNvSpPr>
          <p:nvPr/>
        </p:nvSpPr>
        <p:spPr bwMode="auto">
          <a:xfrm>
            <a:off x="3789817" y="251301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Document"/>
          <p:cNvSpPr>
            <a:spLocks noEditPoints="1" noChangeArrowheads="1"/>
          </p:cNvSpPr>
          <p:nvPr/>
        </p:nvSpPr>
        <p:spPr bwMode="auto">
          <a:xfrm>
            <a:off x="3942217" y="266541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Document"/>
          <p:cNvSpPr>
            <a:spLocks noEditPoints="1" noChangeArrowheads="1"/>
          </p:cNvSpPr>
          <p:nvPr/>
        </p:nvSpPr>
        <p:spPr bwMode="auto">
          <a:xfrm>
            <a:off x="5004048" y="234724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Document"/>
          <p:cNvSpPr>
            <a:spLocks noEditPoints="1" noChangeArrowheads="1"/>
          </p:cNvSpPr>
          <p:nvPr/>
        </p:nvSpPr>
        <p:spPr bwMode="auto">
          <a:xfrm>
            <a:off x="5156448" y="249964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" name="Document"/>
          <p:cNvSpPr>
            <a:spLocks noEditPoints="1" noChangeArrowheads="1"/>
          </p:cNvSpPr>
          <p:nvPr/>
        </p:nvSpPr>
        <p:spPr bwMode="auto">
          <a:xfrm>
            <a:off x="5308848" y="265204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Document"/>
          <p:cNvSpPr>
            <a:spLocks noEditPoints="1" noChangeArrowheads="1"/>
          </p:cNvSpPr>
          <p:nvPr/>
        </p:nvSpPr>
        <p:spPr bwMode="auto">
          <a:xfrm>
            <a:off x="5461248" y="280444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2" name="Document"/>
          <p:cNvSpPr>
            <a:spLocks noEditPoints="1" noChangeArrowheads="1"/>
          </p:cNvSpPr>
          <p:nvPr/>
        </p:nvSpPr>
        <p:spPr bwMode="auto">
          <a:xfrm>
            <a:off x="5613648" y="295684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Document"/>
          <p:cNvSpPr>
            <a:spLocks noEditPoints="1" noChangeArrowheads="1"/>
          </p:cNvSpPr>
          <p:nvPr/>
        </p:nvSpPr>
        <p:spPr bwMode="auto">
          <a:xfrm>
            <a:off x="6588224" y="23338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4" name="Document"/>
          <p:cNvSpPr>
            <a:spLocks noEditPoints="1" noChangeArrowheads="1"/>
          </p:cNvSpPr>
          <p:nvPr/>
        </p:nvSpPr>
        <p:spPr bwMode="auto">
          <a:xfrm>
            <a:off x="6740624" y="24862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5" name="Document"/>
          <p:cNvSpPr>
            <a:spLocks noEditPoints="1" noChangeArrowheads="1"/>
          </p:cNvSpPr>
          <p:nvPr/>
        </p:nvSpPr>
        <p:spPr bwMode="auto">
          <a:xfrm>
            <a:off x="6893024" y="26386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6" name="Document"/>
          <p:cNvSpPr>
            <a:spLocks noEditPoints="1" noChangeArrowheads="1"/>
          </p:cNvSpPr>
          <p:nvPr/>
        </p:nvSpPr>
        <p:spPr bwMode="auto">
          <a:xfrm>
            <a:off x="7045424" y="27910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7" name="Document"/>
          <p:cNvSpPr>
            <a:spLocks noEditPoints="1" noChangeArrowheads="1"/>
          </p:cNvSpPr>
          <p:nvPr/>
        </p:nvSpPr>
        <p:spPr bwMode="auto">
          <a:xfrm>
            <a:off x="7197824" y="29434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8" name="Document"/>
          <p:cNvSpPr>
            <a:spLocks noEditPoints="1" noChangeArrowheads="1"/>
          </p:cNvSpPr>
          <p:nvPr/>
        </p:nvSpPr>
        <p:spPr bwMode="auto">
          <a:xfrm>
            <a:off x="7350224" y="30958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9" name="Document"/>
          <p:cNvSpPr>
            <a:spLocks noEditPoints="1" noChangeArrowheads="1"/>
          </p:cNvSpPr>
          <p:nvPr/>
        </p:nvSpPr>
        <p:spPr bwMode="auto">
          <a:xfrm>
            <a:off x="7502624" y="32482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0" name="Document"/>
          <p:cNvSpPr>
            <a:spLocks noEditPoints="1" noChangeArrowheads="1"/>
          </p:cNvSpPr>
          <p:nvPr/>
        </p:nvSpPr>
        <p:spPr bwMode="auto">
          <a:xfrm>
            <a:off x="7655024" y="34006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1" name="Picture 4" descr="http://cd1.dibujos.net/dibujos/pintados/201232/impresora-profesiones-informatica-pintado-por-leslierod-9761152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564" y="5013176"/>
            <a:ext cx="1512168" cy="11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5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Spooling</a:t>
            </a:r>
            <a:r>
              <a:rPr lang="es-CO" dirty="0"/>
              <a:t> – memoria temporal</a:t>
            </a:r>
          </a:p>
          <a:p>
            <a:pPr marL="0" indent="0">
              <a:buNone/>
            </a:pPr>
            <a:endParaRPr lang="es-CO" dirty="0">
              <a:sym typeface="Wingdings" pitchFamily="2" charset="2"/>
            </a:endParaRPr>
          </a:p>
          <a:p>
            <a:pPr lvl="1"/>
            <a:endParaRPr lang="es-CO" dirty="0">
              <a:sym typeface="Wingdings" pitchFamily="2" charset="2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Interbloqueo – casos (V)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525922"/>
              </p:ext>
            </p:extLst>
          </p:nvPr>
        </p:nvGraphicFramePr>
        <p:xfrm>
          <a:off x="1259632" y="2564904"/>
          <a:ext cx="1584176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Document"/>
          <p:cNvSpPr>
            <a:spLocks noEditPoints="1" noChangeArrowheads="1"/>
          </p:cNvSpPr>
          <p:nvPr/>
        </p:nvSpPr>
        <p:spPr bwMode="auto">
          <a:xfrm>
            <a:off x="1259632" y="2196885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Document"/>
          <p:cNvSpPr>
            <a:spLocks noEditPoints="1" noChangeArrowheads="1"/>
          </p:cNvSpPr>
          <p:nvPr/>
        </p:nvSpPr>
        <p:spPr bwMode="auto">
          <a:xfrm>
            <a:off x="3789817" y="251301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Document"/>
          <p:cNvSpPr>
            <a:spLocks noEditPoints="1" noChangeArrowheads="1"/>
          </p:cNvSpPr>
          <p:nvPr/>
        </p:nvSpPr>
        <p:spPr bwMode="auto">
          <a:xfrm>
            <a:off x="3942217" y="266541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Document"/>
          <p:cNvSpPr>
            <a:spLocks noEditPoints="1" noChangeArrowheads="1"/>
          </p:cNvSpPr>
          <p:nvPr/>
        </p:nvSpPr>
        <p:spPr bwMode="auto">
          <a:xfrm>
            <a:off x="2195736" y="2943472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Document"/>
          <p:cNvSpPr>
            <a:spLocks noEditPoints="1" noChangeArrowheads="1"/>
          </p:cNvSpPr>
          <p:nvPr/>
        </p:nvSpPr>
        <p:spPr bwMode="auto">
          <a:xfrm>
            <a:off x="5156448" y="249964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" name="Document"/>
          <p:cNvSpPr>
            <a:spLocks noEditPoints="1" noChangeArrowheads="1"/>
          </p:cNvSpPr>
          <p:nvPr/>
        </p:nvSpPr>
        <p:spPr bwMode="auto">
          <a:xfrm>
            <a:off x="5308848" y="265204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Document"/>
          <p:cNvSpPr>
            <a:spLocks noEditPoints="1" noChangeArrowheads="1"/>
          </p:cNvSpPr>
          <p:nvPr/>
        </p:nvSpPr>
        <p:spPr bwMode="auto">
          <a:xfrm>
            <a:off x="5461248" y="280444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2" name="Document"/>
          <p:cNvSpPr>
            <a:spLocks noEditPoints="1" noChangeArrowheads="1"/>
          </p:cNvSpPr>
          <p:nvPr/>
        </p:nvSpPr>
        <p:spPr bwMode="auto">
          <a:xfrm>
            <a:off x="5613648" y="295684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Document"/>
          <p:cNvSpPr>
            <a:spLocks noEditPoints="1" noChangeArrowheads="1"/>
          </p:cNvSpPr>
          <p:nvPr/>
        </p:nvSpPr>
        <p:spPr bwMode="auto">
          <a:xfrm>
            <a:off x="6588224" y="23338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4" name="Document"/>
          <p:cNvSpPr>
            <a:spLocks noEditPoints="1" noChangeArrowheads="1"/>
          </p:cNvSpPr>
          <p:nvPr/>
        </p:nvSpPr>
        <p:spPr bwMode="auto">
          <a:xfrm>
            <a:off x="6740624" y="24862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5" name="Document"/>
          <p:cNvSpPr>
            <a:spLocks noEditPoints="1" noChangeArrowheads="1"/>
          </p:cNvSpPr>
          <p:nvPr/>
        </p:nvSpPr>
        <p:spPr bwMode="auto">
          <a:xfrm>
            <a:off x="6893024" y="26386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6" name="Document"/>
          <p:cNvSpPr>
            <a:spLocks noEditPoints="1" noChangeArrowheads="1"/>
          </p:cNvSpPr>
          <p:nvPr/>
        </p:nvSpPr>
        <p:spPr bwMode="auto">
          <a:xfrm>
            <a:off x="7045424" y="27910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7" name="Document"/>
          <p:cNvSpPr>
            <a:spLocks noEditPoints="1" noChangeArrowheads="1"/>
          </p:cNvSpPr>
          <p:nvPr/>
        </p:nvSpPr>
        <p:spPr bwMode="auto">
          <a:xfrm>
            <a:off x="7197824" y="29434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8" name="Document"/>
          <p:cNvSpPr>
            <a:spLocks noEditPoints="1" noChangeArrowheads="1"/>
          </p:cNvSpPr>
          <p:nvPr/>
        </p:nvSpPr>
        <p:spPr bwMode="auto">
          <a:xfrm>
            <a:off x="7350224" y="30958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9" name="Document"/>
          <p:cNvSpPr>
            <a:spLocks noEditPoints="1" noChangeArrowheads="1"/>
          </p:cNvSpPr>
          <p:nvPr/>
        </p:nvSpPr>
        <p:spPr bwMode="auto">
          <a:xfrm>
            <a:off x="7502624" y="32482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0" name="Document"/>
          <p:cNvSpPr>
            <a:spLocks noEditPoints="1" noChangeArrowheads="1"/>
          </p:cNvSpPr>
          <p:nvPr/>
        </p:nvSpPr>
        <p:spPr bwMode="auto">
          <a:xfrm>
            <a:off x="7655024" y="34006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1" name="Picture 4" descr="http://cd1.dibujos.net/dibujos/pintados/201232/impresora-profesiones-informatica-pintado-por-leslierod-9761152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564" y="5013176"/>
            <a:ext cx="1512168" cy="11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Spooling</a:t>
            </a:r>
            <a:r>
              <a:rPr lang="es-CO" dirty="0"/>
              <a:t> – memoria temporal</a:t>
            </a:r>
          </a:p>
          <a:p>
            <a:pPr marL="0" indent="0">
              <a:buNone/>
            </a:pPr>
            <a:endParaRPr lang="es-CO" dirty="0">
              <a:sym typeface="Wingdings" pitchFamily="2" charset="2"/>
            </a:endParaRPr>
          </a:p>
          <a:p>
            <a:pPr lvl="1"/>
            <a:endParaRPr lang="es-CO" dirty="0">
              <a:sym typeface="Wingdings" pitchFamily="2" charset="2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Interbloqueo – casos (V)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20258"/>
              </p:ext>
            </p:extLst>
          </p:nvPr>
        </p:nvGraphicFramePr>
        <p:xfrm>
          <a:off x="1259632" y="2564904"/>
          <a:ext cx="1584176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Document"/>
          <p:cNvSpPr>
            <a:spLocks noEditPoints="1" noChangeArrowheads="1"/>
          </p:cNvSpPr>
          <p:nvPr/>
        </p:nvSpPr>
        <p:spPr bwMode="auto">
          <a:xfrm>
            <a:off x="1259632" y="2196885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Document"/>
          <p:cNvSpPr>
            <a:spLocks noEditPoints="1" noChangeArrowheads="1"/>
          </p:cNvSpPr>
          <p:nvPr/>
        </p:nvSpPr>
        <p:spPr bwMode="auto">
          <a:xfrm>
            <a:off x="3789817" y="251301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Document"/>
          <p:cNvSpPr>
            <a:spLocks noEditPoints="1" noChangeArrowheads="1"/>
          </p:cNvSpPr>
          <p:nvPr/>
        </p:nvSpPr>
        <p:spPr bwMode="auto">
          <a:xfrm>
            <a:off x="3942217" y="266541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Document"/>
          <p:cNvSpPr>
            <a:spLocks noEditPoints="1" noChangeArrowheads="1"/>
          </p:cNvSpPr>
          <p:nvPr/>
        </p:nvSpPr>
        <p:spPr bwMode="auto">
          <a:xfrm>
            <a:off x="2195736" y="2943472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Document"/>
          <p:cNvSpPr>
            <a:spLocks noEditPoints="1" noChangeArrowheads="1"/>
          </p:cNvSpPr>
          <p:nvPr/>
        </p:nvSpPr>
        <p:spPr bwMode="auto">
          <a:xfrm>
            <a:off x="5156448" y="249964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" name="Document"/>
          <p:cNvSpPr>
            <a:spLocks noEditPoints="1" noChangeArrowheads="1"/>
          </p:cNvSpPr>
          <p:nvPr/>
        </p:nvSpPr>
        <p:spPr bwMode="auto">
          <a:xfrm>
            <a:off x="5308848" y="265204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Document"/>
          <p:cNvSpPr>
            <a:spLocks noEditPoints="1" noChangeArrowheads="1"/>
          </p:cNvSpPr>
          <p:nvPr/>
        </p:nvSpPr>
        <p:spPr bwMode="auto">
          <a:xfrm>
            <a:off x="5461248" y="280444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2" name="Document"/>
          <p:cNvSpPr>
            <a:spLocks noEditPoints="1" noChangeArrowheads="1"/>
          </p:cNvSpPr>
          <p:nvPr/>
        </p:nvSpPr>
        <p:spPr bwMode="auto">
          <a:xfrm>
            <a:off x="5613648" y="295684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Document"/>
          <p:cNvSpPr>
            <a:spLocks noEditPoints="1" noChangeArrowheads="1"/>
          </p:cNvSpPr>
          <p:nvPr/>
        </p:nvSpPr>
        <p:spPr bwMode="auto">
          <a:xfrm>
            <a:off x="985547" y="3295000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4" name="Document"/>
          <p:cNvSpPr>
            <a:spLocks noEditPoints="1" noChangeArrowheads="1"/>
          </p:cNvSpPr>
          <p:nvPr/>
        </p:nvSpPr>
        <p:spPr bwMode="auto">
          <a:xfrm>
            <a:off x="6740624" y="24862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5" name="Document"/>
          <p:cNvSpPr>
            <a:spLocks noEditPoints="1" noChangeArrowheads="1"/>
          </p:cNvSpPr>
          <p:nvPr/>
        </p:nvSpPr>
        <p:spPr bwMode="auto">
          <a:xfrm>
            <a:off x="6893024" y="26386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6" name="Document"/>
          <p:cNvSpPr>
            <a:spLocks noEditPoints="1" noChangeArrowheads="1"/>
          </p:cNvSpPr>
          <p:nvPr/>
        </p:nvSpPr>
        <p:spPr bwMode="auto">
          <a:xfrm>
            <a:off x="7045424" y="27910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7" name="Document"/>
          <p:cNvSpPr>
            <a:spLocks noEditPoints="1" noChangeArrowheads="1"/>
          </p:cNvSpPr>
          <p:nvPr/>
        </p:nvSpPr>
        <p:spPr bwMode="auto">
          <a:xfrm>
            <a:off x="7197824" y="29434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8" name="Document"/>
          <p:cNvSpPr>
            <a:spLocks noEditPoints="1" noChangeArrowheads="1"/>
          </p:cNvSpPr>
          <p:nvPr/>
        </p:nvSpPr>
        <p:spPr bwMode="auto">
          <a:xfrm>
            <a:off x="7350224" y="30958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9" name="Document"/>
          <p:cNvSpPr>
            <a:spLocks noEditPoints="1" noChangeArrowheads="1"/>
          </p:cNvSpPr>
          <p:nvPr/>
        </p:nvSpPr>
        <p:spPr bwMode="auto">
          <a:xfrm>
            <a:off x="7502624" y="32482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0" name="Document"/>
          <p:cNvSpPr>
            <a:spLocks noEditPoints="1" noChangeArrowheads="1"/>
          </p:cNvSpPr>
          <p:nvPr/>
        </p:nvSpPr>
        <p:spPr bwMode="auto">
          <a:xfrm>
            <a:off x="7655024" y="34006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1" name="Picture 4" descr="http://cd1.dibujos.net/dibujos/pintados/201232/impresora-profesiones-informatica-pintado-por-leslierod-9761152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564" y="5013176"/>
            <a:ext cx="1512168" cy="11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14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Spooling</a:t>
            </a:r>
            <a:r>
              <a:rPr lang="es-CO" dirty="0"/>
              <a:t> – memoria temporal</a:t>
            </a:r>
          </a:p>
          <a:p>
            <a:pPr marL="0" indent="0">
              <a:buNone/>
            </a:pPr>
            <a:endParaRPr lang="es-CO" dirty="0">
              <a:sym typeface="Wingdings" pitchFamily="2" charset="2"/>
            </a:endParaRPr>
          </a:p>
          <a:p>
            <a:pPr lvl="1"/>
            <a:endParaRPr lang="es-CO" dirty="0">
              <a:sym typeface="Wingdings" pitchFamily="2" charset="2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Interbloqueo – casos (V)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54385"/>
              </p:ext>
            </p:extLst>
          </p:nvPr>
        </p:nvGraphicFramePr>
        <p:xfrm>
          <a:off x="1259632" y="2564904"/>
          <a:ext cx="1584176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Document"/>
          <p:cNvSpPr>
            <a:spLocks noEditPoints="1" noChangeArrowheads="1"/>
          </p:cNvSpPr>
          <p:nvPr/>
        </p:nvSpPr>
        <p:spPr bwMode="auto">
          <a:xfrm>
            <a:off x="1259632" y="2196885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Document"/>
          <p:cNvSpPr>
            <a:spLocks noEditPoints="1" noChangeArrowheads="1"/>
          </p:cNvSpPr>
          <p:nvPr/>
        </p:nvSpPr>
        <p:spPr bwMode="auto">
          <a:xfrm>
            <a:off x="2139267" y="3670084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Document"/>
          <p:cNvSpPr>
            <a:spLocks noEditPoints="1" noChangeArrowheads="1"/>
          </p:cNvSpPr>
          <p:nvPr/>
        </p:nvSpPr>
        <p:spPr bwMode="auto">
          <a:xfrm>
            <a:off x="3942217" y="266541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Document"/>
          <p:cNvSpPr>
            <a:spLocks noEditPoints="1" noChangeArrowheads="1"/>
          </p:cNvSpPr>
          <p:nvPr/>
        </p:nvSpPr>
        <p:spPr bwMode="auto">
          <a:xfrm>
            <a:off x="2195736" y="2943472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Document"/>
          <p:cNvSpPr>
            <a:spLocks noEditPoints="1" noChangeArrowheads="1"/>
          </p:cNvSpPr>
          <p:nvPr/>
        </p:nvSpPr>
        <p:spPr bwMode="auto">
          <a:xfrm>
            <a:off x="5156448" y="249964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" name="Document"/>
          <p:cNvSpPr>
            <a:spLocks noEditPoints="1" noChangeArrowheads="1"/>
          </p:cNvSpPr>
          <p:nvPr/>
        </p:nvSpPr>
        <p:spPr bwMode="auto">
          <a:xfrm>
            <a:off x="5308848" y="265204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Document"/>
          <p:cNvSpPr>
            <a:spLocks noEditPoints="1" noChangeArrowheads="1"/>
          </p:cNvSpPr>
          <p:nvPr/>
        </p:nvSpPr>
        <p:spPr bwMode="auto">
          <a:xfrm>
            <a:off x="5461248" y="280444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2" name="Document"/>
          <p:cNvSpPr>
            <a:spLocks noEditPoints="1" noChangeArrowheads="1"/>
          </p:cNvSpPr>
          <p:nvPr/>
        </p:nvSpPr>
        <p:spPr bwMode="auto">
          <a:xfrm>
            <a:off x="5613648" y="295684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Document"/>
          <p:cNvSpPr>
            <a:spLocks noEditPoints="1" noChangeArrowheads="1"/>
          </p:cNvSpPr>
          <p:nvPr/>
        </p:nvSpPr>
        <p:spPr bwMode="auto">
          <a:xfrm>
            <a:off x="985547" y="3295000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4" name="Document"/>
          <p:cNvSpPr>
            <a:spLocks noEditPoints="1" noChangeArrowheads="1"/>
          </p:cNvSpPr>
          <p:nvPr/>
        </p:nvSpPr>
        <p:spPr bwMode="auto">
          <a:xfrm>
            <a:off x="6740624" y="24862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5" name="Document"/>
          <p:cNvSpPr>
            <a:spLocks noEditPoints="1" noChangeArrowheads="1"/>
          </p:cNvSpPr>
          <p:nvPr/>
        </p:nvSpPr>
        <p:spPr bwMode="auto">
          <a:xfrm>
            <a:off x="6893024" y="26386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6" name="Document"/>
          <p:cNvSpPr>
            <a:spLocks noEditPoints="1" noChangeArrowheads="1"/>
          </p:cNvSpPr>
          <p:nvPr/>
        </p:nvSpPr>
        <p:spPr bwMode="auto">
          <a:xfrm>
            <a:off x="7045424" y="27910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7" name="Document"/>
          <p:cNvSpPr>
            <a:spLocks noEditPoints="1" noChangeArrowheads="1"/>
          </p:cNvSpPr>
          <p:nvPr/>
        </p:nvSpPr>
        <p:spPr bwMode="auto">
          <a:xfrm>
            <a:off x="7197824" y="29434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8" name="Document"/>
          <p:cNvSpPr>
            <a:spLocks noEditPoints="1" noChangeArrowheads="1"/>
          </p:cNvSpPr>
          <p:nvPr/>
        </p:nvSpPr>
        <p:spPr bwMode="auto">
          <a:xfrm>
            <a:off x="7350224" y="30958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9" name="Document"/>
          <p:cNvSpPr>
            <a:spLocks noEditPoints="1" noChangeArrowheads="1"/>
          </p:cNvSpPr>
          <p:nvPr/>
        </p:nvSpPr>
        <p:spPr bwMode="auto">
          <a:xfrm>
            <a:off x="7502624" y="32482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0" name="Document"/>
          <p:cNvSpPr>
            <a:spLocks noEditPoints="1" noChangeArrowheads="1"/>
          </p:cNvSpPr>
          <p:nvPr/>
        </p:nvSpPr>
        <p:spPr bwMode="auto">
          <a:xfrm>
            <a:off x="7655024" y="34006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1" name="Picture 4" descr="http://cd1.dibujos.net/dibujos/pintados/201232/impresora-profesiones-informatica-pintado-por-leslierod-9761152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564" y="5013176"/>
            <a:ext cx="1512168" cy="11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51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Spooling</a:t>
            </a:r>
            <a:r>
              <a:rPr lang="es-CO" dirty="0"/>
              <a:t> – memoria temporal</a:t>
            </a:r>
          </a:p>
          <a:p>
            <a:pPr marL="0" indent="0">
              <a:buNone/>
            </a:pPr>
            <a:endParaRPr lang="es-CO" dirty="0">
              <a:sym typeface="Wingdings" pitchFamily="2" charset="2"/>
            </a:endParaRPr>
          </a:p>
          <a:p>
            <a:pPr lvl="1"/>
            <a:endParaRPr lang="es-CO" dirty="0">
              <a:sym typeface="Wingdings" pitchFamily="2" charset="2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Interbloqueo – casos (V)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58074"/>
              </p:ext>
            </p:extLst>
          </p:nvPr>
        </p:nvGraphicFramePr>
        <p:xfrm>
          <a:off x="1259632" y="2564904"/>
          <a:ext cx="1584176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Document"/>
          <p:cNvSpPr>
            <a:spLocks noEditPoints="1" noChangeArrowheads="1"/>
          </p:cNvSpPr>
          <p:nvPr/>
        </p:nvSpPr>
        <p:spPr bwMode="auto">
          <a:xfrm>
            <a:off x="1259632" y="2196885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Document"/>
          <p:cNvSpPr>
            <a:spLocks noEditPoints="1" noChangeArrowheads="1"/>
          </p:cNvSpPr>
          <p:nvPr/>
        </p:nvSpPr>
        <p:spPr bwMode="auto">
          <a:xfrm>
            <a:off x="2139267" y="3670084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Document"/>
          <p:cNvSpPr>
            <a:spLocks noEditPoints="1" noChangeArrowheads="1"/>
          </p:cNvSpPr>
          <p:nvPr/>
        </p:nvSpPr>
        <p:spPr bwMode="auto">
          <a:xfrm>
            <a:off x="3942217" y="266541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Document"/>
          <p:cNvSpPr>
            <a:spLocks noEditPoints="1" noChangeArrowheads="1"/>
          </p:cNvSpPr>
          <p:nvPr/>
        </p:nvSpPr>
        <p:spPr bwMode="auto">
          <a:xfrm>
            <a:off x="2195736" y="2943472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Document"/>
          <p:cNvSpPr>
            <a:spLocks noEditPoints="1" noChangeArrowheads="1"/>
          </p:cNvSpPr>
          <p:nvPr/>
        </p:nvSpPr>
        <p:spPr bwMode="auto">
          <a:xfrm>
            <a:off x="1259632" y="4149080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" name="Document"/>
          <p:cNvSpPr>
            <a:spLocks noEditPoints="1" noChangeArrowheads="1"/>
          </p:cNvSpPr>
          <p:nvPr/>
        </p:nvSpPr>
        <p:spPr bwMode="auto">
          <a:xfrm>
            <a:off x="5308848" y="265204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Document"/>
          <p:cNvSpPr>
            <a:spLocks noEditPoints="1" noChangeArrowheads="1"/>
          </p:cNvSpPr>
          <p:nvPr/>
        </p:nvSpPr>
        <p:spPr bwMode="auto">
          <a:xfrm>
            <a:off x="5461248" y="280444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2" name="Document"/>
          <p:cNvSpPr>
            <a:spLocks noEditPoints="1" noChangeArrowheads="1"/>
          </p:cNvSpPr>
          <p:nvPr/>
        </p:nvSpPr>
        <p:spPr bwMode="auto">
          <a:xfrm>
            <a:off x="5613648" y="295684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Document"/>
          <p:cNvSpPr>
            <a:spLocks noEditPoints="1" noChangeArrowheads="1"/>
          </p:cNvSpPr>
          <p:nvPr/>
        </p:nvSpPr>
        <p:spPr bwMode="auto">
          <a:xfrm>
            <a:off x="985547" y="3295000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4" name="Document"/>
          <p:cNvSpPr>
            <a:spLocks noEditPoints="1" noChangeArrowheads="1"/>
          </p:cNvSpPr>
          <p:nvPr/>
        </p:nvSpPr>
        <p:spPr bwMode="auto">
          <a:xfrm>
            <a:off x="6740624" y="24862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5" name="Document"/>
          <p:cNvSpPr>
            <a:spLocks noEditPoints="1" noChangeArrowheads="1"/>
          </p:cNvSpPr>
          <p:nvPr/>
        </p:nvSpPr>
        <p:spPr bwMode="auto">
          <a:xfrm>
            <a:off x="6893024" y="26386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6" name="Document"/>
          <p:cNvSpPr>
            <a:spLocks noEditPoints="1" noChangeArrowheads="1"/>
          </p:cNvSpPr>
          <p:nvPr/>
        </p:nvSpPr>
        <p:spPr bwMode="auto">
          <a:xfrm>
            <a:off x="7045424" y="27910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7" name="Document"/>
          <p:cNvSpPr>
            <a:spLocks noEditPoints="1" noChangeArrowheads="1"/>
          </p:cNvSpPr>
          <p:nvPr/>
        </p:nvSpPr>
        <p:spPr bwMode="auto">
          <a:xfrm>
            <a:off x="7197824" y="29434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8" name="Document"/>
          <p:cNvSpPr>
            <a:spLocks noEditPoints="1" noChangeArrowheads="1"/>
          </p:cNvSpPr>
          <p:nvPr/>
        </p:nvSpPr>
        <p:spPr bwMode="auto">
          <a:xfrm>
            <a:off x="7350224" y="30958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9" name="Document"/>
          <p:cNvSpPr>
            <a:spLocks noEditPoints="1" noChangeArrowheads="1"/>
          </p:cNvSpPr>
          <p:nvPr/>
        </p:nvSpPr>
        <p:spPr bwMode="auto">
          <a:xfrm>
            <a:off x="7502624" y="32482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0" name="Document"/>
          <p:cNvSpPr>
            <a:spLocks noEditPoints="1" noChangeArrowheads="1"/>
          </p:cNvSpPr>
          <p:nvPr/>
        </p:nvSpPr>
        <p:spPr bwMode="auto">
          <a:xfrm>
            <a:off x="7655024" y="34006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1" name="Picture 4" descr="http://cd1.dibujos.net/dibujos/pintados/201232/impresora-profesiones-informatica-pintado-por-leslierod-9761152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564" y="5013176"/>
            <a:ext cx="1512168" cy="11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33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Spooling</a:t>
            </a:r>
            <a:r>
              <a:rPr lang="es-CO" dirty="0"/>
              <a:t> – memoria temporal</a:t>
            </a:r>
          </a:p>
          <a:p>
            <a:pPr marL="0" indent="0">
              <a:buNone/>
            </a:pPr>
            <a:endParaRPr lang="es-CO" dirty="0">
              <a:sym typeface="Wingdings" pitchFamily="2" charset="2"/>
            </a:endParaRPr>
          </a:p>
          <a:p>
            <a:pPr lvl="1"/>
            <a:endParaRPr lang="es-CO" dirty="0">
              <a:sym typeface="Wingdings" pitchFamily="2" charset="2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Interbloqueo – casos (V)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573485"/>
              </p:ext>
            </p:extLst>
          </p:nvPr>
        </p:nvGraphicFramePr>
        <p:xfrm>
          <a:off x="1259632" y="2564904"/>
          <a:ext cx="1584176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Document"/>
          <p:cNvSpPr>
            <a:spLocks noEditPoints="1" noChangeArrowheads="1"/>
          </p:cNvSpPr>
          <p:nvPr/>
        </p:nvSpPr>
        <p:spPr bwMode="auto">
          <a:xfrm>
            <a:off x="1259632" y="2196885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Document"/>
          <p:cNvSpPr>
            <a:spLocks noEditPoints="1" noChangeArrowheads="1"/>
          </p:cNvSpPr>
          <p:nvPr/>
        </p:nvSpPr>
        <p:spPr bwMode="auto">
          <a:xfrm>
            <a:off x="2139267" y="3670084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Document"/>
          <p:cNvSpPr>
            <a:spLocks noEditPoints="1" noChangeArrowheads="1"/>
          </p:cNvSpPr>
          <p:nvPr/>
        </p:nvSpPr>
        <p:spPr bwMode="auto">
          <a:xfrm>
            <a:off x="3942217" y="266541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Document"/>
          <p:cNvSpPr>
            <a:spLocks noEditPoints="1" noChangeArrowheads="1"/>
          </p:cNvSpPr>
          <p:nvPr/>
        </p:nvSpPr>
        <p:spPr bwMode="auto">
          <a:xfrm>
            <a:off x="2195736" y="2943472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Document"/>
          <p:cNvSpPr>
            <a:spLocks noEditPoints="1" noChangeArrowheads="1"/>
          </p:cNvSpPr>
          <p:nvPr/>
        </p:nvSpPr>
        <p:spPr bwMode="auto">
          <a:xfrm>
            <a:off x="1259632" y="4149080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" name="Document"/>
          <p:cNvSpPr>
            <a:spLocks noEditPoints="1" noChangeArrowheads="1"/>
          </p:cNvSpPr>
          <p:nvPr/>
        </p:nvSpPr>
        <p:spPr bwMode="auto">
          <a:xfrm>
            <a:off x="5308848" y="265204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Document"/>
          <p:cNvSpPr>
            <a:spLocks noEditPoints="1" noChangeArrowheads="1"/>
          </p:cNvSpPr>
          <p:nvPr/>
        </p:nvSpPr>
        <p:spPr bwMode="auto">
          <a:xfrm>
            <a:off x="5461248" y="280444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2" name="Document"/>
          <p:cNvSpPr>
            <a:spLocks noEditPoints="1" noChangeArrowheads="1"/>
          </p:cNvSpPr>
          <p:nvPr/>
        </p:nvSpPr>
        <p:spPr bwMode="auto">
          <a:xfrm>
            <a:off x="5613648" y="295684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Document"/>
          <p:cNvSpPr>
            <a:spLocks noEditPoints="1" noChangeArrowheads="1"/>
          </p:cNvSpPr>
          <p:nvPr/>
        </p:nvSpPr>
        <p:spPr bwMode="auto">
          <a:xfrm>
            <a:off x="985547" y="3295000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4" name="Document"/>
          <p:cNvSpPr>
            <a:spLocks noEditPoints="1" noChangeArrowheads="1"/>
          </p:cNvSpPr>
          <p:nvPr/>
        </p:nvSpPr>
        <p:spPr bwMode="auto">
          <a:xfrm>
            <a:off x="6740624" y="24862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5" name="Document"/>
          <p:cNvSpPr>
            <a:spLocks noEditPoints="1" noChangeArrowheads="1"/>
          </p:cNvSpPr>
          <p:nvPr/>
        </p:nvSpPr>
        <p:spPr bwMode="auto">
          <a:xfrm>
            <a:off x="6893024" y="26386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6" name="Document"/>
          <p:cNvSpPr>
            <a:spLocks noEditPoints="1" noChangeArrowheads="1"/>
          </p:cNvSpPr>
          <p:nvPr/>
        </p:nvSpPr>
        <p:spPr bwMode="auto">
          <a:xfrm>
            <a:off x="7045424" y="27910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7" name="Document"/>
          <p:cNvSpPr>
            <a:spLocks noEditPoints="1" noChangeArrowheads="1"/>
          </p:cNvSpPr>
          <p:nvPr/>
        </p:nvSpPr>
        <p:spPr bwMode="auto">
          <a:xfrm>
            <a:off x="7197824" y="29434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8" name="Document"/>
          <p:cNvSpPr>
            <a:spLocks noEditPoints="1" noChangeArrowheads="1"/>
          </p:cNvSpPr>
          <p:nvPr/>
        </p:nvSpPr>
        <p:spPr bwMode="auto">
          <a:xfrm>
            <a:off x="7350224" y="30958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9" name="Document"/>
          <p:cNvSpPr>
            <a:spLocks noEditPoints="1" noChangeArrowheads="1"/>
          </p:cNvSpPr>
          <p:nvPr/>
        </p:nvSpPr>
        <p:spPr bwMode="auto">
          <a:xfrm>
            <a:off x="7502624" y="32482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0" name="Document"/>
          <p:cNvSpPr>
            <a:spLocks noEditPoints="1" noChangeArrowheads="1"/>
          </p:cNvSpPr>
          <p:nvPr/>
        </p:nvSpPr>
        <p:spPr bwMode="auto">
          <a:xfrm>
            <a:off x="7655024" y="3400673"/>
            <a:ext cx="676275" cy="63633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1" name="Picture 4" descr="http://cd1.dibujos.net/dibujos/pintados/201232/impresora-profesiones-informatica-pintado-por-leslierod-9761152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608" y="5013176"/>
            <a:ext cx="1512168" cy="11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21 Botón de acción: Ayuda">
            <a:hlinkClick r:id="" action="ppaction://noaction" highlightClick="1"/>
          </p:cNvPr>
          <p:cNvSpPr/>
          <p:nvPr/>
        </p:nvSpPr>
        <p:spPr>
          <a:xfrm>
            <a:off x="4511625" y="4137347"/>
            <a:ext cx="797223" cy="1296144"/>
          </a:xfrm>
          <a:prstGeom prst="actionButtonHelp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" name="22 Rectángulo"/>
          <p:cNvSpPr/>
          <p:nvPr/>
        </p:nvSpPr>
        <p:spPr>
          <a:xfrm>
            <a:off x="2195736" y="4785419"/>
            <a:ext cx="144016" cy="1412289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" name="23 Elipse"/>
          <p:cNvSpPr/>
          <p:nvPr/>
        </p:nvSpPr>
        <p:spPr>
          <a:xfrm>
            <a:off x="2094700" y="6269716"/>
            <a:ext cx="338137" cy="3996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6385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Disco compartido</a:t>
            </a:r>
          </a:p>
          <a:p>
            <a:pPr lvl="1"/>
            <a:r>
              <a:rPr lang="es-CO" dirty="0"/>
              <a:t>Bloqueo activo </a:t>
            </a:r>
            <a:r>
              <a:rPr lang="es-CO" dirty="0">
                <a:sym typeface="Wingdings" pitchFamily="2" charset="2"/>
              </a:rPr>
              <a:t> no se “bloquea”</a:t>
            </a:r>
            <a:endParaRPr lang="es-CO" dirty="0"/>
          </a:p>
          <a:p>
            <a:pPr marL="0" indent="0">
              <a:buNone/>
            </a:pPr>
            <a:endParaRPr lang="es-CO" dirty="0">
              <a:sym typeface="Wingdings" pitchFamily="2" charset="2"/>
            </a:endParaRPr>
          </a:p>
          <a:p>
            <a:pPr lvl="1"/>
            <a:endParaRPr lang="es-CO" dirty="0">
              <a:sym typeface="Wingdings" pitchFamily="2" charset="2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Interbloqueo – casos (VI)</a:t>
            </a:r>
          </a:p>
        </p:txBody>
      </p:sp>
    </p:spTree>
    <p:extLst>
      <p:ext uri="{BB962C8B-B14F-4D97-AF65-F5344CB8AC3E}">
        <p14:creationId xmlns:p14="http://schemas.microsoft.com/office/powerpoint/2010/main" val="393029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Cuatro actividades que casusa interbloqueo:</a:t>
            </a:r>
          </a:p>
          <a:p>
            <a:pPr lvl="1"/>
            <a:endParaRPr lang="es-CO" dirty="0"/>
          </a:p>
          <a:p>
            <a:pPr lvl="1"/>
            <a:r>
              <a:rPr lang="es-CO" dirty="0"/>
              <a:t>Exclusión mutua</a:t>
            </a:r>
          </a:p>
          <a:p>
            <a:pPr lvl="1"/>
            <a:r>
              <a:rPr lang="es-CO" dirty="0"/>
              <a:t>Retención de recursos</a:t>
            </a:r>
          </a:p>
          <a:p>
            <a:pPr lvl="1"/>
            <a:r>
              <a:rPr lang="es-CO" dirty="0"/>
              <a:t>Inexistencia de expropiación</a:t>
            </a:r>
          </a:p>
          <a:p>
            <a:pPr lvl="1"/>
            <a:r>
              <a:rPr lang="es-CO" dirty="0"/>
              <a:t>Espera circular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Interbloqueo – condiciones</a:t>
            </a:r>
          </a:p>
        </p:txBody>
      </p:sp>
    </p:spTree>
    <p:extLst>
      <p:ext uri="{BB962C8B-B14F-4D97-AF65-F5344CB8AC3E}">
        <p14:creationId xmlns:p14="http://schemas.microsoft.com/office/powerpoint/2010/main" val="422755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Recurso consumible</a:t>
            </a:r>
          </a:p>
          <a:p>
            <a:pPr lvl="1"/>
            <a:r>
              <a:rPr lang="es-CO" dirty="0"/>
              <a:t>Al usarlo deja de existir</a:t>
            </a:r>
          </a:p>
          <a:p>
            <a:r>
              <a:rPr lang="es-CO" dirty="0"/>
              <a:t>Recurso reutilizable</a:t>
            </a:r>
          </a:p>
          <a:p>
            <a:pPr lvl="1"/>
            <a:r>
              <a:rPr lang="es-CO" dirty="0"/>
              <a:t>Pueden usarse varias veces, pero no al mismo tiempo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Recursos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Exclusión mutua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Interbloqueo – condiciones</a:t>
            </a:r>
          </a:p>
        </p:txBody>
      </p:sp>
      <p:pic>
        <p:nvPicPr>
          <p:cNvPr id="5122" name="Picture 2" descr="http://t2.gstatic.com/images?q=tbn:ANd9GcQZZiDRC38WbK8inAgwre0y2AS65Sb91LIPosOXNrRCvdHAsPbOjQ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77"/>
          <a:stretch/>
        </p:blipFill>
        <p:spPr bwMode="auto">
          <a:xfrm>
            <a:off x="3705482" y="2564904"/>
            <a:ext cx="1800225" cy="22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3.bp.blogspot.com/-Geu6Q3ywdJc/UM6hggty_7I/AAAAAAAAA-g/oZjXcyYCWtY/s1600/son_100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148" y="4350722"/>
            <a:ext cx="834340" cy="93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3.bp.blogspot.com/-Geu6Q3ywdJc/UM6hggty_7I/AAAAAAAAA-g/oZjXcyYCWtY/s1600/son_100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315363"/>
            <a:ext cx="834340" cy="93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79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Bloqueo entre dos o mas procesos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Interbloqueo</a:t>
            </a:r>
          </a:p>
        </p:txBody>
      </p:sp>
      <p:pic>
        <p:nvPicPr>
          <p:cNvPr id="1026" name="Picture 2" descr="http://cache1.expertosdecomputadoras.com/images/stories/linux-y-unix/sintomas%20de%20un%20interbloqueo%20en%20una%20base%20de%20datos%20orac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40968"/>
            <a:ext cx="4000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81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Exclusión mutua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Interbloqueo – condiciones</a:t>
            </a:r>
          </a:p>
        </p:txBody>
      </p:sp>
      <p:pic>
        <p:nvPicPr>
          <p:cNvPr id="5122" name="Picture 2" descr="http://t2.gstatic.com/images?q=tbn:ANd9GcQZZiDRC38WbK8inAgwre0y2AS65Sb91LIPosOXNrRCvdHAsPbOjQ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77"/>
          <a:stretch/>
        </p:blipFill>
        <p:spPr bwMode="auto">
          <a:xfrm>
            <a:off x="3705482" y="2564904"/>
            <a:ext cx="1800225" cy="22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3.bp.blogspot.com/-Geu6Q3ywdJc/UM6hggty_7I/AAAAAAAAA-g/oZjXcyYCWtY/s1600/son_100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40" y="3706336"/>
            <a:ext cx="834340" cy="93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3.bp.blogspot.com/-Geu6Q3ywdJc/UM6hggty_7I/AAAAAAAAA-g/oZjXcyYCWtY/s1600/son_100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315363"/>
            <a:ext cx="834340" cy="93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Señal de prohibido"/>
          <p:cNvSpPr/>
          <p:nvPr/>
        </p:nvSpPr>
        <p:spPr>
          <a:xfrm>
            <a:off x="5421218" y="4780902"/>
            <a:ext cx="576064" cy="609027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81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Retención de recursos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Interbloqueo – condiciones</a:t>
            </a:r>
          </a:p>
        </p:txBody>
      </p:sp>
      <p:pic>
        <p:nvPicPr>
          <p:cNvPr id="5122" name="Picture 2" descr="http://t2.gstatic.com/images?q=tbn:ANd9GcQZZiDRC38WbK8inAgwre0y2AS65Sb91LIPosOXNrRCvdHAsPbOjQ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77"/>
          <a:stretch/>
        </p:blipFill>
        <p:spPr bwMode="auto">
          <a:xfrm>
            <a:off x="3705482" y="2564904"/>
            <a:ext cx="1800225" cy="22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3.bp.blogspot.com/-Geu6Q3ywdJc/UM6hggty_7I/AAAAAAAAA-g/oZjXcyYCWtY/s1600/son_100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793" y="3223802"/>
            <a:ext cx="834340" cy="93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3.bp.blogspot.com/-Geu6Q3ywdJc/UM6hggty_7I/AAAAAAAAA-g/oZjXcyYCWtY/s1600/son_100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315363"/>
            <a:ext cx="834340" cy="93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Señal de prohibido"/>
          <p:cNvSpPr/>
          <p:nvPr/>
        </p:nvSpPr>
        <p:spPr>
          <a:xfrm>
            <a:off x="5421218" y="4780902"/>
            <a:ext cx="576064" cy="609027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7416" name="Picture 8" descr="http://www.photoshopytutoriales.com/wp-content/uploads/2010/08/reloj-limpio-vector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154216"/>
            <a:ext cx="1857729" cy="186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8 Conector recto de flecha"/>
          <p:cNvCxnSpPr/>
          <p:nvPr/>
        </p:nvCxnSpPr>
        <p:spPr>
          <a:xfrm>
            <a:off x="5709250" y="5389929"/>
            <a:ext cx="87897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75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No permitir que suceda</a:t>
            </a:r>
          </a:p>
          <a:p>
            <a:endParaRPr lang="es-CO" dirty="0"/>
          </a:p>
          <a:p>
            <a:pPr lvl="1"/>
            <a:r>
              <a:rPr lang="es-CO" dirty="0"/>
              <a:t>Exclusión mutua</a:t>
            </a:r>
          </a:p>
          <a:p>
            <a:pPr lvl="1"/>
            <a:r>
              <a:rPr lang="es-CO" dirty="0"/>
              <a:t>Retención de recursos</a:t>
            </a:r>
          </a:p>
          <a:p>
            <a:pPr lvl="1"/>
            <a:r>
              <a:rPr lang="es-CO" dirty="0"/>
              <a:t>Inexistencia de expropiación</a:t>
            </a:r>
          </a:p>
          <a:p>
            <a:pPr lvl="1"/>
            <a:r>
              <a:rPr lang="es-CO" dirty="0"/>
              <a:t>Espera circular</a:t>
            </a:r>
          </a:p>
          <a:p>
            <a:pPr lvl="1"/>
            <a:endParaRPr lang="es-CO" dirty="0"/>
          </a:p>
          <a:p>
            <a:pPr lvl="1"/>
            <a:r>
              <a:rPr lang="es-CO" dirty="0"/>
              <a:t>Forma directa: </a:t>
            </a:r>
            <a:r>
              <a:rPr lang="es-CO" dirty="0">
                <a:sym typeface="Symbol" pitchFamily="18" charset="2"/>
              </a:rPr>
              <a:t>prevenir una de las cuatro básicas</a:t>
            </a:r>
          </a:p>
          <a:p>
            <a:pPr lvl="1"/>
            <a:r>
              <a:rPr lang="es-CO" dirty="0"/>
              <a:t>Forma indirecta: </a:t>
            </a:r>
            <a:r>
              <a:rPr lang="es-CO" dirty="0">
                <a:sym typeface="Symbol" pitchFamily="18" charset="2"/>
              </a:rPr>
              <a:t>prevenir la espera circular</a:t>
            </a:r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Prevenir interbloqueo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pPr algn="just"/>
            <a:r>
              <a:rPr lang="es-CO" dirty="0"/>
              <a:t>Exclusión mutua: No aplicable, si es necesaria, el  S.O. debe permitirla, especialmente en procesos de cambios de datos.</a:t>
            </a:r>
          </a:p>
          <a:p>
            <a:pPr algn="just"/>
            <a:endParaRPr lang="es-CO" dirty="0"/>
          </a:p>
          <a:p>
            <a:r>
              <a:rPr lang="es-CO" dirty="0"/>
              <a:t>Retención: Solicitar todos los recursos desde el comienzo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Prevenir interbloqueo</a:t>
            </a:r>
          </a:p>
        </p:txBody>
      </p:sp>
      <p:pic>
        <p:nvPicPr>
          <p:cNvPr id="1026" name="Picture 2" descr="http://2.bp.blogspot.com/_biulCYMl98U/TNAo-MqdmXI/AAAAAAAAAa8/V16Ip5QX9iw/s1600/esperar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69440" y="3284984"/>
            <a:ext cx="2874560" cy="4060112"/>
          </a:xfrm>
          <a:prstGeom prst="rect">
            <a:avLst/>
          </a:prstGeom>
          <a:noFill/>
        </p:spPr>
      </p:pic>
      <p:sp>
        <p:nvSpPr>
          <p:cNvPr id="5" name="4 Flecha derecha"/>
          <p:cNvSpPr/>
          <p:nvPr/>
        </p:nvSpPr>
        <p:spPr>
          <a:xfrm>
            <a:off x="3779912" y="5157192"/>
            <a:ext cx="2304256" cy="79208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pPr algn="just"/>
            <a:r>
              <a:rPr lang="es-CO" dirty="0"/>
              <a:t>Exclusión mutua: No aplicable, si es necesaria, el  S.O. debe permitirla, especialmente en procesos de cambios de datos.</a:t>
            </a:r>
          </a:p>
          <a:p>
            <a:pPr algn="just"/>
            <a:endParaRPr lang="es-CO" dirty="0"/>
          </a:p>
          <a:p>
            <a:r>
              <a:rPr lang="es-CO" dirty="0"/>
              <a:t>Retención: Solicitar todos los recursos desde el comienzo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Prevenir interbloqueo</a:t>
            </a:r>
          </a:p>
        </p:txBody>
      </p:sp>
      <p:pic>
        <p:nvPicPr>
          <p:cNvPr id="1026" name="Picture 2" descr="http://2.bp.blogspot.com/_biulCYMl98U/TNAo-MqdmXI/AAAAAAAAAa8/V16Ip5QX9iw/s1600/esperar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69440" y="3284984"/>
            <a:ext cx="2874560" cy="4060112"/>
          </a:xfrm>
          <a:prstGeom prst="rect">
            <a:avLst/>
          </a:prstGeom>
          <a:noFill/>
        </p:spPr>
      </p:pic>
      <p:sp>
        <p:nvSpPr>
          <p:cNvPr id="5" name="4 Flecha derecha"/>
          <p:cNvSpPr/>
          <p:nvPr/>
        </p:nvSpPr>
        <p:spPr>
          <a:xfrm>
            <a:off x="3779912" y="5085184"/>
            <a:ext cx="2304256" cy="864096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Varios recursos sincronizados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Inexistencia de expropiación</a:t>
            </a:r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Prevenir interbloqueo</a:t>
            </a:r>
          </a:p>
        </p:txBody>
      </p:sp>
      <p:sp>
        <p:nvSpPr>
          <p:cNvPr id="5" name="4 Elipse"/>
          <p:cNvSpPr/>
          <p:nvPr/>
        </p:nvSpPr>
        <p:spPr>
          <a:xfrm>
            <a:off x="3995936" y="2183536"/>
            <a:ext cx="701598" cy="6351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P1</a:t>
            </a:r>
          </a:p>
        </p:txBody>
      </p:sp>
      <p:pic>
        <p:nvPicPr>
          <p:cNvPr id="6" name="Picture 2" descr="http://nea.educastur.princast.es/pixelandia/aprender/imags/escan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71026"/>
            <a:ext cx="1375394" cy="109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6 Conector recto de flecha"/>
          <p:cNvCxnSpPr>
            <a:stCxn id="6" idx="0"/>
            <a:endCxn id="5" idx="2"/>
          </p:cNvCxnSpPr>
          <p:nvPr/>
        </p:nvCxnSpPr>
        <p:spPr>
          <a:xfrm flipV="1">
            <a:off x="2019337" y="2501096"/>
            <a:ext cx="1976599" cy="5699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Inexistencia de expropiación</a:t>
            </a:r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Prevenir interbloqueo</a:t>
            </a:r>
          </a:p>
        </p:txBody>
      </p:sp>
      <p:sp>
        <p:nvSpPr>
          <p:cNvPr id="5" name="4 Elipse"/>
          <p:cNvSpPr/>
          <p:nvPr/>
        </p:nvSpPr>
        <p:spPr>
          <a:xfrm>
            <a:off x="3995936" y="2183536"/>
            <a:ext cx="701598" cy="6351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P1</a:t>
            </a:r>
          </a:p>
        </p:txBody>
      </p:sp>
      <p:pic>
        <p:nvPicPr>
          <p:cNvPr id="6" name="Picture 2" descr="http://nea.educastur.princast.es/pixelandia/aprender/imags/escan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71026"/>
            <a:ext cx="1375394" cy="109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6 Conector recto de flecha"/>
          <p:cNvCxnSpPr>
            <a:stCxn id="6" idx="0"/>
            <a:endCxn id="5" idx="2"/>
          </p:cNvCxnSpPr>
          <p:nvPr/>
        </p:nvCxnSpPr>
        <p:spPr>
          <a:xfrm flipV="1">
            <a:off x="2019337" y="2501096"/>
            <a:ext cx="1976599" cy="5699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http://cd1.dibujos.net/dibujos/pintados/201232/impresora-profesiones-informatica-pintado-por-leslierod-976115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284984"/>
            <a:ext cx="1512168" cy="11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15 Elipse"/>
          <p:cNvSpPr/>
          <p:nvPr/>
        </p:nvSpPr>
        <p:spPr>
          <a:xfrm>
            <a:off x="4211960" y="4437112"/>
            <a:ext cx="701598" cy="6351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P2</a:t>
            </a:r>
          </a:p>
        </p:txBody>
      </p:sp>
      <p:cxnSp>
        <p:nvCxnSpPr>
          <p:cNvPr id="10" name="20 Conector recto de flecha"/>
          <p:cNvCxnSpPr>
            <a:stCxn id="8" idx="2"/>
            <a:endCxn id="9" idx="6"/>
          </p:cNvCxnSpPr>
          <p:nvPr/>
        </p:nvCxnSpPr>
        <p:spPr>
          <a:xfrm flipH="1">
            <a:off x="4913558" y="4469516"/>
            <a:ext cx="1926694" cy="2851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142108" y="1828800"/>
            <a:ext cx="7202776" cy="4480520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Inexistencia de expropiación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Sistema operativo expropia el segundo proceso para obligar a eliminar el interbloqueo</a:t>
            </a:r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Prevenir interbloqueo</a:t>
            </a:r>
          </a:p>
        </p:txBody>
      </p:sp>
      <p:sp>
        <p:nvSpPr>
          <p:cNvPr id="9" name="8 Elipse"/>
          <p:cNvSpPr/>
          <p:nvPr/>
        </p:nvSpPr>
        <p:spPr>
          <a:xfrm>
            <a:off x="3995936" y="2183536"/>
            <a:ext cx="701598" cy="6351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P1</a:t>
            </a:r>
          </a:p>
        </p:txBody>
      </p:sp>
      <p:pic>
        <p:nvPicPr>
          <p:cNvPr id="10" name="Picture 2" descr="http://nea.educastur.princast.es/pixelandia/aprender/imags/escan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71026"/>
            <a:ext cx="1375394" cy="109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d1.dibujos.net/dibujos/pintados/201232/impresora-profesiones-informatica-pintado-por-leslierod-976115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888597"/>
            <a:ext cx="1512168" cy="11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Elipse"/>
          <p:cNvSpPr/>
          <p:nvPr/>
        </p:nvSpPr>
        <p:spPr>
          <a:xfrm>
            <a:off x="4139952" y="4509120"/>
            <a:ext cx="701598" cy="6351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P2</a:t>
            </a:r>
          </a:p>
        </p:txBody>
      </p:sp>
      <p:cxnSp>
        <p:nvCxnSpPr>
          <p:cNvPr id="15" name="14 Conector recto de flecha"/>
          <p:cNvCxnSpPr>
            <a:stCxn id="10" idx="0"/>
            <a:endCxn id="9" idx="2"/>
          </p:cNvCxnSpPr>
          <p:nvPr/>
        </p:nvCxnSpPr>
        <p:spPr>
          <a:xfrm flipV="1">
            <a:off x="2019337" y="2501096"/>
            <a:ext cx="1976599" cy="5699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11" idx="2"/>
            <a:endCxn id="13" idx="6"/>
          </p:cNvCxnSpPr>
          <p:nvPr/>
        </p:nvCxnSpPr>
        <p:spPr>
          <a:xfrm flipH="1">
            <a:off x="4841550" y="4073129"/>
            <a:ext cx="2214726" cy="7535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9" idx="6"/>
            <a:endCxn id="11" idx="0"/>
          </p:cNvCxnSpPr>
          <p:nvPr/>
        </p:nvCxnSpPr>
        <p:spPr>
          <a:xfrm>
            <a:off x="4697534" y="2501096"/>
            <a:ext cx="2358742" cy="38750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13" idx="2"/>
            <a:endCxn id="10" idx="2"/>
          </p:cNvCxnSpPr>
          <p:nvPr/>
        </p:nvCxnSpPr>
        <p:spPr>
          <a:xfrm flipH="1" flipV="1">
            <a:off x="2019337" y="4169846"/>
            <a:ext cx="2120615" cy="65683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Señal de prohibido"/>
          <p:cNvSpPr/>
          <p:nvPr/>
        </p:nvSpPr>
        <p:spPr>
          <a:xfrm>
            <a:off x="5220072" y="1988840"/>
            <a:ext cx="1440160" cy="1368152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Espera circular</a:t>
            </a:r>
          </a:p>
          <a:p>
            <a:pPr lvl="1"/>
            <a:r>
              <a:rPr lang="es-CO" dirty="0"/>
              <a:t>Numerar los recursos y accederlos según su orden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Prevenir interbloqueo</a:t>
            </a:r>
          </a:p>
        </p:txBody>
      </p:sp>
      <p:sp>
        <p:nvSpPr>
          <p:cNvPr id="4" name="3 Elipse"/>
          <p:cNvSpPr/>
          <p:nvPr/>
        </p:nvSpPr>
        <p:spPr>
          <a:xfrm>
            <a:off x="3956311" y="3242890"/>
            <a:ext cx="701598" cy="6351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P1</a:t>
            </a:r>
          </a:p>
        </p:txBody>
      </p:sp>
      <p:pic>
        <p:nvPicPr>
          <p:cNvPr id="5" name="Picture 2" descr="http://nea.educastur.princast.es/pixelandia/aprender/imags/escan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015" y="4130380"/>
            <a:ext cx="1375394" cy="109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cd1.dibujos.net/dibujos/pintados/201232/impresora-profesiones-informatica-pintado-por-leslierod-976115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567" y="3947951"/>
            <a:ext cx="1512168" cy="11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Elipse"/>
          <p:cNvSpPr/>
          <p:nvPr/>
        </p:nvSpPr>
        <p:spPr>
          <a:xfrm>
            <a:off x="4100327" y="5568474"/>
            <a:ext cx="701598" cy="6351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P2</a:t>
            </a:r>
          </a:p>
        </p:txBody>
      </p:sp>
      <p:cxnSp>
        <p:nvCxnSpPr>
          <p:cNvPr id="8" name="7 Conector recto de flecha"/>
          <p:cNvCxnSpPr>
            <a:stCxn id="5" idx="0"/>
            <a:endCxn id="4" idx="2"/>
          </p:cNvCxnSpPr>
          <p:nvPr/>
        </p:nvCxnSpPr>
        <p:spPr>
          <a:xfrm flipV="1">
            <a:off x="1979712" y="3560450"/>
            <a:ext cx="1976599" cy="5699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6" idx="2"/>
            <a:endCxn id="7" idx="6"/>
          </p:cNvCxnSpPr>
          <p:nvPr/>
        </p:nvCxnSpPr>
        <p:spPr>
          <a:xfrm flipH="1">
            <a:off x="4801925" y="5132483"/>
            <a:ext cx="2214726" cy="7535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4" idx="6"/>
            <a:endCxn id="6" idx="0"/>
          </p:cNvCxnSpPr>
          <p:nvPr/>
        </p:nvCxnSpPr>
        <p:spPr>
          <a:xfrm>
            <a:off x="4657909" y="3560450"/>
            <a:ext cx="2358742" cy="38750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7" idx="2"/>
            <a:endCxn id="5" idx="2"/>
          </p:cNvCxnSpPr>
          <p:nvPr/>
        </p:nvCxnSpPr>
        <p:spPr>
          <a:xfrm flipH="1" flipV="1">
            <a:off x="1979712" y="5229200"/>
            <a:ext cx="2120615" cy="65683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142108" y="1828800"/>
            <a:ext cx="7202776" cy="5029200"/>
          </a:xfrm>
        </p:spPr>
        <p:txBody>
          <a:bodyPr>
            <a:normAutofit/>
          </a:bodyPr>
          <a:lstStyle/>
          <a:p>
            <a:r>
              <a:rPr lang="es-CO" dirty="0"/>
              <a:t>Espera circular</a:t>
            </a:r>
          </a:p>
          <a:p>
            <a:pPr lvl="1"/>
            <a:r>
              <a:rPr lang="es-CO" dirty="0"/>
              <a:t>Numerar los recursos y accederlos según su orden</a:t>
            </a:r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b="1" dirty="0"/>
          </a:p>
          <a:p>
            <a:pPr lvl="1"/>
            <a:r>
              <a:rPr lang="es-CO" b="1" dirty="0"/>
              <a:t>1 &lt; 2 &amp;&amp; 2 &lt; 1</a:t>
            </a:r>
          </a:p>
          <a:p>
            <a:pPr lvl="1"/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Prevenir interbloqueo</a:t>
            </a:r>
          </a:p>
        </p:txBody>
      </p:sp>
      <p:sp>
        <p:nvSpPr>
          <p:cNvPr id="4" name="3 Elipse"/>
          <p:cNvSpPr/>
          <p:nvPr/>
        </p:nvSpPr>
        <p:spPr>
          <a:xfrm>
            <a:off x="3956311" y="3242890"/>
            <a:ext cx="701598" cy="6351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P1</a:t>
            </a:r>
          </a:p>
        </p:txBody>
      </p:sp>
      <p:pic>
        <p:nvPicPr>
          <p:cNvPr id="5" name="Picture 2" descr="http://nea.educastur.princast.es/pixelandia/aprender/imags/escan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015" y="4130380"/>
            <a:ext cx="1375394" cy="109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cd1.dibujos.net/dibujos/pintados/201232/impresora-profesiones-informatica-pintado-por-leslierod-976115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567" y="3947951"/>
            <a:ext cx="1512168" cy="11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Elipse"/>
          <p:cNvSpPr/>
          <p:nvPr/>
        </p:nvSpPr>
        <p:spPr>
          <a:xfrm>
            <a:off x="4100327" y="5568474"/>
            <a:ext cx="701598" cy="6351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P2</a:t>
            </a:r>
          </a:p>
        </p:txBody>
      </p:sp>
      <p:cxnSp>
        <p:nvCxnSpPr>
          <p:cNvPr id="8" name="7 Conector recto de flecha"/>
          <p:cNvCxnSpPr>
            <a:stCxn id="5" idx="0"/>
            <a:endCxn id="4" idx="2"/>
          </p:cNvCxnSpPr>
          <p:nvPr/>
        </p:nvCxnSpPr>
        <p:spPr>
          <a:xfrm flipV="1">
            <a:off x="1979712" y="3560450"/>
            <a:ext cx="1976599" cy="5699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6" idx="2"/>
            <a:endCxn id="7" idx="6"/>
          </p:cNvCxnSpPr>
          <p:nvPr/>
        </p:nvCxnSpPr>
        <p:spPr>
          <a:xfrm flipH="1">
            <a:off x="4801925" y="5132483"/>
            <a:ext cx="2214726" cy="7535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4" idx="6"/>
            <a:endCxn id="6" idx="0"/>
          </p:cNvCxnSpPr>
          <p:nvPr/>
        </p:nvCxnSpPr>
        <p:spPr>
          <a:xfrm>
            <a:off x="4657909" y="3560450"/>
            <a:ext cx="2358742" cy="38750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7" idx="2"/>
            <a:endCxn id="5" idx="2"/>
          </p:cNvCxnSpPr>
          <p:nvPr/>
        </p:nvCxnSpPr>
        <p:spPr>
          <a:xfrm flipH="1" flipV="1">
            <a:off x="1979712" y="5229200"/>
            <a:ext cx="2120615" cy="65683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2411760" y="3068960"/>
            <a:ext cx="3816424" cy="30243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H="1">
            <a:off x="2555776" y="2780928"/>
            <a:ext cx="3096344" cy="33843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Inanición: Un proceso bloqueado</a:t>
            </a:r>
          </a:p>
          <a:p>
            <a:endParaRPr lang="es-CO" dirty="0"/>
          </a:p>
          <a:p>
            <a:r>
              <a:rPr lang="es-CO" dirty="0"/>
              <a:t>Interbloqueo: varios procesos bloqueados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pPr marL="0" indent="0">
              <a:buNone/>
            </a:pPr>
            <a:r>
              <a:rPr lang="es-CO" dirty="0"/>
              <a:t>		Es más grave solucionarlo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Interbloqueo vs. inanición</a:t>
            </a:r>
          </a:p>
        </p:txBody>
      </p:sp>
      <p:sp>
        <p:nvSpPr>
          <p:cNvPr id="4" name="3 Flecha abajo"/>
          <p:cNvSpPr/>
          <p:nvPr/>
        </p:nvSpPr>
        <p:spPr>
          <a:xfrm>
            <a:off x="4427984" y="3933056"/>
            <a:ext cx="576064" cy="100811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76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Grafo de recursos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Algoritmos de detección de ciclos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Detección de interbloqueo</a:t>
            </a:r>
          </a:p>
        </p:txBody>
      </p:sp>
      <p:sp>
        <p:nvSpPr>
          <p:cNvPr id="4" name="3 Elipse"/>
          <p:cNvSpPr/>
          <p:nvPr/>
        </p:nvSpPr>
        <p:spPr>
          <a:xfrm>
            <a:off x="3740287" y="2319352"/>
            <a:ext cx="701598" cy="6351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P1</a:t>
            </a:r>
          </a:p>
        </p:txBody>
      </p:sp>
      <p:pic>
        <p:nvPicPr>
          <p:cNvPr id="5" name="Picture 2" descr="http://nea.educastur.princast.es/pixelandia/aprender/imags/escan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91" y="3206842"/>
            <a:ext cx="1375394" cy="109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cd1.dibujos.net/dibujos/pintados/201232/impresora-profesiones-informatica-pintado-por-leslierod-976115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543" y="3024413"/>
            <a:ext cx="1512168" cy="11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Elipse"/>
          <p:cNvSpPr/>
          <p:nvPr/>
        </p:nvSpPr>
        <p:spPr>
          <a:xfrm>
            <a:off x="3884303" y="4644936"/>
            <a:ext cx="701598" cy="6351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P2</a:t>
            </a:r>
          </a:p>
        </p:txBody>
      </p:sp>
      <p:cxnSp>
        <p:nvCxnSpPr>
          <p:cNvPr id="8" name="7 Conector recto de flecha"/>
          <p:cNvCxnSpPr>
            <a:stCxn id="5" idx="0"/>
            <a:endCxn id="4" idx="2"/>
          </p:cNvCxnSpPr>
          <p:nvPr/>
        </p:nvCxnSpPr>
        <p:spPr>
          <a:xfrm flipV="1">
            <a:off x="1763688" y="2636912"/>
            <a:ext cx="1976599" cy="5699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6" idx="2"/>
            <a:endCxn id="7" idx="6"/>
          </p:cNvCxnSpPr>
          <p:nvPr/>
        </p:nvCxnSpPr>
        <p:spPr>
          <a:xfrm flipH="1">
            <a:off x="4585901" y="4208945"/>
            <a:ext cx="2214726" cy="7535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4" idx="6"/>
            <a:endCxn id="6" idx="0"/>
          </p:cNvCxnSpPr>
          <p:nvPr/>
        </p:nvCxnSpPr>
        <p:spPr>
          <a:xfrm>
            <a:off x="4441885" y="2636912"/>
            <a:ext cx="2358742" cy="38750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7" idx="2"/>
            <a:endCxn id="5" idx="2"/>
          </p:cNvCxnSpPr>
          <p:nvPr/>
        </p:nvCxnSpPr>
        <p:spPr>
          <a:xfrm flipH="1" flipV="1">
            <a:off x="1763688" y="4305662"/>
            <a:ext cx="2120615" cy="65683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</p:spPr>
        <p:txBody>
          <a:bodyPr/>
          <a:lstStyle/>
          <a:p>
            <a:r>
              <a:rPr lang="es-CO" dirty="0"/>
              <a:t>Detección de interbloqueo</a:t>
            </a:r>
          </a:p>
        </p:txBody>
      </p:sp>
      <p:sp>
        <p:nvSpPr>
          <p:cNvPr id="13" name="1 Marcador de contenido"/>
          <p:cNvSpPr>
            <a:spLocks noGrp="1"/>
          </p:cNvSpPr>
          <p:nvPr>
            <p:ph idx="1"/>
          </p:nvPr>
        </p:nvSpPr>
        <p:spPr>
          <a:xfrm>
            <a:off x="1142108" y="1828800"/>
            <a:ext cx="7202776" cy="4191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Se añade el nodo activo a la lista L y se comprueba si el nodo está dos veces en la lista. Si está dos veces la gráfica tiene un ciclo (y por tanto hay un bloqueo).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Desde el nodo activo se buscan arcos que salgan del mismo. Si los hay se pasa a 3, si no a 4.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Se elige un arco que no haya sido recorrido, se marca como recorrido y se marca el nodo apuntado por el arco como activo. Se vuelve a 1.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Se ha llegado a un punto donde no se puede avanzar. Se saca el último nodo de la lista y se marca como activo.  Se pasa a 1. Si no hay nodos en la lista, no hay bloqueo.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Detección de interbloqueo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 l="24351" t="24609" r="25567" b="23220"/>
          <a:stretch>
            <a:fillRect/>
          </a:stretch>
        </p:blipFill>
        <p:spPr bwMode="auto">
          <a:xfrm>
            <a:off x="1403648" y="2060848"/>
            <a:ext cx="6516216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Detección de interbloqueo</a:t>
            </a:r>
          </a:p>
        </p:txBody>
      </p:sp>
      <p:sp>
        <p:nvSpPr>
          <p:cNvPr id="4" name="1 Marcador de contenido"/>
          <p:cNvSpPr>
            <a:spLocks noGrp="1"/>
          </p:cNvSpPr>
          <p:nvPr>
            <p:ph idx="1"/>
          </p:nvPr>
        </p:nvSpPr>
        <p:spPr>
          <a:xfrm>
            <a:off x="1142108" y="1828800"/>
            <a:ext cx="7202776" cy="4191000"/>
          </a:xfrm>
        </p:spPr>
        <p:txBody>
          <a:bodyPr>
            <a:normAutofit/>
          </a:bodyPr>
          <a:lstStyle/>
          <a:p>
            <a:pPr eaLnBrk="0" fontAlgn="base" hangingPunct="0"/>
            <a:endParaRPr lang="es-ES" dirty="0"/>
          </a:p>
          <a:p>
            <a:pPr eaLnBrk="0" fontAlgn="base" hangingPunct="0"/>
            <a:r>
              <a:rPr lang="es-ES" dirty="0"/>
              <a:t>Algoritmo del Banquero</a:t>
            </a:r>
          </a:p>
          <a:p>
            <a:pPr eaLnBrk="0" fontAlgn="base" hangingPunct="0"/>
            <a:endParaRPr lang="es-CO" dirty="0"/>
          </a:p>
          <a:p>
            <a:pPr lvl="1" eaLnBrk="0" fontAlgn="base" hangingPunct="0"/>
            <a:r>
              <a:rPr lang="es-ES" dirty="0"/>
              <a:t>No todos necesitan el máximo de recursos en todo momento</a:t>
            </a:r>
            <a:endParaRPr lang="es-CO" dirty="0"/>
          </a:p>
          <a:p>
            <a:pPr lvl="1" eaLnBrk="0" fontAlgn="base" hangingPunct="0"/>
            <a:r>
              <a:rPr lang="es-CO" dirty="0"/>
              <a:t>Verificar si quedarían recursos suficientes para satisfacer a otro cliente</a:t>
            </a:r>
          </a:p>
          <a:p>
            <a:pPr lvl="1" eaLnBrk="0" fontAlgn="base" hangingPunct="0"/>
            <a:r>
              <a:rPr lang="es-CO" dirty="0"/>
              <a:t>Verificar primero el siguiente cliente más cercano al límite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Detección de interbloqueo</a:t>
            </a:r>
          </a:p>
        </p:txBody>
      </p:sp>
      <p:sp>
        <p:nvSpPr>
          <p:cNvPr id="4" name="1 Marcador de contenido"/>
          <p:cNvSpPr>
            <a:spLocks noGrp="1"/>
          </p:cNvSpPr>
          <p:nvPr>
            <p:ph idx="1"/>
          </p:nvPr>
        </p:nvSpPr>
        <p:spPr>
          <a:xfrm>
            <a:off x="1142108" y="1828800"/>
            <a:ext cx="7202776" cy="4191000"/>
          </a:xfrm>
        </p:spPr>
        <p:txBody>
          <a:bodyPr>
            <a:normAutofit lnSpcReduction="10000"/>
          </a:bodyPr>
          <a:lstStyle/>
          <a:p>
            <a:pPr eaLnBrk="0" fontAlgn="base" hangingPunct="0"/>
            <a:endParaRPr lang="es-ES" dirty="0"/>
          </a:p>
          <a:p>
            <a:r>
              <a:rPr lang="es-ES" dirty="0">
                <a:solidFill>
                  <a:srgbClr val="006600"/>
                </a:solidFill>
              </a:rPr>
              <a:t>Algoritmo del Banquero</a:t>
            </a:r>
          </a:p>
          <a:p>
            <a:pPr lvl="1"/>
            <a:r>
              <a:rPr lang="es-ES" dirty="0"/>
              <a:t>C </a:t>
            </a:r>
            <a:r>
              <a:rPr lang="es-ES" dirty="0">
                <a:sym typeface="Symbol" pitchFamily="18" charset="2"/>
              </a:rPr>
              <a:t> matriz de recursos necesarios</a:t>
            </a:r>
          </a:p>
          <a:p>
            <a:pPr lvl="1"/>
            <a:r>
              <a:rPr lang="es-ES" dirty="0"/>
              <a:t>A </a:t>
            </a:r>
            <a:r>
              <a:rPr lang="es-ES" dirty="0">
                <a:sym typeface="Symbol" pitchFamily="18" charset="2"/>
              </a:rPr>
              <a:t> matriz de recursos asignados</a:t>
            </a:r>
          </a:p>
          <a:p>
            <a:pPr lvl="1"/>
            <a:r>
              <a:rPr lang="es-ES" dirty="0"/>
              <a:t>R </a:t>
            </a:r>
            <a:r>
              <a:rPr lang="es-ES" dirty="0">
                <a:sym typeface="Symbol" pitchFamily="18" charset="2"/>
              </a:rPr>
              <a:t> vector de recursos existentes</a:t>
            </a:r>
          </a:p>
          <a:p>
            <a:pPr lvl="1"/>
            <a:r>
              <a:rPr lang="es-ES" dirty="0"/>
              <a:t>V </a:t>
            </a:r>
            <a:r>
              <a:rPr lang="es-ES" dirty="0">
                <a:sym typeface="Symbol" pitchFamily="18" charset="2"/>
              </a:rPr>
              <a:t> vector de recursos disponibles</a:t>
            </a:r>
          </a:p>
          <a:p>
            <a:pPr lvl="1"/>
            <a:r>
              <a:rPr lang="es-CO" dirty="0">
                <a:sym typeface="Symbol" pitchFamily="18" charset="2"/>
              </a:rPr>
              <a:t>buscar Ci &lt; V, sino entonces bloqueo</a:t>
            </a:r>
          </a:p>
          <a:p>
            <a:pPr lvl="1"/>
            <a:r>
              <a:rPr lang="es-CO" dirty="0">
                <a:sym typeface="Symbol" pitchFamily="18" charset="2"/>
              </a:rPr>
              <a:t>suponer que proceso i se ejecuta y libera</a:t>
            </a:r>
          </a:p>
          <a:p>
            <a:pPr lvl="2"/>
            <a:r>
              <a:rPr lang="es-CO" dirty="0">
                <a:sym typeface="Symbol" pitchFamily="18" charset="2"/>
              </a:rPr>
              <a:t>marcar Pi y V += Ci</a:t>
            </a:r>
          </a:p>
          <a:p>
            <a:pPr lvl="1"/>
            <a:r>
              <a:rPr lang="es-CO" dirty="0">
                <a:sym typeface="Symbol" pitchFamily="18" charset="2"/>
              </a:rPr>
              <a:t>repetir estos pasos hasta marcar todos ó encontrar bloqueo</a:t>
            </a:r>
          </a:p>
          <a:p>
            <a:pPr lvl="1" eaLnBrk="0" fontAlgn="base" hangingPunct="0"/>
            <a:r>
              <a:rPr lang="es-CO" dirty="0"/>
              <a:t>primero el siguiente cliente más cercano al límite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Detección de interbloqueo</a:t>
            </a:r>
          </a:p>
        </p:txBody>
      </p:sp>
      <p:sp>
        <p:nvSpPr>
          <p:cNvPr id="4" name="1 Marcador de contenido"/>
          <p:cNvSpPr>
            <a:spLocks noGrp="1"/>
          </p:cNvSpPr>
          <p:nvPr>
            <p:ph idx="1"/>
          </p:nvPr>
        </p:nvSpPr>
        <p:spPr>
          <a:xfrm>
            <a:off x="1142108" y="1828800"/>
            <a:ext cx="7202776" cy="4191000"/>
          </a:xfrm>
        </p:spPr>
        <p:txBody>
          <a:bodyPr>
            <a:normAutofit/>
          </a:bodyPr>
          <a:lstStyle/>
          <a:p>
            <a:pPr eaLnBrk="0" fontAlgn="base" hangingPunct="0"/>
            <a:endParaRPr lang="es-ES" dirty="0"/>
          </a:p>
          <a:p>
            <a:pPr eaLnBrk="0" fontAlgn="base" hangingPunct="0"/>
            <a:r>
              <a:rPr lang="es-ES" dirty="0"/>
              <a:t>Algoritmo del Banquero</a:t>
            </a:r>
          </a:p>
          <a:p>
            <a:pPr eaLnBrk="0" fontAlgn="base" hangingPunct="0"/>
            <a:endParaRPr lang="es-CO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597" y="3140968"/>
            <a:ext cx="8142859" cy="2618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Detección de interbloqueo</a:t>
            </a:r>
          </a:p>
        </p:txBody>
      </p:sp>
      <p:sp>
        <p:nvSpPr>
          <p:cNvPr id="4" name="1 Marcador de contenido"/>
          <p:cNvSpPr>
            <a:spLocks noGrp="1"/>
          </p:cNvSpPr>
          <p:nvPr>
            <p:ph idx="1"/>
          </p:nvPr>
        </p:nvSpPr>
        <p:spPr>
          <a:xfrm>
            <a:off x="1142108" y="1828800"/>
            <a:ext cx="7202776" cy="4191000"/>
          </a:xfrm>
        </p:spPr>
        <p:txBody>
          <a:bodyPr>
            <a:normAutofit/>
          </a:bodyPr>
          <a:lstStyle/>
          <a:p>
            <a:pPr eaLnBrk="0" fontAlgn="base" hangingPunct="0"/>
            <a:endParaRPr lang="es-ES" dirty="0"/>
          </a:p>
          <a:p>
            <a:pPr eaLnBrk="0" fontAlgn="base" hangingPunct="0"/>
            <a:r>
              <a:rPr lang="es-ES" dirty="0"/>
              <a:t>Algoritmo del Banquero</a:t>
            </a:r>
          </a:p>
          <a:p>
            <a:pPr eaLnBrk="0" fontAlgn="base" hangingPunct="0"/>
            <a:endParaRPr lang="es-CO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038" y="3356992"/>
            <a:ext cx="8208912" cy="240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Detección de interbloqueo</a:t>
            </a:r>
          </a:p>
        </p:txBody>
      </p:sp>
      <p:sp>
        <p:nvSpPr>
          <p:cNvPr id="4" name="1 Marcador de contenido"/>
          <p:cNvSpPr>
            <a:spLocks noGrp="1"/>
          </p:cNvSpPr>
          <p:nvPr>
            <p:ph idx="1"/>
          </p:nvPr>
        </p:nvSpPr>
        <p:spPr>
          <a:xfrm>
            <a:off x="1142108" y="1828800"/>
            <a:ext cx="7202776" cy="4191000"/>
          </a:xfrm>
        </p:spPr>
        <p:txBody>
          <a:bodyPr>
            <a:normAutofit/>
          </a:bodyPr>
          <a:lstStyle/>
          <a:p>
            <a:pPr eaLnBrk="0" fontAlgn="base" hangingPunct="0"/>
            <a:endParaRPr lang="es-ES" dirty="0"/>
          </a:p>
          <a:p>
            <a:pPr eaLnBrk="0" fontAlgn="base" hangingPunct="0"/>
            <a:r>
              <a:rPr lang="es-ES" dirty="0"/>
              <a:t>Algoritmo del Banquero</a:t>
            </a:r>
          </a:p>
          <a:p>
            <a:pPr eaLnBrk="0" fontAlgn="base" hangingPunct="0"/>
            <a:endParaRPr lang="es-CO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907" y="3356992"/>
            <a:ext cx="8161529" cy="2476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Detección de interbloqueo</a:t>
            </a:r>
          </a:p>
        </p:txBody>
      </p:sp>
      <p:sp>
        <p:nvSpPr>
          <p:cNvPr id="4" name="1 Marcador de contenido"/>
          <p:cNvSpPr>
            <a:spLocks noGrp="1"/>
          </p:cNvSpPr>
          <p:nvPr>
            <p:ph idx="1"/>
          </p:nvPr>
        </p:nvSpPr>
        <p:spPr>
          <a:xfrm>
            <a:off x="1142108" y="1828800"/>
            <a:ext cx="7202776" cy="4191000"/>
          </a:xfrm>
        </p:spPr>
        <p:txBody>
          <a:bodyPr>
            <a:normAutofit/>
          </a:bodyPr>
          <a:lstStyle/>
          <a:p>
            <a:pPr eaLnBrk="0" fontAlgn="base" hangingPunct="0"/>
            <a:endParaRPr lang="es-ES" dirty="0"/>
          </a:p>
          <a:p>
            <a:pPr eaLnBrk="0" fontAlgn="base" hangingPunct="0"/>
            <a:r>
              <a:rPr lang="es-ES" dirty="0"/>
              <a:t>Algoritmo del Banquero</a:t>
            </a:r>
          </a:p>
          <a:p>
            <a:pPr eaLnBrk="0" fontAlgn="base" hangingPunct="0"/>
            <a:endParaRPr lang="es-CO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735" y="3370945"/>
            <a:ext cx="8156187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2" name="Picture 6" descr="http://img19.imageshack.us/img19/5185/x5p0rn.jpg"/>
          <p:cNvPicPr>
            <a:picLocks noChangeAspect="1" noChangeArrowheads="1"/>
          </p:cNvPicPr>
          <p:nvPr/>
        </p:nvPicPr>
        <p:blipFill>
          <a:blip r:embed="rId2" cstate="print"/>
          <a:srcRect r="4895" b="7512"/>
          <a:stretch>
            <a:fillRect/>
          </a:stretch>
        </p:blipFill>
        <p:spPr bwMode="auto">
          <a:xfrm>
            <a:off x="4972819" y="3092176"/>
            <a:ext cx="3487613" cy="1656184"/>
          </a:xfrm>
          <a:prstGeom prst="rect">
            <a:avLst/>
          </a:prstGeom>
          <a:noFill/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Abortar todos los procesos en interbloqueo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                                                         más usada por los S.O.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Recuperación</a:t>
            </a:r>
          </a:p>
        </p:txBody>
      </p:sp>
      <p:pic>
        <p:nvPicPr>
          <p:cNvPr id="50178" name="Picture 2" descr="http://social.microsoft.com/Forums/getfile/42818/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516112"/>
            <a:ext cx="3486150" cy="1714500"/>
          </a:xfrm>
          <a:prstGeom prst="rect">
            <a:avLst/>
          </a:prstGeom>
          <a:noFill/>
        </p:spPr>
      </p:pic>
      <p:pic>
        <p:nvPicPr>
          <p:cNvPr id="50180" name="Picture 4" descr="http://reparaciondepc.cl/blog/wp-content/uploads/2012/03/Explorador-de-Windows-dej%C3%B3-de-funcionar.jpg"/>
          <p:cNvPicPr>
            <a:picLocks noChangeAspect="1" noChangeArrowheads="1"/>
          </p:cNvPicPr>
          <p:nvPr/>
        </p:nvPicPr>
        <p:blipFill>
          <a:blip r:embed="rId4" cstate="print"/>
          <a:srcRect b="4223"/>
          <a:stretch>
            <a:fillRect/>
          </a:stretch>
        </p:blipFill>
        <p:spPr bwMode="auto">
          <a:xfrm>
            <a:off x="1259632" y="4676352"/>
            <a:ext cx="3486150" cy="163296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Tiempo real</a:t>
            </a:r>
          </a:p>
          <a:p>
            <a:endParaRPr lang="es-CO" dirty="0"/>
          </a:p>
          <a:p>
            <a:r>
              <a:rPr lang="es-CO" dirty="0"/>
              <a:t>Tiempo</a:t>
            </a:r>
          </a:p>
          <a:p>
            <a:r>
              <a:rPr lang="es-CO" dirty="0"/>
              <a:t>Recursos</a:t>
            </a:r>
          </a:p>
          <a:p>
            <a:r>
              <a:rPr lang="es-CO" dirty="0"/>
              <a:t>Pérdidas </a:t>
            </a:r>
          </a:p>
          <a:p>
            <a:r>
              <a:rPr lang="es-CO" dirty="0"/>
              <a:t>Sin resolver</a:t>
            </a:r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Interbloqueo – situación crítica</a:t>
            </a:r>
          </a:p>
        </p:txBody>
      </p:sp>
      <p:sp>
        <p:nvSpPr>
          <p:cNvPr id="4" name="3 Señal de prohibido"/>
          <p:cNvSpPr/>
          <p:nvPr/>
        </p:nvSpPr>
        <p:spPr>
          <a:xfrm>
            <a:off x="5292080" y="3284984"/>
            <a:ext cx="2088232" cy="2016224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84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Retroceder  a un punto de equilibrio o control </a:t>
            </a:r>
          </a:p>
          <a:p>
            <a:endParaRPr lang="es-CO" dirty="0"/>
          </a:p>
          <a:p>
            <a:pPr lvl="1"/>
            <a:r>
              <a:rPr lang="es-CO" dirty="0"/>
              <a:t>Puntos de restauración</a:t>
            </a:r>
          </a:p>
          <a:p>
            <a:pPr lvl="1"/>
            <a:r>
              <a:rPr lang="es-CO" dirty="0"/>
              <a:t>Re arranque</a:t>
            </a:r>
          </a:p>
          <a:p>
            <a:pPr lvl="1"/>
            <a:r>
              <a:rPr lang="es-CO" dirty="0"/>
              <a:t>Retroceso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Recuperación</a:t>
            </a:r>
          </a:p>
        </p:txBody>
      </p:sp>
      <p:pic>
        <p:nvPicPr>
          <p:cNvPr id="57346" name="Picture 2" descr="http://www.mistarjetasvirtuales.com/wp-content/uploads/2013/01/398070_468488249878580_2013650731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492896"/>
            <a:ext cx="3183657" cy="380359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Abortar  un proceso  a la vez y verificar cada vez si sigue existiendo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Recuperación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4005064"/>
            <a:ext cx="1240904" cy="775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AutoShape 4" descr="data:image/jpeg;base64,/9j/4AAQSkZJRgABAQAAAQABAAD/2wCEAAkGBxISEhQQEBQUEBAQFQ8VFRQVEA8QEA8PFRUWFhUUFhQYHCggGBolHRUUITEhJSkrLi4uFx8zODMsNygtLiwBCgoKDg0OGxAQGywkHyQsLCwsLCwsLCwsLCwsLCwsLCwtLywsLC8tLCwsLCwsLCwsLCwsLCwsLCwsLCwsLCwsLP/AABEIAMwAzAMBEQACEQEDEQH/xAAbAAEAAgMBAQAAAAAAAAAAAAAABAUCAwYBB//EAEYQAAEDAgIFBgoIBQIHAAAAAAEAAgMEEQUhBhIxQVETImFxgZEHMkJSU5ShsdHTFiMzQ2Jyk8EUgpKy4RXwFzRjc4Oi8f/EABsBAQACAwEBAAAAAAAAAAAAAAACBQEDBAYH/8QANhEAAgIBAQUECQQBBQEAAAAAAAECAxEEBRIhMVEUQWGRExUiMlKBodHhcbHB8EIGIzM08ZL/2gAMAwEAAhEDEQA/APuKAIAgCAIAgCAIAgCAIAgCAIAgCAIAgCAIAgCAIAgCAIAgCAIAgCAIAgCAIAgCAIAgCAIAgCA1unaN9+rNc09ZTDm/LiTUGyPJXgbB7Vw2bXhH3Y5+n3NsdO2Rn4odwHtXJLbNndFfU2rSo1nFXdHctfri/oifZYmTcYO9oPUSFuhtqX+cfJmHo13Mm0tcyTIGx4HIq10+tqv918ej5nNZROvmSl1mkIAgCAIAgCAIAgCAIAgCAIAgIlVicEeUkscZ4OkY09xKnGuUuSZFzjHmyE7SmjH37D1ax9wU+z2/Ca+0VfEiRSY1BKbRv1z0Nf77LRe1Qs2cP70J1zjZ7vE3vqeode3uVXdtHHurHi/sdEayHPWjr6/gqe/XOfN5/vQ6YUMgy1hK4pXOR0xpSI5lJUeLNiiketaSttdFlnuxbMOcY82bm0bz5JXXHZeofdj5mp6itd4fQSeaVmWy9RHuz+jC1NfUhyNLTvBHYQuNxnXLjlNHTFxki/wiv5QarvHb7RxXp9n6z08MS95c/uVeqo9HLK5MsVYHKEAQBAEAQBAEAQBAEBX4rjUFMByzw1x8Vg50j/ysGZWyuqdnuo12WwrXtM5ur0qqJMoI2wM8+a75D0iJpsO09i7YaKK995/QrrdpJcIIrpIZJft5pZr7tcxx9Woywt13XTGEIckjhnq7Z95IosGjGTImDqYPetOo1cKY71kjFVVlrxFF/S4WGi7jboGQXndVtiyfCv2V17/wXNGzox4zeX07jdLUNaLNXnbtXxb5vqW9dHDHcVlRVErgnbKR3QpSIpJKik2bcJEeetDAdX6xw8kENH9Wxeg0X+n9TfiU/Yj48/L7lTqts6ep7sXvPw+5Y4LitLIQyQmGU7GSWZrH8Ltjuwq6jsOGn443vHn9O45Y7TV3J4OpZE0bAAt6WCTeTNDAQGiqpGyCzh27wtN+nhdHdmjZXbKt5RzsYMMwB3G3W0rz1ClpdWov9P1TLSeLqG0dSvTlOEAQBAEAQBAEAQGEsjWgucQ1rQSSSA1oG0knYFlJt4RhvHFnGYvpY+W7KPmR7DUOGbv+0w/3HLgrCnR99nl9ys1O0FH2YeZTU1NYl2bnu8Z7jrSP63H3bF3cEsIp52Sm8ssoKZa5TEYlzRYaTmcgqLWbWjHMKeL69y+5babZ7l7VnBfUs7NjGX+V5rUanjvzeWXlVKS3YLCIFVW3VTbqJTO+unBXSSkrRjJ1xgkYavHM8Fa6DZV2reYrEer5fk4dZtGnTLi8vouZqmBIschwH78V7bQbK0+k4xWZdX/HQ8lrNpX6ng3iPRfz1IM0KuFIq2iuqorgtcA5vAi4W1EctciRhOkU9KQGkzQjbE93PaP+nIfcclzXaOFnFcGWOn2jKHCXFH0DBsZhqma8Lr2ycw5SRu4ObtCqLapVvEkXldsbFmLLBazYEBR6QR85juIPsI+KpdqQ/wByEl/cNFjopezJFzEeaOoK6K4zQBAEAQBAEAQGmsqmRMdLK4MYwEucTYAf73KUYuTwuZiUlFZZ86xnFn1juddlOCCyHYX22Pl49Ddyt9Pp1Us9/wDeRQ6vWub3Y8hBDdb28Felks6WmvuXNbdGEXKTwkb663J4S4l/RYeG5u28OC8trdpSvzGHCP1f2Rf6XQxq9qXF/sb6ipDcgqG7UqPCJa11OXMqKmquqyU3J8TurqwRLkqUK3J4Syzc3GCyzbHHw7/gvWbO2ClizUf/AD9/seb1+2m8wo8/sbOTsvUxSisLkeck3J5fM0yNU0QZEmatqItFdURrbFkGirqIltTNbRGp6qSGQTQu5OVuWta7XN8148pqxZVGyO7I30aidMsxPpmi+krKtpabR1DANeO98vPZxb07t6o9RppUvw6no9NqY3RyufQvlzHSVOMi7mDhf2n/AAqzWrfthE7NM92EmWkYsAOgKzOMyQBAEAQBAEB49wAJJsBcknIADegPmuPYwayQEf8ALRn6pvpXj753R5o7Vc6bT+jWXz/vAoddrN97seRjTQ3W+TK1IuKOkJIAFyuPUaiFMHOb4HVRRKyW7FHRUlIIxc+Nx4LyOs1s73mXCK5L+X4no9NpY0rhxfU11dXbIKjv1OeESyqpzxZUTz3XDxZ3QrNLW3zK6tLpLNRNQrWX+36kdRqa9PDemyTHFx7vivc7P2XVpFnnLr9jx+u2lZqXjlHp9zarQrTFxWUCPItiIkaQKaMMhzNWxEGV9RGtiZBorKmNbUyBDhqXxPbLE7UkjN2u97Txad4SdcbI7sjbTdKqW9E+u6M46yshEjebI3myMvnHJvHVvB4Lzt9Mqp7rPUUXRthvI2TN15egG3cqpLf1GehYZ3asdSzXecoQBAEAQBAEBxenmLXP8Ew+M0OnI2iI+LH1usb9HWrDRU5fpH8it2hqdyO4ubOepYr/AO9gVm3goFlsvqCkJIAC4NVqYUwc5s66KJWS3YnS0tMIx07yvHavWSulvz5dy6fk9Lp9PGqO7Hn3sj1lXuCor9Q5cEWVVXeypmmuuTmd0IYNJIA1nZBWmztm26yeI8u99Pycut11emhl8+5ENuLF51aaN1Q4Zawyib/Ocu5e+02io0Ve4uH7s8jbO/WT3n+ETI8Kr5M3PjhHBrHSOHaTb2LY9VUuUWzZHZz/AMmbDo1V7RVG/AwR2UO2R+D6mz1dHqRpqHEIs7R1LR5t4pLdpIJ7ltjqaZc8o0T2fNe68mmlxZr3cm4OilG2N4LH9gO0dIXRu8MrijhnCUHiSJTkRrI8jVNEWQ52KaIsrKli2o1sqqli2IwbtHcadRziYeIebKPOj49bdveufV0elraXPuO3Q6j0NnHk+Z9hobOAkadZrgCCMwQc7heXpr3c55nqpz3sYJi3GsIAgCAIAgI2JVrYInzP8WNrnHibbAOkmw7VKEHOSiu8jOSjFyfcfKo3vkcZJM5JXF7+hx2NHQBYdi9DCKhHCPKX2u2bbL3DKQuIAC5NVqIUwc5vgToplZLdiddR0wjb0714rV6yV89+fLuXT8nqdNpo0x3Vz7yPWVW4Kh1Goc3hFlVUVM011y4yd8IYI1TUNiaZJDYBXWytk2a2fSK5v+EcG0NoQ00cLjJ8ka8LwSSsIlqbsh2th8UuG4ydH4e9e3Uq9LBU6dYx3/39zz8KJ3S9Lfxb7v7+x2tJRMjaGsaABsAAAHYuRtt5Z3JJcESVgyEAQFXjWAw1LdWRvOGbXjmvY7i125bKrZVvMTXZVGxYkjjSJaaX+GqedrX5KW1hM0bjweOG9W1dkbY70efeih1OnlTLwJL1NHMRpQpoiyvqGrYiDKqqYtqIFVOLKYR9F8FuMa8b6R550FnMvtMLjs/lOXaFR7Qp3J765P8Ac9Fs6/0le6+aO7VeWIQBAEAQBAcZ4Q677KmHlEyvH4GHmA9bv7SrDQV5k59Ct2lduw3V3lBhtOXEAZkrvvujVBylyKKqtzlhHc4XRCNtztXhtfrZaie8+S5I9To9KqY+LPK2q3Bef1F+88It6qu9lRPLdcqWTvhDBgxm/erjZey56ueXwgub/hHBtHaEdNDC958kRcJof4yoL3Z09O6zRukmG0niG+9e7moaapU1rH8L8nm9NCV03dZxO8jYALBcBZmSAIAgCAICs0hwhtVC6I5O8ZjhtjkHiuC202uuakjXdUrIOLOJw+oc5pDxaWMuZIOEjTZ3x7VdcHxXJnmpxcJOL7jZIso1kKcLYiLKypatiNbKipatiBv0XxL+Hq4Zb2braj+HJvyPcbHsXPrKvSVNHdobfR2ro+B91BXmz0oQBAEAQBAfMMdlM1ZMRnZzYW/lYM7fzOd3K602KqN6XDvPPbQk7Lt1HTYDhoaLntPE8OpeV2rtB3S3Vy/v1ZZ6DSKCyyyrKm2QXmNRf/ii9qrzxZTVEy4eZYQhg1xM71a7N2dPV2Y5RXN/3vOTX66Gmh49yMMYm5KB7x42qbdLjkB3kL6HpaIVJVwWEjxNls7p70nls6LRnDxBTxsG0NBJ3lxzcT1klcF03ObkX1UFCCii1Ws2BAEAQBAEAQHA49T8lXPtk2pibJ/5GEMce0FvcrbRz3qsdGUm0a8WKXUjvK60VpFmU0RZXVIWxEGVFUFsREqqht7jjdZZsi8H3nRiu5elhlOZfGwn81rH2gry1sNybj4nrapb0FItFrJhAEAQGL3WBJ2AE9yA+f6O0RP1jh9ZKXPN/J13Fx96xtLWrd3I+6vqyro07lZvPm/odXI8MbqjcvGai98erPQU1dyKmpmVfzLGuBGaN5/+ru0OinqrVCHzfRGvWauGmrc5f+kqId6+h6bTQ09arguCPC6jUTvsc5kbGaUyx6jba2sxwvcNOq4OsSNl7Lqg8M1xeJJkpuN1oFuQpvWpflLm7LX8T8vyWXrB/CvP8D/Xq30FN61L8pZ7LD4n5fkesPBef4PP9frfQU3rUvyk7LD4n5fkesPBef4H+v1voKb1qX5Sdkh8T8vyPWHgvP8AA+kFb6Cm9al+UnZIfE/L8j1h4Lz/AAefSGt9BTetS/KWeyQ+J+X5HrDw+v4PDpHWegpvWpflJ2OHV+X5HrHw+v4MTpLWegpvWpflJ2OHV+X5HrHw+v4KzEKmaoljlmZFFyTZANSV8hfr223Y21rLpppVaaT5nJqtSrkuBreuhHARZSpoiyBULYiDKmqWxESqnUiaPrXgrqNahDfRvlb1DWuPYV53XRxcz02hlmlHYrjOsIAgCAi4k+0Un5H/ANpXNdbhqKGODKTDmajA47SB2BUG0NTmW6uS/c26WnCy+bNdVOqSUm2WtcCDtzOwLbRTO2ahBZb5G22yNUHKTwkexuvnu3dAX0fZ2z4aOrdXvPm/73Hg9frZaq3efJckSGuXdg4z0vTBkxLlnAPLoZPLoDwlZMGJKyDElDBrcVIGtxWURNTipIwaXlTRhkWUqaIsg1BWxEGVVUpoiVVQpE0fS/A8+9PMOEx/sYf3VDtJf7q/Q9Ds3/h+Z9AVeWAQBAeEqFk91ZBErCNVwPlAjsO1U+pucIuXebYxy8FHPMvN2yyyxqgQHuuVrSOxLCIk9Rc6jfFbt6XfBfQNg7K9BX6exe0+Xgvuzxm2to+mn6GD9lc/F/g3xOV+0UiNuuo4MjXTBIcoEwBygTAyNcJgZPC8LOAYl4TAMS8LODBrc8KWDBrc8LODBqdIFJIwaXvCmkYZGkeFJIiyFO5TRBlVUuWxGCrnKkTR9O8D8dqaV3nTOPc1o/Zef2i82/I9Fs5Yp+Z364DvCAIDW4ritlvMkiur5dq87r7t6eFyR10wOdnlzVY+JZ1xwQcRq+Tbqjx37Pwt3lej/wBP7L7Vd6Sa9iP1fcvuU229odnr3IP2pfRdfsQqZy+hyR4dE+ORamiaNgesYJEDG5SGCzi0OfE0kGzg1zwDY7tqyuCbNlSTmky9boLGc+WqPWHfBVnbrfDyLzsNJ79BI/TVHrDvgnbrPDyHYaR9BI/TVPrDvgnbrPDyHYaR9BI/TVHrDvgnbrPDyHYaR9A4/TVHrDvgnbrPDyHYaeh59A4/TVHrDvgnbrfDyHYaeg+gUfpqj1h3wTt1vh5DsNPQ8+gEXpqj9d3wTt1vh5DsFPQ8/wCH0Ppaj9c/BO32+HkY7BT0PD4PIfS1H65+Cz2+3w8h2CnoYnwdQelqP1z8E7fd4eQ9X0dDE+Den9JP+ufgnb7vDyHq+joYnwZ03nz/AKx+CesLvAer6Ohj/wAL6Te6b9X/AAnrC7wM9gp6HUaPYJHRxcjFfVBJzOsSTtuVzWWSslvSOmuuNcd2JaLWTCA8cVrslhYMo0zOsLqu1Fno63InFZeCjrZV5ebyWdUSjmkDdZ7smtBJPQp6eid1ka4Li3hHRdbGmtzlySycq+sMjy92/YPNbuC+s6LRw0lEaod31fez5vrNTLUWuyXf9F0JsEi6JI5kTo5FraJo3teo4JEbF4y+F4HjWu38zecPaAkeZKMsNM+g4FWienimbmHsae22Y77qhsg4TcX3HqK5KcVJd5PUCYQBAEAQBAEAQBAEAQBAEAQBAEBiVzz4syQMQk3Kj2pbxUF+p00RzxKKpfdUvMtK44KDS2F4p2vH2ZeGv7QdXsvZev8A9LaaPpHbPnyj/LKLb9snTuR5Z4nJwyL3eDxrLCCVRaIlhDItbRJEpj1DBI26yxgyTtCsSEErqN5tHMXPgJ2B5zfH33I6yuHXU5XpF8y42dqFj0b+R3iqy2CAIAgCAIDXUTtja57yGsYCXE5AAbSspNvCMNpLLOBdpXWPJkjdDFG8kxsfA98givzS4iQZkZ2tvVpDQwxxzn9fwVNm0WpcDA6T13paf1WX5qn2CHj5/g1+s5eH9+Zg7Squ9LT+qyfNT1fDx8/wPWkui/vzNT9Ma4feU/qsnzVn1dDx8/wY9aS6L+/Mjyad1o+8p/VZPmrPq2Hj5/getZdEZ4TpxXTVEUDTA4SOGtaCRpbGM3EfWHd71qv0VdUHJ5/vyN+n1tl01FJH1EKqLU9QBYfIGK0tGSjr5bkleR1VvpLZS8SyphhIqwLmy1VQc5KK5s7W1GOS9rcJbLSvp3feNIv5rtzuw2XudKuz7u73Hn716ZNPvPikzHRvcx4s9hLXDg4bV6yElOKkjyNlbhJxfcSKeVZaNRZ08qg0ZROjeoNEkb2vWMGTXVQh7bG4IsQ4GzmOGYcDuIWCSk08o6XRzSvNtPWkNl2Ml2Rzjdc+S/oO3cqrU6Nx9qHL9i90utjYt2XM69cBYBAEAQEevrY4WGSZ7Y2N2ucbD/J6FKMXJ4SIykorLPn+O406sNiDHSNN2xuFpKlw2OkG5m8N35XVtptLucXz/YptXrd72Y8ive9d6WCqbya3OWTBokcsmCDUPU0YKuoepGUdv4J8GuX1jx43Mj/IDzndpsOxUm0bt6W4u49Bs6jdjvvvPpyrCyCA8Kiwa53WaT0Fc2pnuVSl0ROCzJI5urevGst6kMHh1pBwGattkVb1290Ia2e7XjqdSvTlQfNfCdgOq4VsY5ps2YDcdjZP2PYrbZ2ox/ty+RU7S02V6SPzOEhksrgo2WVNMoNGCxhlUWjOSUx6jgkbA5YwZMZWtcC1wDmnaCLgpgJ4N+HYlU0+UEutGPuptaRgHBr/ABmjvHQua3S12cWuPgd1Ovsr4Pii8g03ePtaV5PGGWOQHqDi0riloH3S8zvjtKD5o3O05b5NJVX/ABNp2jv5QqPYZ9V9fsTe0K+j+n3IVXpdVPyjiipx50jzM8dTGWHeVthoF3vJps2kv8UUU7nSP5SZ76iQbC8jUZ+SMc1vddd1dMYLCWCtt1U7HxZi53FbkjlbNZcsg1PcsmCNNIpIwVtRKpIGnDMOfVztp48tbN7vMjG09e4da0am9VQydmk07tng+8YXRMhjbEwBrWNAAG4ALzUpOTyz0ySSwiWsGQgCwwRcRNmHsVbtOW7p38jdQszObqivKlvWWWjceTndi9LsaGKpS6v9jh18vaS8C8VwcBqqqdsjHRvAcx4LXAi4LSLEFZTaeUYaTWGfEtK8AfRTamZhfnE/i3zCfOHuXotJqVdDjzXM85rNK6Z5XJldBKus4GWVPMoNAnRyqLRk3tesYM5Mw9Ae6yGTzWWANZDBiXLIPC5AYlyyYNbnICPLIpYMEGeZSSMFdI5znCOMF8jzZrRtcVGyahHLN1VTnLCPr2gmi4pIrvs6eSxkd07mg+aF5zU6h3Tz3dx6bTUKmGO/vOrXOdAQBAFgEPFPE7Qqva3/AF/mjo03vnOVIXly2rLnRz7M9ZXqtk/9Zfqyt13/AC/ItlZnGEBX43hMdVE6GUXDhkfKa7c5p3ELZXZKuW9EhZXGyO7I+LaQYHLRS8nLmw+JIBzXjh0O6F6HTamN0eHPoec1WklS/AiwzLpOJonwzqLRgmRzKODJubIsYMmYegPdZAeayA81kB4XIDW56yDRJKs4MZIc0ykkYIN3yPEUTTJI/Y0bes8B0qFlka45ZvpplZLCPqOg+hgphy01n1Dhm7aIx5rL+071QarVO5+B6LS6WNK8TtQFyHWEAQBAEBHr2XY7oz7lxa+v0mnkl+vkbaXiaOcmC8eW8GTtHpbFzDvzCv8AYtyxKt/qv5OTXQzifyL1XxXBAEBExPDoqiMxTND2O3Ee0cD0qUJyg96L4kZQUliSPlWkug81MTJBeeDbb72MdXlD2q60+0Iy4WcH9Cl1OzZL2q+K6HMxTd428QVYpp8UVUotPDJkcyYIklkyxgG5syxgZMhKmBk95VBk8MqYGTW6ZMGDS+dSwCHUVQGZNk5GUmyTg2A1NaRyTeTiP3rwbEfgbtd7lx362FfBcWWGn2fOzi+CPqmjGicNG3mjWkdbWkdYvf1ncOgKkuvna8yL2miFSxFHRLSbggCAIAgCAFYBzuI0xjP4TsP7Lyev0Tonle6+Xh4Frp7VYvEgteWkOGRGxcddkq5KUXxR0uKksMvaTGGOFn813/qV6XT7UqsWJ+y/oVtujnF+zxRMFXH5ze8Lu7RV8S8zn9FPozB9fGPKv1ZqEtZSv8iS09j7jS7Eb+KO0/BaHrc+6jYtNjmzxjnP6fcpwjZZxZiTjHkVWN6F09TznN1JfPZzXdvHtVnp77KeEWcF+nru95HEYnoBVxEmFzZ2bgfq5PgVa17Sg/fWCqt2XL/BnPVMU0P20UkdtpLDq/1DJdsL65+6yvs0lsOaNceIMPlDvW3KNDg0b21Y4+1DGGemrHFBhmp+IMHlDvCxlGVCTEEr5coY5JfyscR37Atc7oQ5s3Q0tk+SLmg0Nrp/GDadp8467/6W5e1cdm0q17vE7qtlzfvPB2OB+D2niIfLeeQb5LFoPQzYFXW6yyzvwi0p0dVfdlnYxQtaLAWXIdRsQBAEAQBAEAQBAYyMDhZwuCoyipLDWUZTaeUVNTggObHW6DmFU3bHrk81vH1R2162S95ZITsIlHA9q5PVFy5NHQtbW+pk3CZegdq2R2Vb3tEXra+5MlQ4OfKd3Lsr2ZGPvSz9DRPWN8kT4aBjenrXdCmEPdRzStlLmySBbYtprPUAQGt8LTtAQFdU6O0snjwxu6TGwnvspqya5NkHXF80iA/QahO2CP8Apt7ls7Tb8TIdnq+FGLdBKAfcR9xP7p2m34mOz1fCibTaMUjM2wxAjfybL99lB2zfNsmq4LkkWcdKwbAFrJm0BAeoAgCAIAgCAIAgCAIAgCAIAgCAIAgCAIAgCAIAgCAIAgCAIAgCAIAgCAIAgCAIAgCAIAgCAIAgCAIAgCAIAgCAIAgCAIAgCAIAgC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61048"/>
            <a:ext cx="9715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11 Conector recto"/>
          <p:cNvCxnSpPr/>
          <p:nvPr/>
        </p:nvCxnSpPr>
        <p:spPr>
          <a:xfrm flipV="1">
            <a:off x="3419872" y="3284984"/>
            <a:ext cx="1944216" cy="22322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Botón de acción: Ayuda">
            <a:hlinkClick r:id="" action="ppaction://noaction" highlightClick="1"/>
          </p:cNvPr>
          <p:cNvSpPr/>
          <p:nvPr/>
        </p:nvSpPr>
        <p:spPr>
          <a:xfrm>
            <a:off x="3923928" y="5013176"/>
            <a:ext cx="648072" cy="1368152"/>
          </a:xfrm>
          <a:prstGeom prst="actionButtonHelp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Abortar  un proceso  a la vez y verificar cada vez si sigue existiendo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Recuperación</a:t>
            </a:r>
          </a:p>
        </p:txBody>
      </p:sp>
      <p:pic>
        <p:nvPicPr>
          <p:cNvPr id="50178" name="Picture 2" descr="http://social.microsoft.com/Forums/getfile/42818/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3573016"/>
            <a:ext cx="3486150" cy="1714500"/>
          </a:xfrm>
          <a:prstGeom prst="rect">
            <a:avLst/>
          </a:prstGeom>
          <a:noFill/>
        </p:spPr>
      </p:pic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636912"/>
            <a:ext cx="1240904" cy="775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AutoShape 4" descr="data:image/jpeg;base64,/9j/4AAQSkZJRgABAQAAAQABAAD/2wCEAAkGBxISEhQQEBQUEBAQFQ8VFRQVEA8QEA8PFRUWFhUUFhQYHCggGBolHRUUITEhJSkrLi4uFx8zODMsNygtLiwBCgoKDg0OGxAQGywkHyQsLCwsLCwsLCwsLCwsLCwsLCwtLywsLC8tLCwsLCwsLCwsLCwsLCwsLCwsLCwsLCwsLP/AABEIAMwAzAMBEQACEQEDEQH/xAAbAAEAAgMBAQAAAAAAAAAAAAAABAUCAwYBB//EAEYQAAEDAgIFBgoIBQIHAAAAAAEAAgMEEQUhBhIxQVETImFxgZEHMkJSU5ShsdHTFiMzQ2Jyk8EUgpKy4RXwFzRjc4Oi8f/EABsBAQACAwEBAAAAAAAAAAAAAAACBQEDBAYH/8QANhEAAgIBAQUECQQBBQEAAAAAAAECAxEEBRIhMVEUQWGRExUiMlKBodHhcbHB8EIGIzM08ZL/2gAMAwEAAhEDEQA/APuKAIAgCAIAgCAIAgCAIAgCAIAgCAIAgCAIAgCAIAgCAIAgCAIAgCAIAgCAIAgCAIAgCAIAgCA1unaN9+rNc09ZTDm/LiTUGyPJXgbB7Vw2bXhH3Y5+n3NsdO2Rn4odwHtXJLbNndFfU2rSo1nFXdHctfri/oifZYmTcYO9oPUSFuhtqX+cfJmHo13Mm0tcyTIGx4HIq10+tqv918ej5nNZROvmSl1mkIAgCAIAgCAIAgCAIAgCAIAgIlVicEeUkscZ4OkY09xKnGuUuSZFzjHmyE7SmjH37D1ax9wU+z2/Ca+0VfEiRSY1BKbRv1z0Nf77LRe1Qs2cP70J1zjZ7vE3vqeode3uVXdtHHurHi/sdEayHPWjr6/gqe/XOfN5/vQ6YUMgy1hK4pXOR0xpSI5lJUeLNiiketaSttdFlnuxbMOcY82bm0bz5JXXHZeofdj5mp6itd4fQSeaVmWy9RHuz+jC1NfUhyNLTvBHYQuNxnXLjlNHTFxki/wiv5QarvHb7RxXp9n6z08MS95c/uVeqo9HLK5MsVYHKEAQBAEAQBAEAQBAEBX4rjUFMByzw1x8Vg50j/ysGZWyuqdnuo12WwrXtM5ur0qqJMoI2wM8+a75D0iJpsO09i7YaKK995/QrrdpJcIIrpIZJft5pZr7tcxx9Woywt13XTGEIckjhnq7Z95IosGjGTImDqYPetOo1cKY71kjFVVlrxFF/S4WGi7jboGQXndVtiyfCv2V17/wXNGzox4zeX07jdLUNaLNXnbtXxb5vqW9dHDHcVlRVErgnbKR3QpSIpJKik2bcJEeetDAdX6xw8kENH9Wxeg0X+n9TfiU/Yj48/L7lTqts6ep7sXvPw+5Y4LitLIQyQmGU7GSWZrH8Ltjuwq6jsOGn443vHn9O45Y7TV3J4OpZE0bAAt6WCTeTNDAQGiqpGyCzh27wtN+nhdHdmjZXbKt5RzsYMMwB3G3W0rz1ClpdWov9P1TLSeLqG0dSvTlOEAQBAEAQBAEAQGEsjWgucQ1rQSSSA1oG0knYFlJt4RhvHFnGYvpY+W7KPmR7DUOGbv+0w/3HLgrCnR99nl9ys1O0FH2YeZTU1NYl2bnu8Z7jrSP63H3bF3cEsIp52Sm8ssoKZa5TEYlzRYaTmcgqLWbWjHMKeL69y+5babZ7l7VnBfUs7NjGX+V5rUanjvzeWXlVKS3YLCIFVW3VTbqJTO+unBXSSkrRjJ1xgkYavHM8Fa6DZV2reYrEer5fk4dZtGnTLi8vouZqmBIschwH78V7bQbK0+k4xWZdX/HQ8lrNpX6ng3iPRfz1IM0KuFIq2iuqorgtcA5vAi4W1EctciRhOkU9KQGkzQjbE93PaP+nIfcclzXaOFnFcGWOn2jKHCXFH0DBsZhqma8Lr2ycw5SRu4ObtCqLapVvEkXldsbFmLLBazYEBR6QR85juIPsI+KpdqQ/wByEl/cNFjopezJFzEeaOoK6K4zQBAEAQBAEAQGmsqmRMdLK4MYwEucTYAf73KUYuTwuZiUlFZZ86xnFn1juddlOCCyHYX22Pl49Ddyt9Pp1Us9/wDeRQ6vWub3Y8hBDdb28Felks6WmvuXNbdGEXKTwkb663J4S4l/RYeG5u28OC8trdpSvzGHCP1f2Rf6XQxq9qXF/sb6ipDcgqG7UqPCJa11OXMqKmquqyU3J8TurqwRLkqUK3J4Syzc3GCyzbHHw7/gvWbO2ClizUf/AD9/seb1+2m8wo8/sbOTsvUxSisLkeck3J5fM0yNU0QZEmatqItFdURrbFkGirqIltTNbRGp6qSGQTQu5OVuWta7XN8148pqxZVGyO7I30aidMsxPpmi+krKtpabR1DANeO98vPZxb07t6o9RppUvw6no9NqY3RyufQvlzHSVOMi7mDhf2n/AAqzWrfthE7NM92EmWkYsAOgKzOMyQBAEAQBAEB49wAJJsBcknIADegPmuPYwayQEf8ALRn6pvpXj753R5o7Vc6bT+jWXz/vAoddrN97seRjTQ3W+TK1IuKOkJIAFyuPUaiFMHOb4HVRRKyW7FHRUlIIxc+Nx4LyOs1s73mXCK5L+X4no9NpY0rhxfU11dXbIKjv1OeESyqpzxZUTz3XDxZ3QrNLW3zK6tLpLNRNQrWX+36kdRqa9PDemyTHFx7vivc7P2XVpFnnLr9jx+u2lZqXjlHp9zarQrTFxWUCPItiIkaQKaMMhzNWxEGV9RGtiZBorKmNbUyBDhqXxPbLE7UkjN2u97Txad4SdcbI7sjbTdKqW9E+u6M46yshEjebI3myMvnHJvHVvB4Lzt9Mqp7rPUUXRthvI2TN15egG3cqpLf1GehYZ3asdSzXecoQBAEAQBAEBxenmLXP8Ew+M0OnI2iI+LH1usb9HWrDRU5fpH8it2hqdyO4ubOepYr/AO9gVm3goFlsvqCkJIAC4NVqYUwc5s66KJWS3YnS0tMIx07yvHavWSulvz5dy6fk9Lp9PGqO7Hn3sj1lXuCor9Q5cEWVVXeypmmuuTmd0IYNJIA1nZBWmztm26yeI8u99Pycut11emhl8+5ENuLF51aaN1Q4Zawyib/Ocu5e+02io0Ve4uH7s8jbO/WT3n+ETI8Kr5M3PjhHBrHSOHaTb2LY9VUuUWzZHZz/AMmbDo1V7RVG/AwR2UO2R+D6mz1dHqRpqHEIs7R1LR5t4pLdpIJ7ltjqaZc8o0T2fNe68mmlxZr3cm4OilG2N4LH9gO0dIXRu8MrijhnCUHiSJTkRrI8jVNEWQ52KaIsrKli2o1sqqli2IwbtHcadRziYeIebKPOj49bdveufV0elraXPuO3Q6j0NnHk+Z9hobOAkadZrgCCMwQc7heXpr3c55nqpz3sYJi3GsIAgCAIAgI2JVrYInzP8WNrnHibbAOkmw7VKEHOSiu8jOSjFyfcfKo3vkcZJM5JXF7+hx2NHQBYdi9DCKhHCPKX2u2bbL3DKQuIAC5NVqIUwc5vgToplZLdiddR0wjb0714rV6yV89+fLuXT8nqdNpo0x3Vz7yPWVW4Kh1Goc3hFlVUVM011y4yd8IYI1TUNiaZJDYBXWytk2a2fSK5v+EcG0NoQ00cLjJ8ka8LwSSsIlqbsh2th8UuG4ydH4e9e3Uq9LBU6dYx3/39zz8KJ3S9Lfxb7v7+x2tJRMjaGsaABsAAAHYuRtt5Z3JJcESVgyEAQFXjWAw1LdWRvOGbXjmvY7i125bKrZVvMTXZVGxYkjjSJaaX+GqedrX5KW1hM0bjweOG9W1dkbY70efeih1OnlTLwJL1NHMRpQpoiyvqGrYiDKqqYtqIFVOLKYR9F8FuMa8b6R550FnMvtMLjs/lOXaFR7Qp3J765P8Ac9Fs6/0le6+aO7VeWIQBAEAQBAcZ4Q677KmHlEyvH4GHmA9bv7SrDQV5k59Ct2lduw3V3lBhtOXEAZkrvvujVBylyKKqtzlhHc4XRCNtztXhtfrZaie8+S5I9To9KqY+LPK2q3Bef1F+88It6qu9lRPLdcqWTvhDBgxm/erjZey56ueXwgub/hHBtHaEdNDC958kRcJof4yoL3Z09O6zRukmG0niG+9e7moaapU1rH8L8nm9NCV03dZxO8jYALBcBZmSAIAgCAICs0hwhtVC6I5O8ZjhtjkHiuC202uuakjXdUrIOLOJw+oc5pDxaWMuZIOEjTZ3x7VdcHxXJnmpxcJOL7jZIso1kKcLYiLKypatiNbKipatiBv0XxL+Hq4Zb2braj+HJvyPcbHsXPrKvSVNHdobfR2ro+B91BXmz0oQBAEAQBAfMMdlM1ZMRnZzYW/lYM7fzOd3K602KqN6XDvPPbQk7Lt1HTYDhoaLntPE8OpeV2rtB3S3Vy/v1ZZ6DSKCyyyrKm2QXmNRf/ii9qrzxZTVEy4eZYQhg1xM71a7N2dPV2Y5RXN/3vOTX66Gmh49yMMYm5KB7x42qbdLjkB3kL6HpaIVJVwWEjxNls7p70nls6LRnDxBTxsG0NBJ3lxzcT1klcF03ObkX1UFCCii1Ws2BAEAQBAEAQHA49T8lXPtk2pibJ/5GEMce0FvcrbRz3qsdGUm0a8WKXUjvK60VpFmU0RZXVIWxEGVFUFsREqqht7jjdZZsi8H3nRiu5elhlOZfGwn81rH2gry1sNybj4nrapb0FItFrJhAEAQGL3WBJ2AE9yA+f6O0RP1jh9ZKXPN/J13Fx96xtLWrd3I+6vqyro07lZvPm/odXI8MbqjcvGai98erPQU1dyKmpmVfzLGuBGaN5/+ru0OinqrVCHzfRGvWauGmrc5f+kqId6+h6bTQ09arguCPC6jUTvsc5kbGaUyx6jba2sxwvcNOq4OsSNl7Lqg8M1xeJJkpuN1oFuQpvWpflLm7LX8T8vyWXrB/CvP8D/Xq30FN61L8pZ7LD4n5fkesPBef4PP9frfQU3rUvyk7LD4n5fkesPBef4H+v1voKb1qX5Sdkh8T8vyPWHgvP8AA+kFb6Cm9al+UnZIfE/L8j1h4Lz/AAefSGt9BTetS/KWeyQ+J+X5HrDw+v4PDpHWegpvWpflJ2OHV+X5HrHw+v4MTpLWegpvWpflJ2OHV+X5HrHw+v4KzEKmaoljlmZFFyTZANSV8hfr223Y21rLpppVaaT5nJqtSrkuBreuhHARZSpoiyBULYiDKmqWxESqnUiaPrXgrqNahDfRvlb1DWuPYV53XRxcz02hlmlHYrjOsIAgCAi4k+0Un5H/ANpXNdbhqKGODKTDmajA47SB2BUG0NTmW6uS/c26WnCy+bNdVOqSUm2WtcCDtzOwLbRTO2ahBZb5G22yNUHKTwkexuvnu3dAX0fZ2z4aOrdXvPm/73Hg9frZaq3efJckSGuXdg4z0vTBkxLlnAPLoZPLoDwlZMGJKyDElDBrcVIGtxWURNTipIwaXlTRhkWUqaIsg1BWxEGVVUpoiVVQpE0fS/A8+9PMOEx/sYf3VDtJf7q/Q9Ds3/h+Z9AVeWAQBAeEqFk91ZBErCNVwPlAjsO1U+pucIuXebYxy8FHPMvN2yyyxqgQHuuVrSOxLCIk9Rc6jfFbt6XfBfQNg7K9BX6exe0+Xgvuzxm2to+mn6GD9lc/F/g3xOV+0UiNuuo4MjXTBIcoEwBygTAyNcJgZPC8LOAYl4TAMS8LODBrc8KWDBrc8LODBqdIFJIwaXvCmkYZGkeFJIiyFO5TRBlVUuWxGCrnKkTR9O8D8dqaV3nTOPc1o/Zef2i82/I9Fs5Yp+Z364DvCAIDW4ritlvMkiur5dq87r7t6eFyR10wOdnlzVY+JZ1xwQcRq+Tbqjx37Pwt3lej/wBP7L7Vd6Sa9iP1fcvuU229odnr3IP2pfRdfsQqZy+hyR4dE+ORamiaNgesYJEDG5SGCzi0OfE0kGzg1zwDY7tqyuCbNlSTmky9boLGc+WqPWHfBVnbrfDyLzsNJ79BI/TVHrDvgnbrPDyHYaR9BI/TVPrDvgnbrPDyHYaR9BI/TVHrDvgnbrPDyHYaR9A4/TVHrDvgnbrPDyHYaeh59A4/TVHrDvgnbrfDyHYaeg+gUfpqj1h3wTt1vh5DsNPQ8+gEXpqj9d3wTt1vh5DsFPQ8/wCH0Ppaj9c/BO32+HkY7BT0PD4PIfS1H65+Cz2+3w8h2CnoYnwdQelqP1z8E7fd4eQ9X0dDE+Den9JP+ufgnb7vDyHq+joYnwZ03nz/AKx+CesLvAer6Ohj/wAL6Te6b9X/AAnrC7wM9gp6HUaPYJHRxcjFfVBJzOsSTtuVzWWSslvSOmuuNcd2JaLWTCA8cVrslhYMo0zOsLqu1Fno63InFZeCjrZV5ebyWdUSjmkDdZ7smtBJPQp6eid1ka4Li3hHRdbGmtzlySycq+sMjy92/YPNbuC+s6LRw0lEaod31fez5vrNTLUWuyXf9F0JsEi6JI5kTo5FraJo3teo4JEbF4y+F4HjWu38zecPaAkeZKMsNM+g4FWienimbmHsae22Y77qhsg4TcX3HqK5KcVJd5PUCYQBAEAQBAEAQBAEAQBAEAQBAEBiVzz4syQMQk3Kj2pbxUF+p00RzxKKpfdUvMtK44KDS2F4p2vH2ZeGv7QdXsvZev8A9LaaPpHbPnyj/LKLb9snTuR5Z4nJwyL3eDxrLCCVRaIlhDItbRJEpj1DBI26yxgyTtCsSEErqN5tHMXPgJ2B5zfH33I6yuHXU5XpF8y42dqFj0b+R3iqy2CAIAgCAIDXUTtja57yGsYCXE5AAbSspNvCMNpLLOBdpXWPJkjdDFG8kxsfA98givzS4iQZkZ2tvVpDQwxxzn9fwVNm0WpcDA6T13paf1WX5qn2CHj5/g1+s5eH9+Zg7Squ9LT+qyfNT1fDx8/wPWkui/vzNT9Ma4feU/qsnzVn1dDx8/wY9aS6L+/Mjyad1o+8p/VZPmrPq2Hj5/getZdEZ4TpxXTVEUDTA4SOGtaCRpbGM3EfWHd71qv0VdUHJ5/vyN+n1tl01FJH1EKqLU9QBYfIGK0tGSjr5bkleR1VvpLZS8SyphhIqwLmy1VQc5KK5s7W1GOS9rcJbLSvp3feNIv5rtzuw2XudKuz7u73Hn716ZNPvPikzHRvcx4s9hLXDg4bV6yElOKkjyNlbhJxfcSKeVZaNRZ08qg0ZROjeoNEkb2vWMGTXVQh7bG4IsQ4GzmOGYcDuIWCSk08o6XRzSvNtPWkNl2Ml2Rzjdc+S/oO3cqrU6Nx9qHL9i90utjYt2XM69cBYBAEAQEevrY4WGSZ7Y2N2ucbD/J6FKMXJ4SIykorLPn+O406sNiDHSNN2xuFpKlw2OkG5m8N35XVtptLucXz/YptXrd72Y8ive9d6WCqbya3OWTBokcsmCDUPU0YKuoepGUdv4J8GuX1jx43Mj/IDzndpsOxUm0bt6W4u49Bs6jdjvvvPpyrCyCA8Kiwa53WaT0Fc2pnuVSl0ROCzJI5urevGst6kMHh1pBwGattkVb1290Ia2e7XjqdSvTlQfNfCdgOq4VsY5ps2YDcdjZP2PYrbZ2ox/ty+RU7S02V6SPzOEhksrgo2WVNMoNGCxhlUWjOSUx6jgkbA5YwZMZWtcC1wDmnaCLgpgJ4N+HYlU0+UEutGPuptaRgHBr/ABmjvHQua3S12cWuPgd1Ovsr4Pii8g03ePtaV5PGGWOQHqDi0riloH3S8zvjtKD5o3O05b5NJVX/ABNp2jv5QqPYZ9V9fsTe0K+j+n3IVXpdVPyjiipx50jzM8dTGWHeVthoF3vJps2kv8UUU7nSP5SZ76iQbC8jUZ+SMc1vddd1dMYLCWCtt1U7HxZi53FbkjlbNZcsg1PcsmCNNIpIwVtRKpIGnDMOfVztp48tbN7vMjG09e4da0am9VQydmk07tng+8YXRMhjbEwBrWNAAG4ALzUpOTyz0ySSwiWsGQgCwwRcRNmHsVbtOW7p38jdQszObqivKlvWWWjceTndi9LsaGKpS6v9jh18vaS8C8VwcBqqqdsjHRvAcx4LXAi4LSLEFZTaeUYaTWGfEtK8AfRTamZhfnE/i3zCfOHuXotJqVdDjzXM85rNK6Z5XJldBKus4GWVPMoNAnRyqLRk3tesYM5Mw9Ae6yGTzWWANZDBiXLIPC5AYlyyYNbnICPLIpYMEGeZSSMFdI5znCOMF8jzZrRtcVGyahHLN1VTnLCPr2gmi4pIrvs6eSxkd07mg+aF5zU6h3Tz3dx6bTUKmGO/vOrXOdAQBAFgEPFPE7Qqva3/AF/mjo03vnOVIXly2rLnRz7M9ZXqtk/9Zfqyt13/AC/ItlZnGEBX43hMdVE6GUXDhkfKa7c5p3ELZXZKuW9EhZXGyO7I+LaQYHLRS8nLmw+JIBzXjh0O6F6HTamN0eHPoec1WklS/AiwzLpOJonwzqLRgmRzKODJubIsYMmYegPdZAeayA81kB4XIDW56yDRJKs4MZIc0ykkYIN3yPEUTTJI/Y0bes8B0qFlka45ZvpplZLCPqOg+hgphy01n1Dhm7aIx5rL+071QarVO5+B6LS6WNK8TtQFyHWEAQBAEBHr2XY7oz7lxa+v0mnkl+vkbaXiaOcmC8eW8GTtHpbFzDvzCv8AYtyxKt/qv5OTXQzifyL1XxXBAEBExPDoqiMxTND2O3Ee0cD0qUJyg96L4kZQUliSPlWkug81MTJBeeDbb72MdXlD2q60+0Iy4WcH9Cl1OzZL2q+K6HMxTd428QVYpp8UVUotPDJkcyYIklkyxgG5syxgZMhKmBk95VBk8MqYGTW6ZMGDS+dSwCHUVQGZNk5GUmyTg2A1NaRyTeTiP3rwbEfgbtd7lx362FfBcWWGn2fOzi+CPqmjGicNG3mjWkdbWkdYvf1ncOgKkuvna8yL2miFSxFHRLSbggCAIAgCAFYBzuI0xjP4TsP7Lyev0Tonle6+Xh4Frp7VYvEgteWkOGRGxcddkq5KUXxR0uKksMvaTGGOFn813/qV6XT7UqsWJ+y/oVtujnF+zxRMFXH5ze8Lu7RV8S8zn9FPozB9fGPKv1ZqEtZSv8iS09j7jS7Eb+KO0/BaHrc+6jYtNjmzxjnP6fcpwjZZxZiTjHkVWN6F09TznN1JfPZzXdvHtVnp77KeEWcF+nru95HEYnoBVxEmFzZ2bgfq5PgVa17Sg/fWCqt2XL/BnPVMU0P20UkdtpLDq/1DJdsL65+6yvs0lsOaNceIMPlDvW3KNDg0b21Y4+1DGGemrHFBhmp+IMHlDvCxlGVCTEEr5coY5JfyscR37Atc7oQ5s3Q0tk+SLmg0Nrp/GDadp8467/6W5e1cdm0q17vE7qtlzfvPB2OB+D2niIfLeeQb5LFoPQzYFXW6yyzvwi0p0dVfdlnYxQtaLAWXIdRsQBAEAQBAEAQBAYyMDhZwuCoyipLDWUZTaeUVNTggObHW6DmFU3bHrk81vH1R2162S95ZITsIlHA9q5PVFy5NHQtbW+pk3CZegdq2R2Vb3tEXra+5MlQ4OfKd3Lsr2ZGPvSz9DRPWN8kT4aBjenrXdCmEPdRzStlLmySBbYtprPUAQGt8LTtAQFdU6O0snjwxu6TGwnvspqya5NkHXF80iA/QahO2CP8Apt7ls7Tb8TIdnq+FGLdBKAfcR9xP7p2m34mOz1fCibTaMUjM2wxAjfybL99lB2zfNsmq4LkkWcdKwbAFrJm0BAeoAgCAIAgCAIAgCAIAgCAIAgCAIAgCAIAgCAIAgCAIAgCAIAgCAIAgCAIAgCAIAgCAIAgCAIAgCAIAgCAIAgCAIAgCAIAgCAIAgC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2420888"/>
            <a:ext cx="9715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Botón de acción: Ayuda">
            <a:hlinkClick r:id="" action="ppaction://noaction" highlightClick="1"/>
          </p:cNvPr>
          <p:cNvSpPr/>
          <p:nvPr/>
        </p:nvSpPr>
        <p:spPr>
          <a:xfrm>
            <a:off x="3131840" y="4293096"/>
            <a:ext cx="648072" cy="1368152"/>
          </a:xfrm>
          <a:prstGeom prst="actionButtonHelp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1115616" y="4581128"/>
            <a:ext cx="648072" cy="72008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 flipV="1">
            <a:off x="1763688" y="3789040"/>
            <a:ext cx="936104" cy="151216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Señal de prohibido"/>
          <p:cNvSpPr/>
          <p:nvPr/>
        </p:nvSpPr>
        <p:spPr>
          <a:xfrm>
            <a:off x="5580112" y="2636912"/>
            <a:ext cx="2160240" cy="1368152"/>
          </a:xfrm>
          <a:prstGeom prst="noSmoking">
            <a:avLst>
              <a:gd name="adj" fmla="val 7052"/>
            </a:avLst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Abortar  un proceso  a la vez y verificar cada vez si sigue existiendo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Recuperación</a:t>
            </a:r>
          </a:p>
        </p:txBody>
      </p:sp>
      <p:pic>
        <p:nvPicPr>
          <p:cNvPr id="50178" name="Picture 2" descr="http://social.microsoft.com/Forums/getfile/42818/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3573016"/>
            <a:ext cx="3486150" cy="1714500"/>
          </a:xfrm>
          <a:prstGeom prst="rect">
            <a:avLst/>
          </a:prstGeom>
          <a:noFill/>
        </p:spPr>
      </p:pic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636912"/>
            <a:ext cx="1240904" cy="775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AutoShape 4" descr="data:image/jpeg;base64,/9j/4AAQSkZJRgABAQAAAQABAAD/2wCEAAkGBxISEhQQEBQUEBAQFQ8VFRQVEA8QEA8PFRUWFhUUFhQYHCggGBolHRUUITEhJSkrLi4uFx8zODMsNygtLiwBCgoKDg0OGxAQGywkHyQsLCwsLCwsLCwsLCwsLCwsLCwtLywsLC8tLCwsLCwsLCwsLCwsLCwsLCwsLCwsLCwsLP/AABEIAMwAzAMBEQACEQEDEQH/xAAbAAEAAgMBAQAAAAAAAAAAAAAABAUCAwYBB//EAEYQAAEDAgIFBgoIBQIHAAAAAAEAAgMEEQUhBhIxQVETImFxgZEHMkJSU5ShsdHTFiMzQ2Jyk8EUgpKy4RXwFzRjc4Oi8f/EABsBAQACAwEBAAAAAAAAAAAAAAACBQEDBAYH/8QANhEAAgIBAQUECQQBBQEAAAAAAAECAxEEBRIhMVEUQWGRExUiMlKBodHhcbHB8EIGIzM08ZL/2gAMAwEAAhEDEQA/APuKAIAgCAIAgCAIAgCAIAgCAIAgCAIAgCAIAgCAIAgCAIAgCAIAgCAIAgCAIAgCAIAgCAIAgCA1unaN9+rNc09ZTDm/LiTUGyPJXgbB7Vw2bXhH3Y5+n3NsdO2Rn4odwHtXJLbNndFfU2rSo1nFXdHctfri/oifZYmTcYO9oPUSFuhtqX+cfJmHo13Mm0tcyTIGx4HIq10+tqv918ej5nNZROvmSl1mkIAgCAIAgCAIAgCAIAgCAIAgIlVicEeUkscZ4OkY09xKnGuUuSZFzjHmyE7SmjH37D1ax9wU+z2/Ca+0VfEiRSY1BKbRv1z0Nf77LRe1Qs2cP70J1zjZ7vE3vqeode3uVXdtHHurHi/sdEayHPWjr6/gqe/XOfN5/vQ6YUMgy1hK4pXOR0xpSI5lJUeLNiiketaSttdFlnuxbMOcY82bm0bz5JXXHZeofdj5mp6itd4fQSeaVmWy9RHuz+jC1NfUhyNLTvBHYQuNxnXLjlNHTFxki/wiv5QarvHb7RxXp9n6z08MS95c/uVeqo9HLK5MsVYHKEAQBAEAQBAEAQBAEBX4rjUFMByzw1x8Vg50j/ysGZWyuqdnuo12WwrXtM5ur0qqJMoI2wM8+a75D0iJpsO09i7YaKK995/QrrdpJcIIrpIZJft5pZr7tcxx9Woywt13XTGEIckjhnq7Z95IosGjGTImDqYPetOo1cKY71kjFVVlrxFF/S4WGi7jboGQXndVtiyfCv2V17/wXNGzox4zeX07jdLUNaLNXnbtXxb5vqW9dHDHcVlRVErgnbKR3QpSIpJKik2bcJEeetDAdX6xw8kENH9Wxeg0X+n9TfiU/Yj48/L7lTqts6ep7sXvPw+5Y4LitLIQyQmGU7GSWZrH8Ltjuwq6jsOGn443vHn9O45Y7TV3J4OpZE0bAAt6WCTeTNDAQGiqpGyCzh27wtN+nhdHdmjZXbKt5RzsYMMwB3G3W0rz1ClpdWov9P1TLSeLqG0dSvTlOEAQBAEAQBAEAQGEsjWgucQ1rQSSSA1oG0knYFlJt4RhvHFnGYvpY+W7KPmR7DUOGbv+0w/3HLgrCnR99nl9ys1O0FH2YeZTU1NYl2bnu8Z7jrSP63H3bF3cEsIp52Sm8ssoKZa5TEYlzRYaTmcgqLWbWjHMKeL69y+5babZ7l7VnBfUs7NjGX+V5rUanjvzeWXlVKS3YLCIFVW3VTbqJTO+unBXSSkrRjJ1xgkYavHM8Fa6DZV2reYrEer5fk4dZtGnTLi8vouZqmBIschwH78V7bQbK0+k4xWZdX/HQ8lrNpX6ng3iPRfz1IM0KuFIq2iuqorgtcA5vAi4W1EctciRhOkU9KQGkzQjbE93PaP+nIfcclzXaOFnFcGWOn2jKHCXFH0DBsZhqma8Lr2ycw5SRu4ObtCqLapVvEkXldsbFmLLBazYEBR6QR85juIPsI+KpdqQ/wByEl/cNFjopezJFzEeaOoK6K4zQBAEAQBAEAQGmsqmRMdLK4MYwEucTYAf73KUYuTwuZiUlFZZ86xnFn1juddlOCCyHYX22Pl49Ddyt9Pp1Us9/wDeRQ6vWub3Y8hBDdb28Felks6WmvuXNbdGEXKTwkb663J4S4l/RYeG5u28OC8trdpSvzGHCP1f2Rf6XQxq9qXF/sb6ipDcgqG7UqPCJa11OXMqKmquqyU3J8TurqwRLkqUK3J4Syzc3GCyzbHHw7/gvWbO2ClizUf/AD9/seb1+2m8wo8/sbOTsvUxSisLkeck3J5fM0yNU0QZEmatqItFdURrbFkGirqIltTNbRGp6qSGQTQu5OVuWta7XN8148pqxZVGyO7I30aidMsxPpmi+krKtpabR1DANeO98vPZxb07t6o9RppUvw6no9NqY3RyufQvlzHSVOMi7mDhf2n/AAqzWrfthE7NM92EmWkYsAOgKzOMyQBAEAQBAEB49wAJJsBcknIADegPmuPYwayQEf8ALRn6pvpXj753R5o7Vc6bT+jWXz/vAoddrN97seRjTQ3W+TK1IuKOkJIAFyuPUaiFMHOb4HVRRKyW7FHRUlIIxc+Nx4LyOs1s73mXCK5L+X4no9NpY0rhxfU11dXbIKjv1OeESyqpzxZUTz3XDxZ3QrNLW3zK6tLpLNRNQrWX+36kdRqa9PDemyTHFx7vivc7P2XVpFnnLr9jx+u2lZqXjlHp9zarQrTFxWUCPItiIkaQKaMMhzNWxEGV9RGtiZBorKmNbUyBDhqXxPbLE7UkjN2u97Txad4SdcbI7sjbTdKqW9E+u6M46yshEjebI3myMvnHJvHVvB4Lzt9Mqp7rPUUXRthvI2TN15egG3cqpLf1GehYZ3asdSzXecoQBAEAQBAEBxenmLXP8Ew+M0OnI2iI+LH1usb9HWrDRU5fpH8it2hqdyO4ubOepYr/AO9gVm3goFlsvqCkJIAC4NVqYUwc5s66KJWS3YnS0tMIx07yvHavWSulvz5dy6fk9Lp9PGqO7Hn3sj1lXuCor9Q5cEWVVXeypmmuuTmd0IYNJIA1nZBWmztm26yeI8u99Pycut11emhl8+5ENuLF51aaN1Q4Zawyib/Ocu5e+02io0Ve4uH7s8jbO/WT3n+ETI8Kr5M3PjhHBrHSOHaTb2LY9VUuUWzZHZz/AMmbDo1V7RVG/AwR2UO2R+D6mz1dHqRpqHEIs7R1LR5t4pLdpIJ7ltjqaZc8o0T2fNe68mmlxZr3cm4OilG2N4LH9gO0dIXRu8MrijhnCUHiSJTkRrI8jVNEWQ52KaIsrKli2o1sqqli2IwbtHcadRziYeIebKPOj49bdveufV0elraXPuO3Q6j0NnHk+Z9hobOAkadZrgCCMwQc7heXpr3c55nqpz3sYJi3GsIAgCAIAgI2JVrYInzP8WNrnHibbAOkmw7VKEHOSiu8jOSjFyfcfKo3vkcZJM5JXF7+hx2NHQBYdi9DCKhHCPKX2u2bbL3DKQuIAC5NVqIUwc5vgToplZLdiddR0wjb0714rV6yV89+fLuXT8nqdNpo0x3Vz7yPWVW4Kh1Goc3hFlVUVM011y4yd8IYI1TUNiaZJDYBXWytk2a2fSK5v+EcG0NoQ00cLjJ8ka8LwSSsIlqbsh2th8UuG4ydH4e9e3Uq9LBU6dYx3/39zz8KJ3S9Lfxb7v7+x2tJRMjaGsaABsAAAHYuRtt5Z3JJcESVgyEAQFXjWAw1LdWRvOGbXjmvY7i125bKrZVvMTXZVGxYkjjSJaaX+GqedrX5KW1hM0bjweOG9W1dkbY70efeih1OnlTLwJL1NHMRpQpoiyvqGrYiDKqqYtqIFVOLKYR9F8FuMa8b6R550FnMvtMLjs/lOXaFR7Qp3J765P8Ac9Fs6/0le6+aO7VeWIQBAEAQBAcZ4Q677KmHlEyvH4GHmA9bv7SrDQV5k59Ct2lduw3V3lBhtOXEAZkrvvujVBylyKKqtzlhHc4XRCNtztXhtfrZaie8+S5I9To9KqY+LPK2q3Bef1F+88It6qu9lRPLdcqWTvhDBgxm/erjZey56ueXwgub/hHBtHaEdNDC958kRcJof4yoL3Z09O6zRukmG0niG+9e7moaapU1rH8L8nm9NCV03dZxO8jYALBcBZmSAIAgCAICs0hwhtVC6I5O8ZjhtjkHiuC202uuakjXdUrIOLOJw+oc5pDxaWMuZIOEjTZ3x7VdcHxXJnmpxcJOL7jZIso1kKcLYiLKypatiNbKipatiBv0XxL+Hq4Zb2braj+HJvyPcbHsXPrKvSVNHdobfR2ro+B91BXmz0oQBAEAQBAfMMdlM1ZMRnZzYW/lYM7fzOd3K602KqN6XDvPPbQk7Lt1HTYDhoaLntPE8OpeV2rtB3S3Vy/v1ZZ6DSKCyyyrKm2QXmNRf/ii9qrzxZTVEy4eZYQhg1xM71a7N2dPV2Y5RXN/3vOTX66Gmh49yMMYm5KB7x42qbdLjkB3kL6HpaIVJVwWEjxNls7p70nls6LRnDxBTxsG0NBJ3lxzcT1klcF03ObkX1UFCCii1Ws2BAEAQBAEAQHA49T8lXPtk2pibJ/5GEMce0FvcrbRz3qsdGUm0a8WKXUjvK60VpFmU0RZXVIWxEGVFUFsREqqht7jjdZZsi8H3nRiu5elhlOZfGwn81rH2gry1sNybj4nrapb0FItFrJhAEAQGL3WBJ2AE9yA+f6O0RP1jh9ZKXPN/J13Fx96xtLWrd3I+6vqyro07lZvPm/odXI8MbqjcvGai98erPQU1dyKmpmVfzLGuBGaN5/+ru0OinqrVCHzfRGvWauGmrc5f+kqId6+h6bTQ09arguCPC6jUTvsc5kbGaUyx6jba2sxwvcNOq4OsSNl7Lqg8M1xeJJkpuN1oFuQpvWpflLm7LX8T8vyWXrB/CvP8D/Xq30FN61L8pZ7LD4n5fkesPBef4PP9frfQU3rUvyk7LD4n5fkesPBef4H+v1voKb1qX5Sdkh8T8vyPWHgvP8AA+kFb6Cm9al+UnZIfE/L8j1h4Lz/AAefSGt9BTetS/KWeyQ+J+X5HrDw+v4PDpHWegpvWpflJ2OHV+X5HrHw+v4MTpLWegpvWpflJ2OHV+X5HrHw+v4KzEKmaoljlmZFFyTZANSV8hfr223Y21rLpppVaaT5nJqtSrkuBreuhHARZSpoiyBULYiDKmqWxESqnUiaPrXgrqNahDfRvlb1DWuPYV53XRxcz02hlmlHYrjOsIAgCAi4k+0Un5H/ANpXNdbhqKGODKTDmajA47SB2BUG0NTmW6uS/c26WnCy+bNdVOqSUm2WtcCDtzOwLbRTO2ahBZb5G22yNUHKTwkexuvnu3dAX0fZ2z4aOrdXvPm/73Hg9frZaq3efJckSGuXdg4z0vTBkxLlnAPLoZPLoDwlZMGJKyDElDBrcVIGtxWURNTipIwaXlTRhkWUqaIsg1BWxEGVVUpoiVVQpE0fS/A8+9PMOEx/sYf3VDtJf7q/Q9Ds3/h+Z9AVeWAQBAeEqFk91ZBErCNVwPlAjsO1U+pucIuXebYxy8FHPMvN2yyyxqgQHuuVrSOxLCIk9Rc6jfFbt6XfBfQNg7K9BX6exe0+Xgvuzxm2to+mn6GD9lc/F/g3xOV+0UiNuuo4MjXTBIcoEwBygTAyNcJgZPC8LOAYl4TAMS8LODBrc8KWDBrc8LODBqdIFJIwaXvCmkYZGkeFJIiyFO5TRBlVUuWxGCrnKkTR9O8D8dqaV3nTOPc1o/Zef2i82/I9Fs5Yp+Z364DvCAIDW4ritlvMkiur5dq87r7t6eFyR10wOdnlzVY+JZ1xwQcRq+Tbqjx37Pwt3lej/wBP7L7Vd6Sa9iP1fcvuU229odnr3IP2pfRdfsQqZy+hyR4dE+ORamiaNgesYJEDG5SGCzi0OfE0kGzg1zwDY7tqyuCbNlSTmky9boLGc+WqPWHfBVnbrfDyLzsNJ79BI/TVHrDvgnbrPDyHYaR9BI/TVPrDvgnbrPDyHYaR9BI/TVHrDvgnbrPDyHYaR9A4/TVHrDvgnbrPDyHYaeh59A4/TVHrDvgnbrfDyHYaeg+gUfpqj1h3wTt1vh5DsNPQ8+gEXpqj9d3wTt1vh5DsFPQ8/wCH0Ppaj9c/BO32+HkY7BT0PD4PIfS1H65+Cz2+3w8h2CnoYnwdQelqP1z8E7fd4eQ9X0dDE+Den9JP+ufgnb7vDyHq+joYnwZ03nz/AKx+CesLvAer6Ohj/wAL6Te6b9X/AAnrC7wM9gp6HUaPYJHRxcjFfVBJzOsSTtuVzWWSslvSOmuuNcd2JaLWTCA8cVrslhYMo0zOsLqu1Fno63InFZeCjrZV5ebyWdUSjmkDdZ7smtBJPQp6eid1ka4Li3hHRdbGmtzlySycq+sMjy92/YPNbuC+s6LRw0lEaod31fez5vrNTLUWuyXf9F0JsEi6JI5kTo5FraJo3teo4JEbF4y+F4HjWu38zecPaAkeZKMsNM+g4FWienimbmHsae22Y77qhsg4TcX3HqK5KcVJd5PUCYQBAEAQBAEAQBAEAQBAEAQBAEBiVzz4syQMQk3Kj2pbxUF+p00RzxKKpfdUvMtK44KDS2F4p2vH2ZeGv7QdXsvZev8A9LaaPpHbPnyj/LKLb9snTuR5Z4nJwyL3eDxrLCCVRaIlhDItbRJEpj1DBI26yxgyTtCsSEErqN5tHMXPgJ2B5zfH33I6yuHXU5XpF8y42dqFj0b+R3iqy2CAIAgCAIDXUTtja57yGsYCXE5AAbSspNvCMNpLLOBdpXWPJkjdDFG8kxsfA98givzS4iQZkZ2tvVpDQwxxzn9fwVNm0WpcDA6T13paf1WX5qn2CHj5/g1+s5eH9+Zg7Squ9LT+qyfNT1fDx8/wPWkui/vzNT9Ma4feU/qsnzVn1dDx8/wY9aS6L+/Mjyad1o+8p/VZPmrPq2Hj5/getZdEZ4TpxXTVEUDTA4SOGtaCRpbGM3EfWHd71qv0VdUHJ5/vyN+n1tl01FJH1EKqLU9QBYfIGK0tGSjr5bkleR1VvpLZS8SyphhIqwLmy1VQc5KK5s7W1GOS9rcJbLSvp3feNIv5rtzuw2XudKuz7u73Hn716ZNPvPikzHRvcx4s9hLXDg4bV6yElOKkjyNlbhJxfcSKeVZaNRZ08qg0ZROjeoNEkb2vWMGTXVQh7bG4IsQ4GzmOGYcDuIWCSk08o6XRzSvNtPWkNl2Ml2Rzjdc+S/oO3cqrU6Nx9qHL9i90utjYt2XM69cBYBAEAQEevrY4WGSZ7Y2N2ucbD/J6FKMXJ4SIykorLPn+O406sNiDHSNN2xuFpKlw2OkG5m8N35XVtptLucXz/YptXrd72Y8ive9d6WCqbya3OWTBokcsmCDUPU0YKuoepGUdv4J8GuX1jx43Mj/IDzndpsOxUm0bt6W4u49Bs6jdjvvvPpyrCyCA8Kiwa53WaT0Fc2pnuVSl0ROCzJI5urevGst6kMHh1pBwGattkVb1290Ia2e7XjqdSvTlQfNfCdgOq4VsY5ps2YDcdjZP2PYrbZ2ox/ty+RU7S02V6SPzOEhksrgo2WVNMoNGCxhlUWjOSUx6jgkbA5YwZMZWtcC1wDmnaCLgpgJ4N+HYlU0+UEutGPuptaRgHBr/ABmjvHQua3S12cWuPgd1Ovsr4Pii8g03ePtaV5PGGWOQHqDi0riloH3S8zvjtKD5o3O05b5NJVX/ABNp2jv5QqPYZ9V9fsTe0K+j+n3IVXpdVPyjiipx50jzM8dTGWHeVthoF3vJps2kv8UUU7nSP5SZ76iQbC8jUZ+SMc1vddd1dMYLCWCtt1U7HxZi53FbkjlbNZcsg1PcsmCNNIpIwVtRKpIGnDMOfVztp48tbN7vMjG09e4da0am9VQydmk07tng+8YXRMhjbEwBrWNAAG4ALzUpOTyz0ySSwiWsGQgCwwRcRNmHsVbtOW7p38jdQszObqivKlvWWWjceTndi9LsaGKpS6v9jh18vaS8C8VwcBqqqdsjHRvAcx4LXAi4LSLEFZTaeUYaTWGfEtK8AfRTamZhfnE/i3zCfOHuXotJqVdDjzXM85rNK6Z5XJldBKus4GWVPMoNAnRyqLRk3tesYM5Mw9Ae6yGTzWWANZDBiXLIPC5AYlyyYNbnICPLIpYMEGeZSSMFdI5znCOMF8jzZrRtcVGyahHLN1VTnLCPr2gmi4pIrvs6eSxkd07mg+aF5zU6h3Tz3dx6bTUKmGO/vOrXOdAQBAFgEPFPE7Qqva3/AF/mjo03vnOVIXly2rLnRz7M9ZXqtk/9Zfqyt13/AC/ItlZnGEBX43hMdVE6GUXDhkfKa7c5p3ELZXZKuW9EhZXGyO7I+LaQYHLRS8nLmw+JIBzXjh0O6F6HTamN0eHPoec1WklS/AiwzLpOJonwzqLRgmRzKODJubIsYMmYegPdZAeayA81kB4XIDW56yDRJKs4MZIc0ykkYIN3yPEUTTJI/Y0bes8B0qFlka45ZvpplZLCPqOg+hgphy01n1Dhm7aIx5rL+071QarVO5+B6LS6WNK8TtQFyHWEAQBAEBHr2XY7oz7lxa+v0mnkl+vkbaXiaOcmC8eW8GTtHpbFzDvzCv8AYtyxKt/qv5OTXQzifyL1XxXBAEBExPDoqiMxTND2O3Ee0cD0qUJyg96L4kZQUliSPlWkug81MTJBeeDbb72MdXlD2q60+0Iy4WcH9Cl1OzZL2q+K6HMxTd428QVYpp8UVUotPDJkcyYIklkyxgG5syxgZMhKmBk95VBk8MqYGTW6ZMGDS+dSwCHUVQGZNk5GUmyTg2A1NaRyTeTiP3rwbEfgbtd7lx362FfBcWWGn2fOzi+CPqmjGicNG3mjWkdbWkdYvf1ncOgKkuvna8yL2miFSxFHRLSbggCAIAgCAFYBzuI0xjP4TsP7Lyev0Tonle6+Xh4Frp7VYvEgteWkOGRGxcddkq5KUXxR0uKksMvaTGGOFn813/qV6XT7UqsWJ+y/oVtujnF+zxRMFXH5ze8Lu7RV8S8zn9FPozB9fGPKv1ZqEtZSv8iS09j7jS7Eb+KO0/BaHrc+6jYtNjmzxjnP6fcpwjZZxZiTjHkVWN6F09TznN1JfPZzXdvHtVnp77KeEWcF+nru95HEYnoBVxEmFzZ2bgfq5PgVa17Sg/fWCqt2XL/BnPVMU0P20UkdtpLDq/1DJdsL65+6yvs0lsOaNceIMPlDvW3KNDg0b21Y4+1DGGemrHFBhmp+IMHlDvCxlGVCTEEr5coY5JfyscR37Atc7oQ5s3Q0tk+SLmg0Nrp/GDadp8467/6W5e1cdm0q17vE7qtlzfvPB2OB+D2niIfLeeQb5LFoPQzYFXW6yyzvwi0p0dVfdlnYxQtaLAWXIdRsQBAEAQBAEAQBAYyMDhZwuCoyipLDWUZTaeUVNTggObHW6DmFU3bHrk81vH1R2162S95ZITsIlHA9q5PVFy5NHQtbW+pk3CZegdq2R2Vb3tEXra+5MlQ4OfKd3Lsr2ZGPvSz9DRPWN8kT4aBjenrXdCmEPdRzStlLmySBbYtprPUAQGt8LTtAQFdU6O0snjwxu6TGwnvspqya5NkHXF80iA/QahO2CP8Apt7ls7Tb8TIdnq+FGLdBKAfcR9xP7p2m34mOz1fCibTaMUjM2wxAjfybL99lB2zfNsmq4LkkWcdKwbAFrJm0BAeoAgCAIAgCAIAgCAIAgCAIAgCAIAgCAIAgCAIAgCAIAgCAIAgCAIAgCAIAgCAIAgCAIAgCAIAgCAIAgCAIAgCAIAgCAIAgCAIAgC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2420888"/>
            <a:ext cx="9715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Botón de acción: Ayuda">
            <a:hlinkClick r:id="" action="ppaction://noaction" highlightClick="1"/>
          </p:cNvPr>
          <p:cNvSpPr/>
          <p:nvPr/>
        </p:nvSpPr>
        <p:spPr>
          <a:xfrm>
            <a:off x="3131840" y="4293096"/>
            <a:ext cx="648072" cy="1368152"/>
          </a:xfrm>
          <a:prstGeom prst="actionButtonHelp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1115616" y="4581128"/>
            <a:ext cx="648072" cy="72008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 flipV="1">
            <a:off x="1763688" y="3789040"/>
            <a:ext cx="936104" cy="151216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Señal de prohibido"/>
          <p:cNvSpPr/>
          <p:nvPr/>
        </p:nvSpPr>
        <p:spPr>
          <a:xfrm>
            <a:off x="5580112" y="2636912"/>
            <a:ext cx="2160240" cy="1368152"/>
          </a:xfrm>
          <a:prstGeom prst="noSmoking">
            <a:avLst>
              <a:gd name="adj" fmla="val 7052"/>
            </a:avLst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13 Llamada rectangular redondeada"/>
          <p:cNvSpPr/>
          <p:nvPr/>
        </p:nvSpPr>
        <p:spPr>
          <a:xfrm>
            <a:off x="3419872" y="404664"/>
            <a:ext cx="5472608" cy="1800200"/>
          </a:xfrm>
          <a:prstGeom prst="wedgeRoundRectCallout">
            <a:avLst>
              <a:gd name="adj1" fmla="val -5185"/>
              <a:gd name="adj2" fmla="val 9878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Menor cantidad de procesamiento</a:t>
            </a:r>
          </a:p>
          <a:p>
            <a:pPr algn="ctr"/>
            <a:r>
              <a:rPr lang="es-CO" dirty="0"/>
              <a:t>Menor cantidad de salida</a:t>
            </a:r>
          </a:p>
          <a:p>
            <a:pPr algn="ctr"/>
            <a:r>
              <a:rPr lang="es-CO" dirty="0"/>
              <a:t>Mayor tiempo restante</a:t>
            </a:r>
          </a:p>
          <a:p>
            <a:pPr algn="ctr"/>
            <a:r>
              <a:rPr lang="es-CO" dirty="0"/>
              <a:t>Menor cantidad de recursos asignados</a:t>
            </a:r>
          </a:p>
          <a:p>
            <a:pPr algn="ctr"/>
            <a:r>
              <a:rPr lang="es-CO" dirty="0"/>
              <a:t>Menor prioridad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Expropiar un recurso a la vez y verificar cada vez si sigue existiendo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Recuperación</a:t>
            </a:r>
          </a:p>
        </p:txBody>
      </p:sp>
      <p:sp>
        <p:nvSpPr>
          <p:cNvPr id="58372" name="AutoShape 4" descr="data:image/jpeg;base64,/9j/4AAQSkZJRgABAQAAAQABAAD/2wCEAAkGBxISEhQQEBQUEBAQFQ8VFRQVEA8QEA8PFRUWFhUUFhQYHCggGBolHRUUITEhJSkrLi4uFx8zODMsNygtLiwBCgoKDg0OGxAQGywkHyQsLCwsLCwsLCwsLCwsLCwsLCwtLywsLC8tLCwsLCwsLCwsLCwsLCwsLCwsLCwsLCwsLP/AABEIAMwAzAMBEQACEQEDEQH/xAAbAAEAAgMBAQAAAAAAAAAAAAAABAUCAwYBB//EAEYQAAEDAgIFBgoIBQIHAAAAAAEAAgMEEQUhBhIxQVETImFxgZEHMkJSU5ShsdHTFiMzQ2Jyk8EUgpKy4RXwFzRjc4Oi8f/EABsBAQACAwEBAAAAAAAAAAAAAAACBQEDBAYH/8QANhEAAgIBAQUECQQBBQEAAAAAAAECAxEEBRIhMVEUQWGRExUiMlKBodHhcbHB8EIGIzM08ZL/2gAMAwEAAhEDEQA/APuKAIAgCAIAgCAIAgCAIAgCAIAgCAIAgCAIAgCAIAgCAIAgCAIAgCAIAgCAIAgCAIAgCAIAgCA1unaN9+rNc09ZTDm/LiTUGyPJXgbB7Vw2bXhH3Y5+n3NsdO2Rn4odwHtXJLbNndFfU2rSo1nFXdHctfri/oifZYmTcYO9oPUSFuhtqX+cfJmHo13Mm0tcyTIGx4HIq10+tqv918ej5nNZROvmSl1mkIAgCAIAgCAIAgCAIAgCAIAgIlVicEeUkscZ4OkY09xKnGuUuSZFzjHmyE7SmjH37D1ax9wU+z2/Ca+0VfEiRSY1BKbRv1z0Nf77LRe1Qs2cP70J1zjZ7vE3vqeode3uVXdtHHurHi/sdEayHPWjr6/gqe/XOfN5/vQ6YUMgy1hK4pXOR0xpSI5lJUeLNiiketaSttdFlnuxbMOcY82bm0bz5JXXHZeofdj5mp6itd4fQSeaVmWy9RHuz+jC1NfUhyNLTvBHYQuNxnXLjlNHTFxki/wiv5QarvHb7RxXp9n6z08MS95c/uVeqo9HLK5MsVYHKEAQBAEAQBAEAQBAEBX4rjUFMByzw1x8Vg50j/ysGZWyuqdnuo12WwrXtM5ur0qqJMoI2wM8+a75D0iJpsO09i7YaKK995/QrrdpJcIIrpIZJft5pZr7tcxx9Woywt13XTGEIckjhnq7Z95IosGjGTImDqYPetOo1cKY71kjFVVlrxFF/S4WGi7jboGQXndVtiyfCv2V17/wXNGzox4zeX07jdLUNaLNXnbtXxb5vqW9dHDHcVlRVErgnbKR3QpSIpJKik2bcJEeetDAdX6xw8kENH9Wxeg0X+n9TfiU/Yj48/L7lTqts6ep7sXvPw+5Y4LitLIQyQmGU7GSWZrH8Ltjuwq6jsOGn443vHn9O45Y7TV3J4OpZE0bAAt6WCTeTNDAQGiqpGyCzh27wtN+nhdHdmjZXbKt5RzsYMMwB3G3W0rz1ClpdWov9P1TLSeLqG0dSvTlOEAQBAEAQBAEAQGEsjWgucQ1rQSSSA1oG0knYFlJt4RhvHFnGYvpY+W7KPmR7DUOGbv+0w/3HLgrCnR99nl9ys1O0FH2YeZTU1NYl2bnu8Z7jrSP63H3bF3cEsIp52Sm8ssoKZa5TEYlzRYaTmcgqLWbWjHMKeL69y+5babZ7l7VnBfUs7NjGX+V5rUanjvzeWXlVKS3YLCIFVW3VTbqJTO+unBXSSkrRjJ1xgkYavHM8Fa6DZV2reYrEer5fk4dZtGnTLi8vouZqmBIschwH78V7bQbK0+k4xWZdX/HQ8lrNpX6ng3iPRfz1IM0KuFIq2iuqorgtcA5vAi4W1EctciRhOkU9KQGkzQjbE93PaP+nIfcclzXaOFnFcGWOn2jKHCXFH0DBsZhqma8Lr2ycw5SRu4ObtCqLapVvEkXldsbFmLLBazYEBR6QR85juIPsI+KpdqQ/wByEl/cNFjopezJFzEeaOoK6K4zQBAEAQBAEAQGmsqmRMdLK4MYwEucTYAf73KUYuTwuZiUlFZZ86xnFn1juddlOCCyHYX22Pl49Ddyt9Pp1Us9/wDeRQ6vWub3Y8hBDdb28Felks6WmvuXNbdGEXKTwkb663J4S4l/RYeG5u28OC8trdpSvzGHCP1f2Rf6XQxq9qXF/sb6ipDcgqG7UqPCJa11OXMqKmquqyU3J8TurqwRLkqUK3J4Syzc3GCyzbHHw7/gvWbO2ClizUf/AD9/seb1+2m8wo8/sbOTsvUxSisLkeck3J5fM0yNU0QZEmatqItFdURrbFkGirqIltTNbRGp6qSGQTQu5OVuWta7XN8148pqxZVGyO7I30aidMsxPpmi+krKtpabR1DANeO98vPZxb07t6o9RppUvw6no9NqY3RyufQvlzHSVOMi7mDhf2n/AAqzWrfthE7NM92EmWkYsAOgKzOMyQBAEAQBAEB49wAJJsBcknIADegPmuPYwayQEf8ALRn6pvpXj753R5o7Vc6bT+jWXz/vAoddrN97seRjTQ3W+TK1IuKOkJIAFyuPUaiFMHOb4HVRRKyW7FHRUlIIxc+Nx4LyOs1s73mXCK5L+X4no9NpY0rhxfU11dXbIKjv1OeESyqpzxZUTz3XDxZ3QrNLW3zK6tLpLNRNQrWX+36kdRqa9PDemyTHFx7vivc7P2XVpFnnLr9jx+u2lZqXjlHp9zarQrTFxWUCPItiIkaQKaMMhzNWxEGV9RGtiZBorKmNbUyBDhqXxPbLE7UkjN2u97Txad4SdcbI7sjbTdKqW9E+u6M46yshEjebI3myMvnHJvHVvB4Lzt9Mqp7rPUUXRthvI2TN15egG3cqpLf1GehYZ3asdSzXecoQBAEAQBAEBxenmLXP8Ew+M0OnI2iI+LH1usb9HWrDRU5fpH8it2hqdyO4ubOepYr/AO9gVm3goFlsvqCkJIAC4NVqYUwc5s66KJWS3YnS0tMIx07yvHavWSulvz5dy6fk9Lp9PGqO7Hn3sj1lXuCor9Q5cEWVVXeypmmuuTmd0IYNJIA1nZBWmztm26yeI8u99Pycut11emhl8+5ENuLF51aaN1Q4Zawyib/Ocu5e+02io0Ve4uH7s8jbO/WT3n+ETI8Kr5M3PjhHBrHSOHaTb2LY9VUuUWzZHZz/AMmbDo1V7RVG/AwR2UO2R+D6mz1dHqRpqHEIs7R1LR5t4pLdpIJ7ltjqaZc8o0T2fNe68mmlxZr3cm4OilG2N4LH9gO0dIXRu8MrijhnCUHiSJTkRrI8jVNEWQ52KaIsrKli2o1sqqli2IwbtHcadRziYeIebKPOj49bdveufV0elraXPuO3Q6j0NnHk+Z9hobOAkadZrgCCMwQc7heXpr3c55nqpz3sYJi3GsIAgCAIAgI2JVrYInzP8WNrnHibbAOkmw7VKEHOSiu8jOSjFyfcfKo3vkcZJM5JXF7+hx2NHQBYdi9DCKhHCPKX2u2bbL3DKQuIAC5NVqIUwc5vgToplZLdiddR0wjb0714rV6yV89+fLuXT8nqdNpo0x3Vz7yPWVW4Kh1Goc3hFlVUVM011y4yd8IYI1TUNiaZJDYBXWytk2a2fSK5v+EcG0NoQ00cLjJ8ka8LwSSsIlqbsh2th8UuG4ydH4e9e3Uq9LBU6dYx3/39zz8KJ3S9Lfxb7v7+x2tJRMjaGsaABsAAAHYuRtt5Z3JJcESVgyEAQFXjWAw1LdWRvOGbXjmvY7i125bKrZVvMTXZVGxYkjjSJaaX+GqedrX5KW1hM0bjweOG9W1dkbY70efeih1OnlTLwJL1NHMRpQpoiyvqGrYiDKqqYtqIFVOLKYR9F8FuMa8b6R550FnMvtMLjs/lOXaFR7Qp3J765P8Ac9Fs6/0le6+aO7VeWIQBAEAQBAcZ4Q677KmHlEyvH4GHmA9bv7SrDQV5k59Ct2lduw3V3lBhtOXEAZkrvvujVBylyKKqtzlhHc4XRCNtztXhtfrZaie8+S5I9To9KqY+LPK2q3Bef1F+88It6qu9lRPLdcqWTvhDBgxm/erjZey56ueXwgub/hHBtHaEdNDC958kRcJof4yoL3Z09O6zRukmG0niG+9e7moaapU1rH8L8nm9NCV03dZxO8jYALBcBZmSAIAgCAICs0hwhtVC6I5O8ZjhtjkHiuC202uuakjXdUrIOLOJw+oc5pDxaWMuZIOEjTZ3x7VdcHxXJnmpxcJOL7jZIso1kKcLYiLKypatiNbKipatiBv0XxL+Hq4Zb2braj+HJvyPcbHsXPrKvSVNHdobfR2ro+B91BXmz0oQBAEAQBAfMMdlM1ZMRnZzYW/lYM7fzOd3K602KqN6XDvPPbQk7Lt1HTYDhoaLntPE8OpeV2rtB3S3Vy/v1ZZ6DSKCyyyrKm2QXmNRf/ii9qrzxZTVEy4eZYQhg1xM71a7N2dPV2Y5RXN/3vOTX66Gmh49yMMYm5KB7x42qbdLjkB3kL6HpaIVJVwWEjxNls7p70nls6LRnDxBTxsG0NBJ3lxzcT1klcF03ObkX1UFCCii1Ws2BAEAQBAEAQHA49T8lXPtk2pibJ/5GEMce0FvcrbRz3qsdGUm0a8WKXUjvK60VpFmU0RZXVIWxEGVFUFsREqqht7jjdZZsi8H3nRiu5elhlOZfGwn81rH2gry1sNybj4nrapb0FItFrJhAEAQGL3WBJ2AE9yA+f6O0RP1jh9ZKXPN/J13Fx96xtLWrd3I+6vqyro07lZvPm/odXI8MbqjcvGai98erPQU1dyKmpmVfzLGuBGaN5/+ru0OinqrVCHzfRGvWauGmrc5f+kqId6+h6bTQ09arguCPC6jUTvsc5kbGaUyx6jba2sxwvcNOq4OsSNl7Lqg8M1xeJJkpuN1oFuQpvWpflLm7LX8T8vyWXrB/CvP8D/Xq30FN61L8pZ7LD4n5fkesPBef4PP9frfQU3rUvyk7LD4n5fkesPBef4H+v1voKb1qX5Sdkh8T8vyPWHgvP8AA+kFb6Cm9al+UnZIfE/L8j1h4Lz/AAefSGt9BTetS/KWeyQ+J+X5HrDw+v4PDpHWegpvWpflJ2OHV+X5HrHw+v4MTpLWegpvWpflJ2OHV+X5HrHw+v4KzEKmaoljlmZFFyTZANSV8hfr223Y21rLpppVaaT5nJqtSrkuBreuhHARZSpoiyBULYiDKmqWxESqnUiaPrXgrqNahDfRvlb1DWuPYV53XRxcz02hlmlHYrjOsIAgCAi4k+0Un5H/ANpXNdbhqKGODKTDmajA47SB2BUG0NTmW6uS/c26WnCy+bNdVOqSUm2WtcCDtzOwLbRTO2ahBZb5G22yNUHKTwkexuvnu3dAX0fZ2z4aOrdXvPm/73Hg9frZaq3efJckSGuXdg4z0vTBkxLlnAPLoZPLoDwlZMGJKyDElDBrcVIGtxWURNTipIwaXlTRhkWUqaIsg1BWxEGVVUpoiVVQpE0fS/A8+9PMOEx/sYf3VDtJf7q/Q9Ds3/h+Z9AVeWAQBAeEqFk91ZBErCNVwPlAjsO1U+pucIuXebYxy8FHPMvN2yyyxqgQHuuVrSOxLCIk9Rc6jfFbt6XfBfQNg7K9BX6exe0+Xgvuzxm2to+mn6GD9lc/F/g3xOV+0UiNuuo4MjXTBIcoEwBygTAyNcJgZPC8LOAYl4TAMS8LODBrc8KWDBrc8LODBqdIFJIwaXvCmkYZGkeFJIiyFO5TRBlVUuWxGCrnKkTR9O8D8dqaV3nTOPc1o/Zef2i82/I9Fs5Yp+Z364DvCAIDW4ritlvMkiur5dq87r7t6eFyR10wOdnlzVY+JZ1xwQcRq+Tbqjx37Pwt3lej/wBP7L7Vd6Sa9iP1fcvuU229odnr3IP2pfRdfsQqZy+hyR4dE+ORamiaNgesYJEDG5SGCzi0OfE0kGzg1zwDY7tqyuCbNlSTmky9boLGc+WqPWHfBVnbrfDyLzsNJ79BI/TVHrDvgnbrPDyHYaR9BI/TVPrDvgnbrPDyHYaR9BI/TVHrDvgnbrPDyHYaR9A4/TVHrDvgnbrPDyHYaeh59A4/TVHrDvgnbrfDyHYaeg+gUfpqj1h3wTt1vh5DsNPQ8+gEXpqj9d3wTt1vh5DsFPQ8/wCH0Ppaj9c/BO32+HkY7BT0PD4PIfS1H65+Cz2+3w8h2CnoYnwdQelqP1z8E7fd4eQ9X0dDE+Den9JP+ufgnb7vDyHq+joYnwZ03nz/AKx+CesLvAer6Ohj/wAL6Te6b9X/AAnrC7wM9gp6HUaPYJHRxcjFfVBJzOsSTtuVzWWSslvSOmuuNcd2JaLWTCA8cVrslhYMo0zOsLqu1Fno63InFZeCjrZV5ebyWdUSjmkDdZ7smtBJPQp6eid1ka4Li3hHRdbGmtzlySycq+sMjy92/YPNbuC+s6LRw0lEaod31fez5vrNTLUWuyXf9F0JsEi6JI5kTo5FraJo3teo4JEbF4y+F4HjWu38zecPaAkeZKMsNM+g4FWienimbmHsae22Y77qhsg4TcX3HqK5KcVJd5PUCYQBAEAQBAEAQBAEAQBAEAQBAEBiVzz4syQMQk3Kj2pbxUF+p00RzxKKpfdUvMtK44KDS2F4p2vH2ZeGv7QdXsvZev8A9LaaPpHbPnyj/LKLb9snTuR5Z4nJwyL3eDxrLCCVRaIlhDItbRJEpj1DBI26yxgyTtCsSEErqN5tHMXPgJ2B5zfH33I6yuHXU5XpF8y42dqFj0b+R3iqy2CAIAgCAIDXUTtja57yGsYCXE5AAbSspNvCMNpLLOBdpXWPJkjdDFG8kxsfA98givzS4iQZkZ2tvVpDQwxxzn9fwVNm0WpcDA6T13paf1WX5qn2CHj5/g1+s5eH9+Zg7Squ9LT+qyfNT1fDx8/wPWkui/vzNT9Ma4feU/qsnzVn1dDx8/wY9aS6L+/Mjyad1o+8p/VZPmrPq2Hj5/getZdEZ4TpxXTVEUDTA4SOGtaCRpbGM3EfWHd71qv0VdUHJ5/vyN+n1tl01FJH1EKqLU9QBYfIGK0tGSjr5bkleR1VvpLZS8SyphhIqwLmy1VQc5KK5s7W1GOS9rcJbLSvp3feNIv5rtzuw2XudKuz7u73Hn716ZNPvPikzHRvcx4s9hLXDg4bV6yElOKkjyNlbhJxfcSKeVZaNRZ08qg0ZROjeoNEkb2vWMGTXVQh7bG4IsQ4GzmOGYcDuIWCSk08o6XRzSvNtPWkNl2Ml2Rzjdc+S/oO3cqrU6Nx9qHL9i90utjYt2XM69cBYBAEAQEevrY4WGSZ7Y2N2ucbD/J6FKMXJ4SIykorLPn+O406sNiDHSNN2xuFpKlw2OkG5m8N35XVtptLucXz/YptXrd72Y8ive9d6WCqbya3OWTBokcsmCDUPU0YKuoepGUdv4J8GuX1jx43Mj/IDzndpsOxUm0bt6W4u49Bs6jdjvvvPpyrCyCA8Kiwa53WaT0Fc2pnuVSl0ROCzJI5urevGst6kMHh1pBwGattkVb1290Ia2e7XjqdSvTlQfNfCdgOq4VsY5ps2YDcdjZP2PYrbZ2ox/ty+RU7S02V6SPzOEhksrgo2WVNMoNGCxhlUWjOSUx6jgkbA5YwZMZWtcC1wDmnaCLgpgJ4N+HYlU0+UEutGPuptaRgHBr/ABmjvHQua3S12cWuPgd1Ovsr4Pii8g03ePtaV5PGGWOQHqDi0riloH3S8zvjtKD5o3O05b5NJVX/ABNp2jv5QqPYZ9V9fsTe0K+j+n3IVXpdVPyjiipx50jzM8dTGWHeVthoF3vJps2kv8UUU7nSP5SZ76iQbC8jUZ+SMc1vddd1dMYLCWCtt1U7HxZi53FbkjlbNZcsg1PcsmCNNIpIwVtRKpIGnDMOfVztp48tbN7vMjG09e4da0am9VQydmk07tng+8YXRMhjbEwBrWNAAG4ALzUpOTyz0ySSwiWsGQgCwwRcRNmHsVbtOW7p38jdQszObqivKlvWWWjceTndi9LsaGKpS6v9jh18vaS8C8VwcBqqqdsjHRvAcx4LXAi4LSLEFZTaeUYaTWGfEtK8AfRTamZhfnE/i3zCfOHuXotJqVdDjzXM85rNK6Z5XJldBKus4GWVPMoNAnRyqLRk3tesYM5Mw9Ae6yGTzWWANZDBiXLIPC5AYlyyYNbnICPLIpYMEGeZSSMFdI5znCOMF8jzZrRtcVGyahHLN1VTnLCPr2gmi4pIrvs6eSxkd07mg+aF5zU6h3Tz3dx6bTUKmGO/vOrXOdAQBAFgEPFPE7Qqva3/AF/mjo03vnOVIXly2rLnRz7M9ZXqtk/9Zfqyt13/AC/ItlZnGEBX43hMdVE6GUXDhkfKa7c5p3ELZXZKuW9EhZXGyO7I+LaQYHLRS8nLmw+JIBzXjh0O6F6HTamN0eHPoec1WklS/AiwzLpOJonwzqLRgmRzKODJubIsYMmYegPdZAeayA81kB4XIDW56yDRJKs4MZIc0ykkYIN3yPEUTTJI/Y0bes8B0qFlka45ZvpplZLCPqOg+hgphy01n1Dhm7aIx5rL+071QarVO5+B6LS6WNK8TtQFyHWEAQBAEBHr2XY7oz7lxa+v0mnkl+vkbaXiaOcmC8eW8GTtHpbFzDvzCv8AYtyxKt/qv5OTXQzifyL1XxXBAEBExPDoqiMxTND2O3Ee0cD0qUJyg96L4kZQUliSPlWkug81MTJBeeDbb72MdXlD2q60+0Iy4WcH9Cl1OzZL2q+K6HMxTd428QVYpp8UVUotPDJkcyYIklkyxgG5syxgZMhKmBk95VBk8MqYGTW6ZMGDS+dSwCHUVQGZNk5GUmyTg2A1NaRyTeTiP3rwbEfgbtd7lx362FfBcWWGn2fOzi+CPqmjGicNG3mjWkdbWkdYvf1ncOgKkuvna8yL2miFSxFHRLSbggCAIAgCAFYBzuI0xjP4TsP7Lyev0Tonle6+Xh4Frp7VYvEgteWkOGRGxcddkq5KUXxR0uKksMvaTGGOFn813/qV6XT7UqsWJ+y/oVtujnF+zxRMFXH5ze8Lu7RV8S8zn9FPozB9fGPKv1ZqEtZSv8iS09j7jS7Eb+KO0/BaHrc+6jYtNjmzxjnP6fcpwjZZxZiTjHkVWN6F09TznN1JfPZzXdvHtVnp77KeEWcF+nru95HEYnoBVxEmFzZ2bgfq5PgVa17Sg/fWCqt2XL/BnPVMU0P20UkdtpLDq/1DJdsL65+6yvs0lsOaNceIMPlDvW3KNDg0b21Y4+1DGGemrHFBhmp+IMHlDvCxlGVCTEEr5coY5JfyscR37Atc7oQ5s3Q0tk+SLmg0Nrp/GDadp8467/6W5e1cdm0q17vE7qtlzfvPB2OB+D2niIfLeeQb5LFoPQzYFXW6yyzvwi0p0dVfdlnYxQtaLAWXIdRsQBAEAQBAEAQBAYyMDhZwuCoyipLDWUZTaeUVNTggObHW6DmFU3bHrk81vH1R2162S95ZITsIlHA9q5PVFy5NHQtbW+pk3CZegdq2R2Vb3tEXra+5MlQ4OfKd3Lsr2ZGPvSz9DRPWN8kT4aBjenrXdCmEPdRzStlLmySBbYtprPUAQGt8LTtAQFdU6O0snjwxu6TGwnvspqya5NkHXF80iA/QahO2CP8Apt7ls7Tb8TIdnq+FGLdBKAfcR9xP7p2m34mOz1fCibTaMUjM2wxAjfybL99lB2zfNsmq4LkkWcdKwbAFrJm0BAeoAgCAIAgCAIAgCAIAgCAIAgCAIAgCAIAgCAIAgCAIAgCAIAgCAIAgCAIAgCAIAgCAIAgCAIAgCAIAgCAIAgCAIAgCAIAgCAIAgC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2" name="3 Elipse"/>
          <p:cNvSpPr/>
          <p:nvPr/>
        </p:nvSpPr>
        <p:spPr>
          <a:xfrm>
            <a:off x="4244343" y="3242890"/>
            <a:ext cx="701598" cy="6351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P1</a:t>
            </a:r>
          </a:p>
        </p:txBody>
      </p:sp>
      <p:pic>
        <p:nvPicPr>
          <p:cNvPr id="15" name="Picture 2" descr="http://nea.educastur.princast.es/pixelandia/aprender/imags/escan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047" y="4130380"/>
            <a:ext cx="1375394" cy="109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cd1.dibujos.net/dibujos/pintados/201232/impresora-profesiones-informatica-pintado-por-leslierod-976115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599" y="3947951"/>
            <a:ext cx="1512168" cy="11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6 Elipse"/>
          <p:cNvSpPr/>
          <p:nvPr/>
        </p:nvSpPr>
        <p:spPr>
          <a:xfrm>
            <a:off x="4388359" y="5568474"/>
            <a:ext cx="701598" cy="6351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P2</a:t>
            </a:r>
          </a:p>
        </p:txBody>
      </p:sp>
      <p:cxnSp>
        <p:nvCxnSpPr>
          <p:cNvPr id="18" name="7 Conector recto de flecha"/>
          <p:cNvCxnSpPr>
            <a:stCxn id="15" idx="0"/>
            <a:endCxn id="12" idx="2"/>
          </p:cNvCxnSpPr>
          <p:nvPr/>
        </p:nvCxnSpPr>
        <p:spPr>
          <a:xfrm flipV="1">
            <a:off x="2267744" y="3560450"/>
            <a:ext cx="1976599" cy="5699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8 Conector recto de flecha"/>
          <p:cNvCxnSpPr>
            <a:stCxn id="16" idx="2"/>
            <a:endCxn id="17" idx="6"/>
          </p:cNvCxnSpPr>
          <p:nvPr/>
        </p:nvCxnSpPr>
        <p:spPr>
          <a:xfrm flipH="1">
            <a:off x="5089957" y="5132483"/>
            <a:ext cx="2214726" cy="7535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9 Conector recto de flecha"/>
          <p:cNvCxnSpPr>
            <a:stCxn id="12" idx="6"/>
            <a:endCxn id="16" idx="0"/>
          </p:cNvCxnSpPr>
          <p:nvPr/>
        </p:nvCxnSpPr>
        <p:spPr>
          <a:xfrm>
            <a:off x="4945941" y="3560450"/>
            <a:ext cx="2358742" cy="38750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0 Conector recto de flecha"/>
          <p:cNvCxnSpPr>
            <a:stCxn id="17" idx="2"/>
            <a:endCxn id="15" idx="2"/>
          </p:cNvCxnSpPr>
          <p:nvPr/>
        </p:nvCxnSpPr>
        <p:spPr>
          <a:xfrm flipH="1" flipV="1">
            <a:off x="2267744" y="5229200"/>
            <a:ext cx="2120615" cy="65683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Expropiar un recurso a la vez y verificar cada vez si sigue existiendo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Recuperación</a:t>
            </a:r>
          </a:p>
        </p:txBody>
      </p:sp>
      <p:sp>
        <p:nvSpPr>
          <p:cNvPr id="58372" name="AutoShape 4" descr="data:image/jpeg;base64,/9j/4AAQSkZJRgABAQAAAQABAAD/2wCEAAkGBxISEhQQEBQUEBAQFQ8VFRQVEA8QEA8PFRUWFhUUFhQYHCggGBolHRUUITEhJSkrLi4uFx8zODMsNygtLiwBCgoKDg0OGxAQGywkHyQsLCwsLCwsLCwsLCwsLCwsLCwtLywsLC8tLCwsLCwsLCwsLCwsLCwsLCwsLCwsLCwsLP/AABEIAMwAzAMBEQACEQEDEQH/xAAbAAEAAgMBAQAAAAAAAAAAAAAABAUCAwYBB//EAEYQAAEDAgIFBgoIBQIHAAAAAAEAAgMEEQUhBhIxQVETImFxgZEHMkJSU5ShsdHTFiMzQ2Jyk8EUgpKy4RXwFzRjc4Oi8f/EABsBAQACAwEBAAAAAAAAAAAAAAACBQEDBAYH/8QANhEAAgIBAQUECQQBBQEAAAAAAAECAxEEBRIhMVEUQWGRExUiMlKBodHhcbHB8EIGIzM08ZL/2gAMAwEAAhEDEQA/APuKAIAgCAIAgCAIAgCAIAgCAIAgCAIAgCAIAgCAIAgCAIAgCAIAgCAIAgCAIAgCAIAgCAIAgCA1unaN9+rNc09ZTDm/LiTUGyPJXgbB7Vw2bXhH3Y5+n3NsdO2Rn4odwHtXJLbNndFfU2rSo1nFXdHctfri/oifZYmTcYO9oPUSFuhtqX+cfJmHo13Mm0tcyTIGx4HIq10+tqv918ej5nNZROvmSl1mkIAgCAIAgCAIAgCAIAgCAIAgIlVicEeUkscZ4OkY09xKnGuUuSZFzjHmyE7SmjH37D1ax9wU+z2/Ca+0VfEiRSY1BKbRv1z0Nf77LRe1Qs2cP70J1zjZ7vE3vqeode3uVXdtHHurHi/sdEayHPWjr6/gqe/XOfN5/vQ6YUMgy1hK4pXOR0xpSI5lJUeLNiiketaSttdFlnuxbMOcY82bm0bz5JXXHZeofdj5mp6itd4fQSeaVmWy9RHuz+jC1NfUhyNLTvBHYQuNxnXLjlNHTFxki/wiv5QarvHb7RxXp9n6z08MS95c/uVeqo9HLK5MsVYHKEAQBAEAQBAEAQBAEBX4rjUFMByzw1x8Vg50j/ysGZWyuqdnuo12WwrXtM5ur0qqJMoI2wM8+a75D0iJpsO09i7YaKK995/QrrdpJcIIrpIZJft5pZr7tcxx9Woywt13XTGEIckjhnq7Z95IosGjGTImDqYPetOo1cKY71kjFVVlrxFF/S4WGi7jboGQXndVtiyfCv2V17/wXNGzox4zeX07jdLUNaLNXnbtXxb5vqW9dHDHcVlRVErgnbKR3QpSIpJKik2bcJEeetDAdX6xw8kENH9Wxeg0X+n9TfiU/Yj48/L7lTqts6ep7sXvPw+5Y4LitLIQyQmGU7GSWZrH8Ltjuwq6jsOGn443vHn9O45Y7TV3J4OpZE0bAAt6WCTeTNDAQGiqpGyCzh27wtN+nhdHdmjZXbKt5RzsYMMwB3G3W0rz1ClpdWov9P1TLSeLqG0dSvTlOEAQBAEAQBAEAQGEsjWgucQ1rQSSSA1oG0knYFlJt4RhvHFnGYvpY+W7KPmR7DUOGbv+0w/3HLgrCnR99nl9ys1O0FH2YeZTU1NYl2bnu8Z7jrSP63H3bF3cEsIp52Sm8ssoKZa5TEYlzRYaTmcgqLWbWjHMKeL69y+5babZ7l7VnBfUs7NjGX+V5rUanjvzeWXlVKS3YLCIFVW3VTbqJTO+unBXSSkrRjJ1xgkYavHM8Fa6DZV2reYrEer5fk4dZtGnTLi8vouZqmBIschwH78V7bQbK0+k4xWZdX/HQ8lrNpX6ng3iPRfz1IM0KuFIq2iuqorgtcA5vAi4W1EctciRhOkU9KQGkzQjbE93PaP+nIfcclzXaOFnFcGWOn2jKHCXFH0DBsZhqma8Lr2ycw5SRu4ObtCqLapVvEkXldsbFmLLBazYEBR6QR85juIPsI+KpdqQ/wByEl/cNFjopezJFzEeaOoK6K4zQBAEAQBAEAQGmsqmRMdLK4MYwEucTYAf73KUYuTwuZiUlFZZ86xnFn1juddlOCCyHYX22Pl49Ddyt9Pp1Us9/wDeRQ6vWub3Y8hBDdb28Felks6WmvuXNbdGEXKTwkb663J4S4l/RYeG5u28OC8trdpSvzGHCP1f2Rf6XQxq9qXF/sb6ipDcgqG7UqPCJa11OXMqKmquqyU3J8TurqwRLkqUK3J4Syzc3GCyzbHHw7/gvWbO2ClizUf/AD9/seb1+2m8wo8/sbOTsvUxSisLkeck3J5fM0yNU0QZEmatqItFdURrbFkGirqIltTNbRGp6qSGQTQu5OVuWta7XN8148pqxZVGyO7I30aidMsxPpmi+krKtpabR1DANeO98vPZxb07t6o9RppUvw6no9NqY3RyufQvlzHSVOMi7mDhf2n/AAqzWrfthE7NM92EmWkYsAOgKzOMyQBAEAQBAEB49wAJJsBcknIADegPmuPYwayQEf8ALRn6pvpXj753R5o7Vc6bT+jWXz/vAoddrN97seRjTQ3W+TK1IuKOkJIAFyuPUaiFMHOb4HVRRKyW7FHRUlIIxc+Nx4LyOs1s73mXCK5L+X4no9NpY0rhxfU11dXbIKjv1OeESyqpzxZUTz3XDxZ3QrNLW3zK6tLpLNRNQrWX+36kdRqa9PDemyTHFx7vivc7P2XVpFnnLr9jx+u2lZqXjlHp9zarQrTFxWUCPItiIkaQKaMMhzNWxEGV9RGtiZBorKmNbUyBDhqXxPbLE7UkjN2u97Txad4SdcbI7sjbTdKqW9E+u6M46yshEjebI3myMvnHJvHVvB4Lzt9Mqp7rPUUXRthvI2TN15egG3cqpLf1GehYZ3asdSzXecoQBAEAQBAEBxenmLXP8Ew+M0OnI2iI+LH1usb9HWrDRU5fpH8it2hqdyO4ubOepYr/AO9gVm3goFlsvqCkJIAC4NVqYUwc5s66KJWS3YnS0tMIx07yvHavWSulvz5dy6fk9Lp9PGqO7Hn3sj1lXuCor9Q5cEWVVXeypmmuuTmd0IYNJIA1nZBWmztm26yeI8u99Pycut11emhl8+5ENuLF51aaN1Q4Zawyib/Ocu5e+02io0Ve4uH7s8jbO/WT3n+ETI8Kr5M3PjhHBrHSOHaTb2LY9VUuUWzZHZz/AMmbDo1V7RVG/AwR2UO2R+D6mz1dHqRpqHEIs7R1LR5t4pLdpIJ7ltjqaZc8o0T2fNe68mmlxZr3cm4OilG2N4LH9gO0dIXRu8MrijhnCUHiSJTkRrI8jVNEWQ52KaIsrKli2o1sqqli2IwbtHcadRziYeIebKPOj49bdveufV0elraXPuO3Q6j0NnHk+Z9hobOAkadZrgCCMwQc7heXpr3c55nqpz3sYJi3GsIAgCAIAgI2JVrYInzP8WNrnHibbAOkmw7VKEHOSiu8jOSjFyfcfKo3vkcZJM5JXF7+hx2NHQBYdi9DCKhHCPKX2u2bbL3DKQuIAC5NVqIUwc5vgToplZLdiddR0wjb0714rV6yV89+fLuXT8nqdNpo0x3Vz7yPWVW4Kh1Goc3hFlVUVM011y4yd8IYI1TUNiaZJDYBXWytk2a2fSK5v+EcG0NoQ00cLjJ8ka8LwSSsIlqbsh2th8UuG4ydH4e9e3Uq9LBU6dYx3/39zz8KJ3S9Lfxb7v7+x2tJRMjaGsaABsAAAHYuRtt5Z3JJcESVgyEAQFXjWAw1LdWRvOGbXjmvY7i125bKrZVvMTXZVGxYkjjSJaaX+GqedrX5KW1hM0bjweOG9W1dkbY70efeih1OnlTLwJL1NHMRpQpoiyvqGrYiDKqqYtqIFVOLKYR9F8FuMa8b6R550FnMvtMLjs/lOXaFR7Qp3J765P8Ac9Fs6/0le6+aO7VeWIQBAEAQBAcZ4Q677KmHlEyvH4GHmA9bv7SrDQV5k59Ct2lduw3V3lBhtOXEAZkrvvujVBylyKKqtzlhHc4XRCNtztXhtfrZaie8+S5I9To9KqY+LPK2q3Bef1F+88It6qu9lRPLdcqWTvhDBgxm/erjZey56ueXwgub/hHBtHaEdNDC958kRcJof4yoL3Z09O6zRukmG0niG+9e7moaapU1rH8L8nm9NCV03dZxO8jYALBcBZmSAIAgCAICs0hwhtVC6I5O8ZjhtjkHiuC202uuakjXdUrIOLOJw+oc5pDxaWMuZIOEjTZ3x7VdcHxXJnmpxcJOL7jZIso1kKcLYiLKypatiNbKipatiBv0XxL+Hq4Zb2braj+HJvyPcbHsXPrKvSVNHdobfR2ro+B91BXmz0oQBAEAQBAfMMdlM1ZMRnZzYW/lYM7fzOd3K602KqN6XDvPPbQk7Lt1HTYDhoaLntPE8OpeV2rtB3S3Vy/v1ZZ6DSKCyyyrKm2QXmNRf/ii9qrzxZTVEy4eZYQhg1xM71a7N2dPV2Y5RXN/3vOTX66Gmh49yMMYm5KB7x42qbdLjkB3kL6HpaIVJVwWEjxNls7p70nls6LRnDxBTxsG0NBJ3lxzcT1klcF03ObkX1UFCCii1Ws2BAEAQBAEAQHA49T8lXPtk2pibJ/5GEMce0FvcrbRz3qsdGUm0a8WKXUjvK60VpFmU0RZXVIWxEGVFUFsREqqht7jjdZZsi8H3nRiu5elhlOZfGwn81rH2gry1sNybj4nrapb0FItFrJhAEAQGL3WBJ2AE9yA+f6O0RP1jh9ZKXPN/J13Fx96xtLWrd3I+6vqyro07lZvPm/odXI8MbqjcvGai98erPQU1dyKmpmVfzLGuBGaN5/+ru0OinqrVCHzfRGvWauGmrc5f+kqId6+h6bTQ09arguCPC6jUTvsc5kbGaUyx6jba2sxwvcNOq4OsSNl7Lqg8M1xeJJkpuN1oFuQpvWpflLm7LX8T8vyWXrB/CvP8D/Xq30FN61L8pZ7LD4n5fkesPBef4PP9frfQU3rUvyk7LD4n5fkesPBef4H+v1voKb1qX5Sdkh8T8vyPWHgvP8AA+kFb6Cm9al+UnZIfE/L8j1h4Lz/AAefSGt9BTetS/KWeyQ+J+X5HrDw+v4PDpHWegpvWpflJ2OHV+X5HrHw+v4MTpLWegpvWpflJ2OHV+X5HrHw+v4KzEKmaoljlmZFFyTZANSV8hfr223Y21rLpppVaaT5nJqtSrkuBreuhHARZSpoiyBULYiDKmqWxESqnUiaPrXgrqNahDfRvlb1DWuPYV53XRxcz02hlmlHYrjOsIAgCAi4k+0Un5H/ANpXNdbhqKGODKTDmajA47SB2BUG0NTmW6uS/c26WnCy+bNdVOqSUm2WtcCDtzOwLbRTO2ahBZb5G22yNUHKTwkexuvnu3dAX0fZ2z4aOrdXvPm/73Hg9frZaq3efJckSGuXdg4z0vTBkxLlnAPLoZPLoDwlZMGJKyDElDBrcVIGtxWURNTipIwaXlTRhkWUqaIsg1BWxEGVVUpoiVVQpE0fS/A8+9PMOEx/sYf3VDtJf7q/Q9Ds3/h+Z9AVeWAQBAeEqFk91ZBErCNVwPlAjsO1U+pucIuXebYxy8FHPMvN2yyyxqgQHuuVrSOxLCIk9Rc6jfFbt6XfBfQNg7K9BX6exe0+Xgvuzxm2to+mn6GD9lc/F/g3xOV+0UiNuuo4MjXTBIcoEwBygTAyNcJgZPC8LOAYl4TAMS8LODBrc8KWDBrc8LODBqdIFJIwaXvCmkYZGkeFJIiyFO5TRBlVUuWxGCrnKkTR9O8D8dqaV3nTOPc1o/Zef2i82/I9Fs5Yp+Z364DvCAIDW4ritlvMkiur5dq87r7t6eFyR10wOdnlzVY+JZ1xwQcRq+Tbqjx37Pwt3lej/wBP7L7Vd6Sa9iP1fcvuU229odnr3IP2pfRdfsQqZy+hyR4dE+ORamiaNgesYJEDG5SGCzi0OfE0kGzg1zwDY7tqyuCbNlSTmky9boLGc+WqPWHfBVnbrfDyLzsNJ79BI/TVHrDvgnbrPDyHYaR9BI/TVPrDvgnbrPDyHYaR9BI/TVHrDvgnbrPDyHYaR9A4/TVHrDvgnbrPDyHYaeh59A4/TVHrDvgnbrfDyHYaeg+gUfpqj1h3wTt1vh5DsNPQ8+gEXpqj9d3wTt1vh5DsFPQ8/wCH0Ppaj9c/BO32+HkY7BT0PD4PIfS1H65+Cz2+3w8h2CnoYnwdQelqP1z8E7fd4eQ9X0dDE+Den9JP+ufgnb7vDyHq+joYnwZ03nz/AKx+CesLvAer6Ohj/wAL6Te6b9X/AAnrC7wM9gp6HUaPYJHRxcjFfVBJzOsSTtuVzWWSslvSOmuuNcd2JaLWTCA8cVrslhYMo0zOsLqu1Fno63InFZeCjrZV5ebyWdUSjmkDdZ7smtBJPQp6eid1ka4Li3hHRdbGmtzlySycq+sMjy92/YPNbuC+s6LRw0lEaod31fez5vrNTLUWuyXf9F0JsEi6JI5kTo5FraJo3teo4JEbF4y+F4HjWu38zecPaAkeZKMsNM+g4FWienimbmHsae22Y77qhsg4TcX3HqK5KcVJd5PUCYQBAEAQBAEAQBAEAQBAEAQBAEBiVzz4syQMQk3Kj2pbxUF+p00RzxKKpfdUvMtK44KDS2F4p2vH2ZeGv7QdXsvZev8A9LaaPpHbPnyj/LKLb9snTuR5Z4nJwyL3eDxrLCCVRaIlhDItbRJEpj1DBI26yxgyTtCsSEErqN5tHMXPgJ2B5zfH33I6yuHXU5XpF8y42dqFj0b+R3iqy2CAIAgCAIDXUTtja57yGsYCXE5AAbSspNvCMNpLLOBdpXWPJkjdDFG8kxsfA98givzS4iQZkZ2tvVpDQwxxzn9fwVNm0WpcDA6T13paf1WX5qn2CHj5/g1+s5eH9+Zg7Squ9LT+qyfNT1fDx8/wPWkui/vzNT9Ma4feU/qsnzVn1dDx8/wY9aS6L+/Mjyad1o+8p/VZPmrPq2Hj5/getZdEZ4TpxXTVEUDTA4SOGtaCRpbGM3EfWHd71qv0VdUHJ5/vyN+n1tl01FJH1EKqLU9QBYfIGK0tGSjr5bkleR1VvpLZS8SyphhIqwLmy1VQc5KK5s7W1GOS9rcJbLSvp3feNIv5rtzuw2XudKuz7u73Hn716ZNPvPikzHRvcx4s9hLXDg4bV6yElOKkjyNlbhJxfcSKeVZaNRZ08qg0ZROjeoNEkb2vWMGTXVQh7bG4IsQ4GzmOGYcDuIWCSk08o6XRzSvNtPWkNl2Ml2Rzjdc+S/oO3cqrU6Nx9qHL9i90utjYt2XM69cBYBAEAQEevrY4WGSZ7Y2N2ucbD/J6FKMXJ4SIykorLPn+O406sNiDHSNN2xuFpKlw2OkG5m8N35XVtptLucXz/YptXrd72Y8ive9d6WCqbya3OWTBokcsmCDUPU0YKuoepGUdv4J8GuX1jx43Mj/IDzndpsOxUm0bt6W4u49Bs6jdjvvvPpyrCyCA8Kiwa53WaT0Fc2pnuVSl0ROCzJI5urevGst6kMHh1pBwGattkVb1290Ia2e7XjqdSvTlQfNfCdgOq4VsY5ps2YDcdjZP2PYrbZ2ox/ty+RU7S02V6SPzOEhksrgo2WVNMoNGCxhlUWjOSUx6jgkbA5YwZMZWtcC1wDmnaCLgpgJ4N+HYlU0+UEutGPuptaRgHBr/ABmjvHQua3S12cWuPgd1Ovsr4Pii8g03ePtaV5PGGWOQHqDi0riloH3S8zvjtKD5o3O05b5NJVX/ABNp2jv5QqPYZ9V9fsTe0K+j+n3IVXpdVPyjiipx50jzM8dTGWHeVthoF3vJps2kv8UUU7nSP5SZ76iQbC8jUZ+SMc1vddd1dMYLCWCtt1U7HxZi53FbkjlbNZcsg1PcsmCNNIpIwVtRKpIGnDMOfVztp48tbN7vMjG09e4da0am9VQydmk07tng+8YXRMhjbEwBrWNAAG4ALzUpOTyz0ySSwiWsGQgCwwRcRNmHsVbtOW7p38jdQszObqivKlvWWWjceTndi9LsaGKpS6v9jh18vaS8C8VwcBqqqdsjHRvAcx4LXAi4LSLEFZTaeUYaTWGfEtK8AfRTamZhfnE/i3zCfOHuXotJqVdDjzXM85rNK6Z5XJldBKus4GWVPMoNAnRyqLRk3tesYM5Mw9Ae6yGTzWWANZDBiXLIPC5AYlyyYNbnICPLIpYMEGeZSSMFdI5znCOMF8jzZrRtcVGyahHLN1VTnLCPr2gmi4pIrvs6eSxkd07mg+aF5zU6h3Tz3dx6bTUKmGO/vOrXOdAQBAFgEPFPE7Qqva3/AF/mjo03vnOVIXly2rLnRz7M9ZXqtk/9Zfqyt13/AC/ItlZnGEBX43hMdVE6GUXDhkfKa7c5p3ELZXZKuW9EhZXGyO7I+LaQYHLRS8nLmw+JIBzXjh0O6F6HTamN0eHPoec1WklS/AiwzLpOJonwzqLRgmRzKODJubIsYMmYegPdZAeayA81kB4XIDW56yDRJKs4MZIc0ykkYIN3yPEUTTJI/Y0bes8B0qFlka45ZvpplZLCPqOg+hgphy01n1Dhm7aIx5rL+071QarVO5+B6LS6WNK8TtQFyHWEAQBAEBHr2XY7oz7lxa+v0mnkl+vkbaXiaOcmC8eW8GTtHpbFzDvzCv8AYtyxKt/qv5OTXQzifyL1XxXBAEBExPDoqiMxTND2O3Ee0cD0qUJyg96L4kZQUliSPlWkug81MTJBeeDbb72MdXlD2q60+0Iy4WcH9Cl1OzZL2q+K6HMxTd428QVYpp8UVUotPDJkcyYIklkyxgG5syxgZMhKmBk95VBk8MqYGTW6ZMGDS+dSwCHUVQGZNk5GUmyTg2A1NaRyTeTiP3rwbEfgbtd7lx362FfBcWWGn2fOzi+CPqmjGicNG3mjWkdbWkdYvf1ncOgKkuvna8yL2miFSxFHRLSbggCAIAgCAFYBzuI0xjP4TsP7Lyev0Tonle6+Xh4Frp7VYvEgteWkOGRGxcddkq5KUXxR0uKksMvaTGGOFn813/qV6XT7UqsWJ+y/oVtujnF+zxRMFXH5ze8Lu7RV8S8zn9FPozB9fGPKv1ZqEtZSv8iS09j7jS7Eb+KO0/BaHrc+6jYtNjmzxjnP6fcpwjZZxZiTjHkVWN6F09TznN1JfPZzXdvHtVnp77KeEWcF+nru95HEYnoBVxEmFzZ2bgfq5PgVa17Sg/fWCqt2XL/BnPVMU0P20UkdtpLDq/1DJdsL65+6yvs0lsOaNceIMPlDvW3KNDg0b21Y4+1DGGemrHFBhmp+IMHlDvCxlGVCTEEr5coY5JfyscR37Atc7oQ5s3Q0tk+SLmg0Nrp/GDadp8467/6W5e1cdm0q17vE7qtlzfvPB2OB+D2niIfLeeQb5LFoPQzYFXW6yyzvwi0p0dVfdlnYxQtaLAWXIdRsQBAEAQBAEAQBAYyMDhZwuCoyipLDWUZTaeUVNTggObHW6DmFU3bHrk81vH1R2162S95ZITsIlHA9q5PVFy5NHQtbW+pk3CZegdq2R2Vb3tEXra+5MlQ4OfKd3Lsr2ZGPvSz9DRPWN8kT4aBjenrXdCmEPdRzStlLmySBbYtprPUAQGt8LTtAQFdU6O0snjwxu6TGwnvspqya5NkHXF80iA/QahO2CP8Apt7ls7Tb8TIdnq+FGLdBKAfcR9xP7p2m34mOz1fCibTaMUjM2wxAjfybL99lB2zfNsmq4LkkWcdKwbAFrJm0BAeoAgCAIAgCAIAgCAIAgCAIAgCAIAgCAIAgCAIAgCAIAgCAIAgCAIAgCAIAgCAIAgCAIAgCAIAgCAIAgCAIAgCAIAgCAIAgCAIAgC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2" name="3 Elipse"/>
          <p:cNvSpPr/>
          <p:nvPr/>
        </p:nvSpPr>
        <p:spPr>
          <a:xfrm>
            <a:off x="4244343" y="3242890"/>
            <a:ext cx="701598" cy="6351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P1</a:t>
            </a:r>
          </a:p>
        </p:txBody>
      </p:sp>
      <p:pic>
        <p:nvPicPr>
          <p:cNvPr id="15" name="Picture 2" descr="http://nea.educastur.princast.es/pixelandia/aprender/imags/escan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047" y="4130380"/>
            <a:ext cx="1375394" cy="109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cd1.dibujos.net/dibujos/pintados/201232/impresora-profesiones-informatica-pintado-por-leslierod-976115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599" y="3947951"/>
            <a:ext cx="1512168" cy="11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6 Elipse"/>
          <p:cNvSpPr/>
          <p:nvPr/>
        </p:nvSpPr>
        <p:spPr>
          <a:xfrm>
            <a:off x="4388359" y="5568474"/>
            <a:ext cx="701598" cy="6351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P2</a:t>
            </a:r>
          </a:p>
        </p:txBody>
      </p:sp>
      <p:cxnSp>
        <p:nvCxnSpPr>
          <p:cNvPr id="19" name="8 Conector recto de flecha"/>
          <p:cNvCxnSpPr>
            <a:stCxn id="16" idx="2"/>
            <a:endCxn id="17" idx="6"/>
          </p:cNvCxnSpPr>
          <p:nvPr/>
        </p:nvCxnSpPr>
        <p:spPr>
          <a:xfrm flipH="1">
            <a:off x="5089957" y="5132483"/>
            <a:ext cx="2214726" cy="7535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9 Conector recto de flecha"/>
          <p:cNvCxnSpPr>
            <a:stCxn id="12" idx="6"/>
            <a:endCxn id="16" idx="0"/>
          </p:cNvCxnSpPr>
          <p:nvPr/>
        </p:nvCxnSpPr>
        <p:spPr>
          <a:xfrm>
            <a:off x="4945941" y="3560450"/>
            <a:ext cx="2358742" cy="38750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0 Conector recto de flecha"/>
          <p:cNvCxnSpPr>
            <a:stCxn id="17" idx="2"/>
            <a:endCxn id="15" idx="2"/>
          </p:cNvCxnSpPr>
          <p:nvPr/>
        </p:nvCxnSpPr>
        <p:spPr>
          <a:xfrm flipH="1" flipV="1">
            <a:off x="2267744" y="5229200"/>
            <a:ext cx="2120615" cy="65683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Botón de acción: Ayuda">
            <a:hlinkClick r:id="" action="ppaction://noaction" highlightClick="1"/>
          </p:cNvPr>
          <p:cNvSpPr/>
          <p:nvPr/>
        </p:nvSpPr>
        <p:spPr>
          <a:xfrm>
            <a:off x="1259632" y="3068960"/>
            <a:ext cx="504056" cy="1296144"/>
          </a:xfrm>
          <a:prstGeom prst="actionButtonHelp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Expropiar un recurso a la vez y verificar cada vez si sigue existiendo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Volver a solicitar el recurso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Recuperación</a:t>
            </a:r>
          </a:p>
        </p:txBody>
      </p:sp>
      <p:sp>
        <p:nvSpPr>
          <p:cNvPr id="58372" name="AutoShape 4" descr="data:image/jpeg;base64,/9j/4AAQSkZJRgABAQAAAQABAAD/2wCEAAkGBxISEhQQEBQUEBAQFQ8VFRQVEA8QEA8PFRUWFhUUFhQYHCggGBolHRUUITEhJSkrLi4uFx8zODMsNygtLiwBCgoKDg0OGxAQGywkHyQsLCwsLCwsLCwsLCwsLCwsLCwtLywsLC8tLCwsLCwsLCwsLCwsLCwsLCwsLCwsLCwsLP/AABEIAMwAzAMBEQACEQEDEQH/xAAbAAEAAgMBAQAAAAAAAAAAAAAABAUCAwYBB//EAEYQAAEDAgIFBgoIBQIHAAAAAAEAAgMEEQUhBhIxQVETImFxgZEHMkJSU5ShsdHTFiMzQ2Jyk8EUgpKy4RXwFzRjc4Oi8f/EABsBAQACAwEBAAAAAAAAAAAAAAACBQEDBAYH/8QANhEAAgIBAQUECQQBBQEAAAAAAAECAxEEBRIhMVEUQWGRExUiMlKBodHhcbHB8EIGIzM08ZL/2gAMAwEAAhEDEQA/APuKAIAgCAIAgCAIAgCAIAgCAIAgCAIAgCAIAgCAIAgCAIAgCAIAgCAIAgCAIAgCAIAgCAIAgCA1unaN9+rNc09ZTDm/LiTUGyPJXgbB7Vw2bXhH3Y5+n3NsdO2Rn4odwHtXJLbNndFfU2rSo1nFXdHctfri/oifZYmTcYO9oPUSFuhtqX+cfJmHo13Mm0tcyTIGx4HIq10+tqv918ej5nNZROvmSl1mkIAgCAIAgCAIAgCAIAgCAIAgIlVicEeUkscZ4OkY09xKnGuUuSZFzjHmyE7SmjH37D1ax9wU+z2/Ca+0VfEiRSY1BKbRv1z0Nf77LRe1Qs2cP70J1zjZ7vE3vqeode3uVXdtHHurHi/sdEayHPWjr6/gqe/XOfN5/vQ6YUMgy1hK4pXOR0xpSI5lJUeLNiiketaSttdFlnuxbMOcY82bm0bz5JXXHZeofdj5mp6itd4fQSeaVmWy9RHuz+jC1NfUhyNLTvBHYQuNxnXLjlNHTFxki/wiv5QarvHb7RxXp9n6z08MS95c/uVeqo9HLK5MsVYHKEAQBAEAQBAEAQBAEBX4rjUFMByzw1x8Vg50j/ysGZWyuqdnuo12WwrXtM5ur0qqJMoI2wM8+a75D0iJpsO09i7YaKK995/QrrdpJcIIrpIZJft5pZr7tcxx9Woywt13XTGEIckjhnq7Z95IosGjGTImDqYPetOo1cKY71kjFVVlrxFF/S4WGi7jboGQXndVtiyfCv2V17/wXNGzox4zeX07jdLUNaLNXnbtXxb5vqW9dHDHcVlRVErgnbKR3QpSIpJKik2bcJEeetDAdX6xw8kENH9Wxeg0X+n9TfiU/Yj48/L7lTqts6ep7sXvPw+5Y4LitLIQyQmGU7GSWZrH8Ltjuwq6jsOGn443vHn9O45Y7TV3J4OpZE0bAAt6WCTeTNDAQGiqpGyCzh27wtN+nhdHdmjZXbKt5RzsYMMwB3G3W0rz1ClpdWov9P1TLSeLqG0dSvTlOEAQBAEAQBAEAQGEsjWgucQ1rQSSSA1oG0knYFlJt4RhvHFnGYvpY+W7KPmR7DUOGbv+0w/3HLgrCnR99nl9ys1O0FH2YeZTU1NYl2bnu8Z7jrSP63H3bF3cEsIp52Sm8ssoKZa5TEYlzRYaTmcgqLWbWjHMKeL69y+5babZ7l7VnBfUs7NjGX+V5rUanjvzeWXlVKS3YLCIFVW3VTbqJTO+unBXSSkrRjJ1xgkYavHM8Fa6DZV2reYrEer5fk4dZtGnTLi8vouZqmBIschwH78V7bQbK0+k4xWZdX/HQ8lrNpX6ng3iPRfz1IM0KuFIq2iuqorgtcA5vAi4W1EctciRhOkU9KQGkzQjbE93PaP+nIfcclzXaOFnFcGWOn2jKHCXFH0DBsZhqma8Lr2ycw5SRu4ObtCqLapVvEkXldsbFmLLBazYEBR6QR85juIPsI+KpdqQ/wByEl/cNFjopezJFzEeaOoK6K4zQBAEAQBAEAQGmsqmRMdLK4MYwEucTYAf73KUYuTwuZiUlFZZ86xnFn1juddlOCCyHYX22Pl49Ddyt9Pp1Us9/wDeRQ6vWub3Y8hBDdb28Felks6WmvuXNbdGEXKTwkb663J4S4l/RYeG5u28OC8trdpSvzGHCP1f2Rf6XQxq9qXF/sb6ipDcgqG7UqPCJa11OXMqKmquqyU3J8TurqwRLkqUK3J4Syzc3GCyzbHHw7/gvWbO2ClizUf/AD9/seb1+2m8wo8/sbOTsvUxSisLkeck3J5fM0yNU0QZEmatqItFdURrbFkGirqIltTNbRGp6qSGQTQu5OVuWta7XN8148pqxZVGyO7I30aidMsxPpmi+krKtpabR1DANeO98vPZxb07t6o9RppUvw6no9NqY3RyufQvlzHSVOMi7mDhf2n/AAqzWrfthE7NM92EmWkYsAOgKzOMyQBAEAQBAEB49wAJJsBcknIADegPmuPYwayQEf8ALRn6pvpXj753R5o7Vc6bT+jWXz/vAoddrN97seRjTQ3W+TK1IuKOkJIAFyuPUaiFMHOb4HVRRKyW7FHRUlIIxc+Nx4LyOs1s73mXCK5L+X4no9NpY0rhxfU11dXbIKjv1OeESyqpzxZUTz3XDxZ3QrNLW3zK6tLpLNRNQrWX+36kdRqa9PDemyTHFx7vivc7P2XVpFnnLr9jx+u2lZqXjlHp9zarQrTFxWUCPItiIkaQKaMMhzNWxEGV9RGtiZBorKmNbUyBDhqXxPbLE7UkjN2u97Txad4SdcbI7sjbTdKqW9E+u6M46yshEjebI3myMvnHJvHVvB4Lzt9Mqp7rPUUXRthvI2TN15egG3cqpLf1GehYZ3asdSzXecoQBAEAQBAEBxenmLXP8Ew+M0OnI2iI+LH1usb9HWrDRU5fpH8it2hqdyO4ubOepYr/AO9gVm3goFlsvqCkJIAC4NVqYUwc5s66KJWS3YnS0tMIx07yvHavWSulvz5dy6fk9Lp9PGqO7Hn3sj1lXuCor9Q5cEWVVXeypmmuuTmd0IYNJIA1nZBWmztm26yeI8u99Pycut11emhl8+5ENuLF51aaN1Q4Zawyib/Ocu5e+02io0Ve4uH7s8jbO/WT3n+ETI8Kr5M3PjhHBrHSOHaTb2LY9VUuUWzZHZz/AMmbDo1V7RVG/AwR2UO2R+D6mz1dHqRpqHEIs7R1LR5t4pLdpIJ7ltjqaZc8o0T2fNe68mmlxZr3cm4OilG2N4LH9gO0dIXRu8MrijhnCUHiSJTkRrI8jVNEWQ52KaIsrKli2o1sqqli2IwbtHcadRziYeIebKPOj49bdveufV0elraXPuO3Q6j0NnHk+Z9hobOAkadZrgCCMwQc7heXpr3c55nqpz3sYJi3GsIAgCAIAgI2JVrYInzP8WNrnHibbAOkmw7VKEHOSiu8jOSjFyfcfKo3vkcZJM5JXF7+hx2NHQBYdi9DCKhHCPKX2u2bbL3DKQuIAC5NVqIUwc5vgToplZLdiddR0wjb0714rV6yV89+fLuXT8nqdNpo0x3Vz7yPWVW4Kh1Goc3hFlVUVM011y4yd8IYI1TUNiaZJDYBXWytk2a2fSK5v+EcG0NoQ00cLjJ8ka8LwSSsIlqbsh2th8UuG4ydH4e9e3Uq9LBU6dYx3/39zz8KJ3S9Lfxb7v7+x2tJRMjaGsaABsAAAHYuRtt5Z3JJcESVgyEAQFXjWAw1LdWRvOGbXjmvY7i125bKrZVvMTXZVGxYkjjSJaaX+GqedrX5KW1hM0bjweOG9W1dkbY70efeih1OnlTLwJL1NHMRpQpoiyvqGrYiDKqqYtqIFVOLKYR9F8FuMa8b6R550FnMvtMLjs/lOXaFR7Qp3J765P8Ac9Fs6/0le6+aO7VeWIQBAEAQBAcZ4Q677KmHlEyvH4GHmA9bv7SrDQV5k59Ct2lduw3V3lBhtOXEAZkrvvujVBylyKKqtzlhHc4XRCNtztXhtfrZaie8+S5I9To9KqY+LPK2q3Bef1F+88It6qu9lRPLdcqWTvhDBgxm/erjZey56ueXwgub/hHBtHaEdNDC958kRcJof4yoL3Z09O6zRukmG0niG+9e7moaapU1rH8L8nm9NCV03dZxO8jYALBcBZmSAIAgCAICs0hwhtVC6I5O8ZjhtjkHiuC202uuakjXdUrIOLOJw+oc5pDxaWMuZIOEjTZ3x7VdcHxXJnmpxcJOL7jZIso1kKcLYiLKypatiNbKipatiBv0XxL+Hq4Zb2braj+HJvyPcbHsXPrKvSVNHdobfR2ro+B91BXmz0oQBAEAQBAfMMdlM1ZMRnZzYW/lYM7fzOd3K602KqN6XDvPPbQk7Lt1HTYDhoaLntPE8OpeV2rtB3S3Vy/v1ZZ6DSKCyyyrKm2QXmNRf/ii9qrzxZTVEy4eZYQhg1xM71a7N2dPV2Y5RXN/3vOTX66Gmh49yMMYm5KB7x42qbdLjkB3kL6HpaIVJVwWEjxNls7p70nls6LRnDxBTxsG0NBJ3lxzcT1klcF03ObkX1UFCCii1Ws2BAEAQBAEAQHA49T8lXPtk2pibJ/5GEMce0FvcrbRz3qsdGUm0a8WKXUjvK60VpFmU0RZXVIWxEGVFUFsREqqht7jjdZZsi8H3nRiu5elhlOZfGwn81rH2gry1sNybj4nrapb0FItFrJhAEAQGL3WBJ2AE9yA+f6O0RP1jh9ZKXPN/J13Fx96xtLWrd3I+6vqyro07lZvPm/odXI8MbqjcvGai98erPQU1dyKmpmVfzLGuBGaN5/+ru0OinqrVCHzfRGvWauGmrc5f+kqId6+h6bTQ09arguCPC6jUTvsc5kbGaUyx6jba2sxwvcNOq4OsSNl7Lqg8M1xeJJkpuN1oFuQpvWpflLm7LX8T8vyWXrB/CvP8D/Xq30FN61L8pZ7LD4n5fkesPBef4PP9frfQU3rUvyk7LD4n5fkesPBef4H+v1voKb1qX5Sdkh8T8vyPWHgvP8AA+kFb6Cm9al+UnZIfE/L8j1h4Lz/AAefSGt9BTetS/KWeyQ+J+X5HrDw+v4PDpHWegpvWpflJ2OHV+X5HrHw+v4MTpLWegpvWpflJ2OHV+X5HrHw+v4KzEKmaoljlmZFFyTZANSV8hfr223Y21rLpppVaaT5nJqtSrkuBreuhHARZSpoiyBULYiDKmqWxESqnUiaPrXgrqNahDfRvlb1DWuPYV53XRxcz02hlmlHYrjOsIAgCAi4k+0Un5H/ANpXNdbhqKGODKTDmajA47SB2BUG0NTmW6uS/c26WnCy+bNdVOqSUm2WtcCDtzOwLbRTO2ahBZb5G22yNUHKTwkexuvnu3dAX0fZ2z4aOrdXvPm/73Hg9frZaq3efJckSGuXdg4z0vTBkxLlnAPLoZPLoDwlZMGJKyDElDBrcVIGtxWURNTipIwaXlTRhkWUqaIsg1BWxEGVVUpoiVVQpE0fS/A8+9PMOEx/sYf3VDtJf7q/Q9Ds3/h+Z9AVeWAQBAeEqFk91ZBErCNVwPlAjsO1U+pucIuXebYxy8FHPMvN2yyyxqgQHuuVrSOxLCIk9Rc6jfFbt6XfBfQNg7K9BX6exe0+Xgvuzxm2to+mn6GD9lc/F/g3xOV+0UiNuuo4MjXTBIcoEwBygTAyNcJgZPC8LOAYl4TAMS8LODBrc8KWDBrc8LODBqdIFJIwaXvCmkYZGkeFJIiyFO5TRBlVUuWxGCrnKkTR9O8D8dqaV3nTOPc1o/Zef2i82/I9Fs5Yp+Z364DvCAIDW4ritlvMkiur5dq87r7t6eFyR10wOdnlzVY+JZ1xwQcRq+Tbqjx37Pwt3lej/wBP7L7Vd6Sa9iP1fcvuU229odnr3IP2pfRdfsQqZy+hyR4dE+ORamiaNgesYJEDG5SGCzi0OfE0kGzg1zwDY7tqyuCbNlSTmky9boLGc+WqPWHfBVnbrfDyLzsNJ79BI/TVHrDvgnbrPDyHYaR9BI/TVPrDvgnbrPDyHYaR9BI/TVHrDvgnbrPDyHYaR9A4/TVHrDvgnbrPDyHYaeh59A4/TVHrDvgnbrfDyHYaeg+gUfpqj1h3wTt1vh5DsNPQ8+gEXpqj9d3wTt1vh5DsFPQ8/wCH0Ppaj9c/BO32+HkY7BT0PD4PIfS1H65+Cz2+3w8h2CnoYnwdQelqP1z8E7fd4eQ9X0dDE+Den9JP+ufgnb7vDyHq+joYnwZ03nz/AKx+CesLvAer6Ohj/wAL6Te6b9X/AAnrC7wM9gp6HUaPYJHRxcjFfVBJzOsSTtuVzWWSslvSOmuuNcd2JaLWTCA8cVrslhYMo0zOsLqu1Fno63InFZeCjrZV5ebyWdUSjmkDdZ7smtBJPQp6eid1ka4Li3hHRdbGmtzlySycq+sMjy92/YPNbuC+s6LRw0lEaod31fez5vrNTLUWuyXf9F0JsEi6JI5kTo5FraJo3teo4JEbF4y+F4HjWu38zecPaAkeZKMsNM+g4FWienimbmHsae22Y77qhsg4TcX3HqK5KcVJd5PUCYQBAEAQBAEAQBAEAQBAEAQBAEBiVzz4syQMQk3Kj2pbxUF+p00RzxKKpfdUvMtK44KDS2F4p2vH2ZeGv7QdXsvZev8A9LaaPpHbPnyj/LKLb9snTuR5Z4nJwyL3eDxrLCCVRaIlhDItbRJEpj1DBI26yxgyTtCsSEErqN5tHMXPgJ2B5zfH33I6yuHXU5XpF8y42dqFj0b+R3iqy2CAIAgCAIDXUTtja57yGsYCXE5AAbSspNvCMNpLLOBdpXWPJkjdDFG8kxsfA98givzS4iQZkZ2tvVpDQwxxzn9fwVNm0WpcDA6T13paf1WX5qn2CHj5/g1+s5eH9+Zg7Squ9LT+qyfNT1fDx8/wPWkui/vzNT9Ma4feU/qsnzVn1dDx8/wY9aS6L+/Mjyad1o+8p/VZPmrPq2Hj5/getZdEZ4TpxXTVEUDTA4SOGtaCRpbGM3EfWHd71qv0VdUHJ5/vyN+n1tl01FJH1EKqLU9QBYfIGK0tGSjr5bkleR1VvpLZS8SyphhIqwLmy1VQc5KK5s7W1GOS9rcJbLSvp3feNIv5rtzuw2XudKuz7u73Hn716ZNPvPikzHRvcx4s9hLXDg4bV6yElOKkjyNlbhJxfcSKeVZaNRZ08qg0ZROjeoNEkb2vWMGTXVQh7bG4IsQ4GzmOGYcDuIWCSk08o6XRzSvNtPWkNl2Ml2Rzjdc+S/oO3cqrU6Nx9qHL9i90utjYt2XM69cBYBAEAQEevrY4WGSZ7Y2N2ucbD/J6FKMXJ4SIykorLPn+O406sNiDHSNN2xuFpKlw2OkG5m8N35XVtptLucXz/YptXrd72Y8ive9d6WCqbya3OWTBokcsmCDUPU0YKuoepGUdv4J8GuX1jx43Mj/IDzndpsOxUm0bt6W4u49Bs6jdjvvvPpyrCyCA8Kiwa53WaT0Fc2pnuVSl0ROCzJI5urevGst6kMHh1pBwGattkVb1290Ia2e7XjqdSvTlQfNfCdgOq4VsY5ps2YDcdjZP2PYrbZ2ox/ty+RU7S02V6SPzOEhksrgo2WVNMoNGCxhlUWjOSUx6jgkbA5YwZMZWtcC1wDmnaCLgpgJ4N+HYlU0+UEutGPuptaRgHBr/ABmjvHQua3S12cWuPgd1Ovsr4Pii8g03ePtaV5PGGWOQHqDi0riloH3S8zvjtKD5o3O05b5NJVX/ABNp2jv5QqPYZ9V9fsTe0K+j+n3IVXpdVPyjiipx50jzM8dTGWHeVthoF3vJps2kv8UUU7nSP5SZ76iQbC8jUZ+SMc1vddd1dMYLCWCtt1U7HxZi53FbkjlbNZcsg1PcsmCNNIpIwVtRKpIGnDMOfVztp48tbN7vMjG09e4da0am9VQydmk07tng+8YXRMhjbEwBrWNAAG4ALzUpOTyz0ySSwiWsGQgCwwRcRNmHsVbtOW7p38jdQszObqivKlvWWWjceTndi9LsaGKpS6v9jh18vaS8C8VwcBqqqdsjHRvAcx4LXAi4LSLEFZTaeUYaTWGfEtK8AfRTamZhfnE/i3zCfOHuXotJqVdDjzXM85rNK6Z5XJldBKus4GWVPMoNAnRyqLRk3tesYM5Mw9Ae6yGTzWWANZDBiXLIPC5AYlyyYNbnICPLIpYMEGeZSSMFdI5znCOMF8jzZrRtcVGyahHLN1VTnLCPr2gmi4pIrvs6eSxkd07mg+aF5zU6h3Tz3dx6bTUKmGO/vOrXOdAQBAFgEPFPE7Qqva3/AF/mjo03vnOVIXly2rLnRz7M9ZXqtk/9Zfqyt13/AC/ItlZnGEBX43hMdVE6GUXDhkfKa7c5p3ELZXZKuW9EhZXGyO7I+LaQYHLRS8nLmw+JIBzXjh0O6F6HTamN0eHPoec1WklS/AiwzLpOJonwzqLRgmRzKODJubIsYMmYegPdZAeayA81kB4XIDW56yDRJKs4MZIc0ykkYIN3yPEUTTJI/Y0bes8B0qFlka45ZvpplZLCPqOg+hgphy01n1Dhm7aIx5rL+071QarVO5+B6LS6WNK8TtQFyHWEAQBAEBHr2XY7oz7lxa+v0mnkl+vkbaXiaOcmC8eW8GTtHpbFzDvzCv8AYtyxKt/qv5OTXQzifyL1XxXBAEBExPDoqiMxTND2O3Ee0cD0qUJyg96L4kZQUliSPlWkug81MTJBeeDbb72MdXlD2q60+0Iy4WcH9Cl1OzZL2q+K6HMxTd428QVYpp8UVUotPDJkcyYIklkyxgG5syxgZMhKmBk95VBk8MqYGTW6ZMGDS+dSwCHUVQGZNk5GUmyTg2A1NaRyTeTiP3rwbEfgbtd7lx362FfBcWWGn2fOzi+CPqmjGicNG3mjWkdbWkdYvf1ncOgKkuvna8yL2miFSxFHRLSbggCAIAgCAFYBzuI0xjP4TsP7Lyev0Tonle6+Xh4Frp7VYvEgteWkOGRGxcddkq5KUXxR0uKksMvaTGGOFn813/qV6XT7UqsWJ+y/oVtujnF+zxRMFXH5ze8Lu7RV8S8zn9FPozB9fGPKv1ZqEtZSv8iS09j7jS7Eb+KO0/BaHrc+6jYtNjmzxjnP6fcpwjZZxZiTjHkVWN6F09TznN1JfPZzXdvHtVnp77KeEWcF+nru95HEYnoBVxEmFzZ2bgfq5PgVa17Sg/fWCqt2XL/BnPVMU0P20UkdtpLDq/1DJdsL65+6yvs0lsOaNceIMPlDvW3KNDg0b21Y4+1DGGemrHFBhmp+IMHlDvCxlGVCTEEr5coY5JfyscR37Atc7oQ5s3Q0tk+SLmg0Nrp/GDadp8467/6W5e1cdm0q17vE7qtlzfvPB2OB+D2niIfLeeQb5LFoPQzYFXW6yyzvwi0p0dVfdlnYxQtaLAWXIdRsQBAEAQBAEAQBAYyMDhZwuCoyipLDWUZTaeUVNTggObHW6DmFU3bHrk81vH1R2162S95ZITsIlHA9q5PVFy5NHQtbW+pk3CZegdq2R2Vb3tEXra+5MlQ4OfKd3Lsr2ZGPvSz9DRPWN8kT4aBjenrXdCmEPdRzStlLmySBbYtprPUAQGt8LTtAQFdU6O0snjwxu6TGwnvspqya5NkHXF80iA/QahO2CP8Apt7ls7Tb8TIdnq+FGLdBKAfcR9xP7p2m34mOz1fCibTaMUjM2wxAjfybL99lB2zfNsmq4LkkWcdKwbAFrJm0BAeoAgCAIAgCAIAgCAIAgCAIAgCAIAgCAIAgCAIAgCAIAgCAIAgCAIAgCAIAgCAIAgCAIAgCAIAgCAIAgCAIAgCAIAgCAIAgCAIAgC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2" name="3 Elipse"/>
          <p:cNvSpPr/>
          <p:nvPr/>
        </p:nvSpPr>
        <p:spPr>
          <a:xfrm>
            <a:off x="4244343" y="3420624"/>
            <a:ext cx="701598" cy="6351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P1</a:t>
            </a:r>
          </a:p>
        </p:txBody>
      </p:sp>
      <p:pic>
        <p:nvPicPr>
          <p:cNvPr id="15" name="Picture 2" descr="http://nea.educastur.princast.es/pixelandia/aprender/imags/escan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047" y="4308114"/>
            <a:ext cx="1375394" cy="109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cd1.dibujos.net/dibujos/pintados/201232/impresora-profesiones-informatica-pintado-por-leslierod-976115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599" y="3947951"/>
            <a:ext cx="1512168" cy="11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6 Elipse"/>
          <p:cNvSpPr/>
          <p:nvPr/>
        </p:nvSpPr>
        <p:spPr>
          <a:xfrm>
            <a:off x="4388359" y="5746208"/>
            <a:ext cx="701598" cy="6351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P2</a:t>
            </a:r>
          </a:p>
        </p:txBody>
      </p:sp>
      <p:cxnSp>
        <p:nvCxnSpPr>
          <p:cNvPr id="19" name="8 Conector recto de flecha"/>
          <p:cNvCxnSpPr>
            <a:stCxn id="15" idx="0"/>
          </p:cNvCxnSpPr>
          <p:nvPr/>
        </p:nvCxnSpPr>
        <p:spPr>
          <a:xfrm flipV="1">
            <a:off x="2267744" y="3750750"/>
            <a:ext cx="2088232" cy="5573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0 Conector recto de flecha"/>
          <p:cNvCxnSpPr>
            <a:stCxn id="17" idx="2"/>
            <a:endCxn id="15" idx="2"/>
          </p:cNvCxnSpPr>
          <p:nvPr/>
        </p:nvCxnSpPr>
        <p:spPr>
          <a:xfrm flipH="1" flipV="1">
            <a:off x="2267744" y="5406934"/>
            <a:ext cx="2120615" cy="65683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Expropiar un recurso a la vez y verificar cada vez si sigue existiendo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Volver a solicitar el recurso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Recuperación</a:t>
            </a:r>
          </a:p>
        </p:txBody>
      </p:sp>
      <p:sp>
        <p:nvSpPr>
          <p:cNvPr id="58372" name="AutoShape 4" descr="data:image/jpeg;base64,/9j/4AAQSkZJRgABAQAAAQABAAD/2wCEAAkGBxISEhQQEBQUEBAQFQ8VFRQVEA8QEA8PFRUWFhUUFhQYHCggGBolHRUUITEhJSkrLi4uFx8zODMsNygtLiwBCgoKDg0OGxAQGywkHyQsLCwsLCwsLCwsLCwsLCwsLCwtLywsLC8tLCwsLCwsLCwsLCwsLCwsLCwsLCwsLCwsLP/AABEIAMwAzAMBEQACEQEDEQH/xAAbAAEAAgMBAQAAAAAAAAAAAAAABAUCAwYBB//EAEYQAAEDAgIFBgoIBQIHAAAAAAEAAgMEEQUhBhIxQVETImFxgZEHMkJSU5ShsdHTFiMzQ2Jyk8EUgpKy4RXwFzRjc4Oi8f/EABsBAQACAwEBAAAAAAAAAAAAAAACBQEDBAYH/8QANhEAAgIBAQUECQQBBQEAAAAAAAECAxEEBRIhMVEUQWGRExUiMlKBodHhcbHB8EIGIzM08ZL/2gAMAwEAAhEDEQA/APuKAIAgCAIAgCAIAgCAIAgCAIAgCAIAgCAIAgCAIAgCAIAgCAIAgCAIAgCAIAgCAIAgCAIAgCA1unaN9+rNc09ZTDm/LiTUGyPJXgbB7Vw2bXhH3Y5+n3NsdO2Rn4odwHtXJLbNndFfU2rSo1nFXdHctfri/oifZYmTcYO9oPUSFuhtqX+cfJmHo13Mm0tcyTIGx4HIq10+tqv918ej5nNZROvmSl1mkIAgCAIAgCAIAgCAIAgCAIAgIlVicEeUkscZ4OkY09xKnGuUuSZFzjHmyE7SmjH37D1ax9wU+z2/Ca+0VfEiRSY1BKbRv1z0Nf77LRe1Qs2cP70J1zjZ7vE3vqeode3uVXdtHHurHi/sdEayHPWjr6/gqe/XOfN5/vQ6YUMgy1hK4pXOR0xpSI5lJUeLNiiketaSttdFlnuxbMOcY82bm0bz5JXXHZeofdj5mp6itd4fQSeaVmWy9RHuz+jC1NfUhyNLTvBHYQuNxnXLjlNHTFxki/wiv5QarvHb7RxXp9n6z08MS95c/uVeqo9HLK5MsVYHKEAQBAEAQBAEAQBAEBX4rjUFMByzw1x8Vg50j/ysGZWyuqdnuo12WwrXtM5ur0qqJMoI2wM8+a75D0iJpsO09i7YaKK995/QrrdpJcIIrpIZJft5pZr7tcxx9Woywt13XTGEIckjhnq7Z95IosGjGTImDqYPetOo1cKY71kjFVVlrxFF/S4WGi7jboGQXndVtiyfCv2V17/wXNGzox4zeX07jdLUNaLNXnbtXxb5vqW9dHDHcVlRVErgnbKR3QpSIpJKik2bcJEeetDAdX6xw8kENH9Wxeg0X+n9TfiU/Yj48/L7lTqts6ep7sXvPw+5Y4LitLIQyQmGU7GSWZrH8Ltjuwq6jsOGn443vHn9O45Y7TV3J4OpZE0bAAt6WCTeTNDAQGiqpGyCzh27wtN+nhdHdmjZXbKt5RzsYMMwB3G3W0rz1ClpdWov9P1TLSeLqG0dSvTlOEAQBAEAQBAEAQGEsjWgucQ1rQSSSA1oG0knYFlJt4RhvHFnGYvpY+W7KPmR7DUOGbv+0w/3HLgrCnR99nl9ys1O0FH2YeZTU1NYl2bnu8Z7jrSP63H3bF3cEsIp52Sm8ssoKZa5TEYlzRYaTmcgqLWbWjHMKeL69y+5babZ7l7VnBfUs7NjGX+V5rUanjvzeWXlVKS3YLCIFVW3VTbqJTO+unBXSSkrRjJ1xgkYavHM8Fa6DZV2reYrEer5fk4dZtGnTLi8vouZqmBIschwH78V7bQbK0+k4xWZdX/HQ8lrNpX6ng3iPRfz1IM0KuFIq2iuqorgtcA5vAi4W1EctciRhOkU9KQGkzQjbE93PaP+nIfcclzXaOFnFcGWOn2jKHCXFH0DBsZhqma8Lr2ycw5SRu4ObtCqLapVvEkXldsbFmLLBazYEBR6QR85juIPsI+KpdqQ/wByEl/cNFjopezJFzEeaOoK6K4zQBAEAQBAEAQGmsqmRMdLK4MYwEucTYAf73KUYuTwuZiUlFZZ86xnFn1juddlOCCyHYX22Pl49Ddyt9Pp1Us9/wDeRQ6vWub3Y8hBDdb28Felks6WmvuXNbdGEXKTwkb663J4S4l/RYeG5u28OC8trdpSvzGHCP1f2Rf6XQxq9qXF/sb6ipDcgqG7UqPCJa11OXMqKmquqyU3J8TurqwRLkqUK3J4Syzc3GCyzbHHw7/gvWbO2ClizUf/AD9/seb1+2m8wo8/sbOTsvUxSisLkeck3J5fM0yNU0QZEmatqItFdURrbFkGirqIltTNbRGp6qSGQTQu5OVuWta7XN8148pqxZVGyO7I30aidMsxPpmi+krKtpabR1DANeO98vPZxb07t6o9RppUvw6no9NqY3RyufQvlzHSVOMi7mDhf2n/AAqzWrfthE7NM92EmWkYsAOgKzOMyQBAEAQBAEB49wAJJsBcknIADegPmuPYwayQEf8ALRn6pvpXj753R5o7Vc6bT+jWXz/vAoddrN97seRjTQ3W+TK1IuKOkJIAFyuPUaiFMHOb4HVRRKyW7FHRUlIIxc+Nx4LyOs1s73mXCK5L+X4no9NpY0rhxfU11dXbIKjv1OeESyqpzxZUTz3XDxZ3QrNLW3zK6tLpLNRNQrWX+36kdRqa9PDemyTHFx7vivc7P2XVpFnnLr9jx+u2lZqXjlHp9zarQrTFxWUCPItiIkaQKaMMhzNWxEGV9RGtiZBorKmNbUyBDhqXxPbLE7UkjN2u97Txad4SdcbI7sjbTdKqW9E+u6M46yshEjebI3myMvnHJvHVvB4Lzt9Mqp7rPUUXRthvI2TN15egG3cqpLf1GehYZ3asdSzXecoQBAEAQBAEBxenmLXP8Ew+M0OnI2iI+LH1usb9HWrDRU5fpH8it2hqdyO4ubOepYr/AO9gVm3goFlsvqCkJIAC4NVqYUwc5s66KJWS3YnS0tMIx07yvHavWSulvz5dy6fk9Lp9PGqO7Hn3sj1lXuCor9Q5cEWVVXeypmmuuTmd0IYNJIA1nZBWmztm26yeI8u99Pycut11emhl8+5ENuLF51aaN1Q4Zawyib/Ocu5e+02io0Ve4uH7s8jbO/WT3n+ETI8Kr5M3PjhHBrHSOHaTb2LY9VUuUWzZHZz/AMmbDo1V7RVG/AwR2UO2R+D6mz1dHqRpqHEIs7R1LR5t4pLdpIJ7ltjqaZc8o0T2fNe68mmlxZr3cm4OilG2N4LH9gO0dIXRu8MrijhnCUHiSJTkRrI8jVNEWQ52KaIsrKli2o1sqqli2IwbtHcadRziYeIebKPOj49bdveufV0elraXPuO3Q6j0NnHk+Z9hobOAkadZrgCCMwQc7heXpr3c55nqpz3sYJi3GsIAgCAIAgI2JVrYInzP8WNrnHibbAOkmw7VKEHOSiu8jOSjFyfcfKo3vkcZJM5JXF7+hx2NHQBYdi9DCKhHCPKX2u2bbL3DKQuIAC5NVqIUwc5vgToplZLdiddR0wjb0714rV6yV89+fLuXT8nqdNpo0x3Vz7yPWVW4Kh1Goc3hFlVUVM011y4yd8IYI1TUNiaZJDYBXWytk2a2fSK5v+EcG0NoQ00cLjJ8ka8LwSSsIlqbsh2th8UuG4ydH4e9e3Uq9LBU6dYx3/39zz8KJ3S9Lfxb7v7+x2tJRMjaGsaABsAAAHYuRtt5Z3JJcESVgyEAQFXjWAw1LdWRvOGbXjmvY7i125bKrZVvMTXZVGxYkjjSJaaX+GqedrX5KW1hM0bjweOG9W1dkbY70efeih1OnlTLwJL1NHMRpQpoiyvqGrYiDKqqYtqIFVOLKYR9F8FuMa8b6R550FnMvtMLjs/lOXaFR7Qp3J765P8Ac9Fs6/0le6+aO7VeWIQBAEAQBAcZ4Q677KmHlEyvH4GHmA9bv7SrDQV5k59Ct2lduw3V3lBhtOXEAZkrvvujVBylyKKqtzlhHc4XRCNtztXhtfrZaie8+S5I9To9KqY+LPK2q3Bef1F+88It6qu9lRPLdcqWTvhDBgxm/erjZey56ueXwgub/hHBtHaEdNDC958kRcJof4yoL3Z09O6zRukmG0niG+9e7moaapU1rH8L8nm9NCV03dZxO8jYALBcBZmSAIAgCAICs0hwhtVC6I5O8ZjhtjkHiuC202uuakjXdUrIOLOJw+oc5pDxaWMuZIOEjTZ3x7VdcHxXJnmpxcJOL7jZIso1kKcLYiLKypatiNbKipatiBv0XxL+Hq4Zb2braj+HJvyPcbHsXPrKvSVNHdobfR2ro+B91BXmz0oQBAEAQBAfMMdlM1ZMRnZzYW/lYM7fzOd3K602KqN6XDvPPbQk7Lt1HTYDhoaLntPE8OpeV2rtB3S3Vy/v1ZZ6DSKCyyyrKm2QXmNRf/ii9qrzxZTVEy4eZYQhg1xM71a7N2dPV2Y5RXN/3vOTX66Gmh49yMMYm5KB7x42qbdLjkB3kL6HpaIVJVwWEjxNls7p70nls6LRnDxBTxsG0NBJ3lxzcT1klcF03ObkX1UFCCii1Ws2BAEAQBAEAQHA49T8lXPtk2pibJ/5GEMce0FvcrbRz3qsdGUm0a8WKXUjvK60VpFmU0RZXVIWxEGVFUFsREqqht7jjdZZsi8H3nRiu5elhlOZfGwn81rH2gry1sNybj4nrapb0FItFrJhAEAQGL3WBJ2AE9yA+f6O0RP1jh9ZKXPN/J13Fx96xtLWrd3I+6vqyro07lZvPm/odXI8MbqjcvGai98erPQU1dyKmpmVfzLGuBGaN5/+ru0OinqrVCHzfRGvWauGmrc5f+kqId6+h6bTQ09arguCPC6jUTvsc5kbGaUyx6jba2sxwvcNOq4OsSNl7Lqg8M1xeJJkpuN1oFuQpvWpflLm7LX8T8vyWXrB/CvP8D/Xq30FN61L8pZ7LD4n5fkesPBef4PP9frfQU3rUvyk7LD4n5fkesPBef4H+v1voKb1qX5Sdkh8T8vyPWHgvP8AA+kFb6Cm9al+UnZIfE/L8j1h4Lz/AAefSGt9BTetS/KWeyQ+J+X5HrDw+v4PDpHWegpvWpflJ2OHV+X5HrHw+v4MTpLWegpvWpflJ2OHV+X5HrHw+v4KzEKmaoljlmZFFyTZANSV8hfr223Y21rLpppVaaT5nJqtSrkuBreuhHARZSpoiyBULYiDKmqWxESqnUiaPrXgrqNahDfRvlb1DWuPYV53XRxcz02hlmlHYrjOsIAgCAi4k+0Un5H/ANpXNdbhqKGODKTDmajA47SB2BUG0NTmW6uS/c26WnCy+bNdVOqSUm2WtcCDtzOwLbRTO2ahBZb5G22yNUHKTwkexuvnu3dAX0fZ2z4aOrdXvPm/73Hg9frZaq3efJckSGuXdg4z0vTBkxLlnAPLoZPLoDwlZMGJKyDElDBrcVIGtxWURNTipIwaXlTRhkWUqaIsg1BWxEGVVUpoiVVQpE0fS/A8+9PMOEx/sYf3VDtJf7q/Q9Ds3/h+Z9AVeWAQBAeEqFk91ZBErCNVwPlAjsO1U+pucIuXebYxy8FHPMvN2yyyxqgQHuuVrSOxLCIk9Rc6jfFbt6XfBfQNg7K9BX6exe0+Xgvuzxm2to+mn6GD9lc/F/g3xOV+0UiNuuo4MjXTBIcoEwBygTAyNcJgZPC8LOAYl4TAMS8LODBrc8KWDBrc8LODBqdIFJIwaXvCmkYZGkeFJIiyFO5TRBlVUuWxGCrnKkTR9O8D8dqaV3nTOPc1o/Zef2i82/I9Fs5Yp+Z364DvCAIDW4ritlvMkiur5dq87r7t6eFyR10wOdnlzVY+JZ1xwQcRq+Tbqjx37Pwt3lej/wBP7L7Vd6Sa9iP1fcvuU229odnr3IP2pfRdfsQqZy+hyR4dE+ORamiaNgesYJEDG5SGCzi0OfE0kGzg1zwDY7tqyuCbNlSTmky9boLGc+WqPWHfBVnbrfDyLzsNJ79BI/TVHrDvgnbrPDyHYaR9BI/TVPrDvgnbrPDyHYaR9BI/TVHrDvgnbrPDyHYaR9A4/TVHrDvgnbrPDyHYaeh59A4/TVHrDvgnbrfDyHYaeg+gUfpqj1h3wTt1vh5DsNPQ8+gEXpqj9d3wTt1vh5DsFPQ8/wCH0Ppaj9c/BO32+HkY7BT0PD4PIfS1H65+Cz2+3w8h2CnoYnwdQelqP1z8E7fd4eQ9X0dDE+Den9JP+ufgnb7vDyHq+joYnwZ03nz/AKx+CesLvAer6Ohj/wAL6Te6b9X/AAnrC7wM9gp6HUaPYJHRxcjFfVBJzOsSTtuVzWWSslvSOmuuNcd2JaLWTCA8cVrslhYMo0zOsLqu1Fno63InFZeCjrZV5ebyWdUSjmkDdZ7smtBJPQp6eid1ka4Li3hHRdbGmtzlySycq+sMjy92/YPNbuC+s6LRw0lEaod31fez5vrNTLUWuyXf9F0JsEi6JI5kTo5FraJo3teo4JEbF4y+F4HjWu38zecPaAkeZKMsNM+g4FWienimbmHsae22Y77qhsg4TcX3HqK5KcVJd5PUCYQBAEAQBAEAQBAEAQBAEAQBAEBiVzz4syQMQk3Kj2pbxUF+p00RzxKKpfdUvMtK44KDS2F4p2vH2ZeGv7QdXsvZev8A9LaaPpHbPnyj/LKLb9snTuR5Z4nJwyL3eDxrLCCVRaIlhDItbRJEpj1DBI26yxgyTtCsSEErqN5tHMXPgJ2B5zfH33I6yuHXU5XpF8y42dqFj0b+R3iqy2CAIAgCAIDXUTtja57yGsYCXE5AAbSspNvCMNpLLOBdpXWPJkjdDFG8kxsfA98givzS4iQZkZ2tvVpDQwxxzn9fwVNm0WpcDA6T13paf1WX5qn2CHj5/g1+s5eH9+Zg7Squ9LT+qyfNT1fDx8/wPWkui/vzNT9Ma4feU/qsnzVn1dDx8/wY9aS6L+/Mjyad1o+8p/VZPmrPq2Hj5/getZdEZ4TpxXTVEUDTA4SOGtaCRpbGM3EfWHd71qv0VdUHJ5/vyN+n1tl01FJH1EKqLU9QBYfIGK0tGSjr5bkleR1VvpLZS8SyphhIqwLmy1VQc5KK5s7W1GOS9rcJbLSvp3feNIv5rtzuw2XudKuz7u73Hn716ZNPvPikzHRvcx4s9hLXDg4bV6yElOKkjyNlbhJxfcSKeVZaNRZ08qg0ZROjeoNEkb2vWMGTXVQh7bG4IsQ4GzmOGYcDuIWCSk08o6XRzSvNtPWkNl2Ml2Rzjdc+S/oO3cqrU6Nx9qHL9i90utjYt2XM69cBYBAEAQEevrY4WGSZ7Y2N2ucbD/J6FKMXJ4SIykorLPn+O406sNiDHSNN2xuFpKlw2OkG5m8N35XVtptLucXz/YptXrd72Y8ive9d6WCqbya3OWTBokcsmCDUPU0YKuoepGUdv4J8GuX1jx43Mj/IDzndpsOxUm0bt6W4u49Bs6jdjvvvPpyrCyCA8Kiwa53WaT0Fc2pnuVSl0ROCzJI5urevGst6kMHh1pBwGattkVb1290Ia2e7XjqdSvTlQfNfCdgOq4VsY5ps2YDcdjZP2PYrbZ2ox/ty+RU7S02V6SPzOEhksrgo2WVNMoNGCxhlUWjOSUx6jgkbA5YwZMZWtcC1wDmnaCLgpgJ4N+HYlU0+UEutGPuptaRgHBr/ABmjvHQua3S12cWuPgd1Ovsr4Pii8g03ePtaV5PGGWOQHqDi0riloH3S8zvjtKD5o3O05b5NJVX/ABNp2jv5QqPYZ9V9fsTe0K+j+n3IVXpdVPyjiipx50jzM8dTGWHeVthoF3vJps2kv8UUU7nSP5SZ76iQbC8jUZ+SMc1vddd1dMYLCWCtt1U7HxZi53FbkjlbNZcsg1PcsmCNNIpIwVtRKpIGnDMOfVztp48tbN7vMjG09e4da0am9VQydmk07tng+8YXRMhjbEwBrWNAAG4ALzUpOTyz0ySSwiWsGQgCwwRcRNmHsVbtOW7p38jdQszObqivKlvWWWjceTndi9LsaGKpS6v9jh18vaS8C8VwcBqqqdsjHRvAcx4LXAi4LSLEFZTaeUYaTWGfEtK8AfRTamZhfnE/i3zCfOHuXotJqVdDjzXM85rNK6Z5XJldBKus4GWVPMoNAnRyqLRk3tesYM5Mw9Ae6yGTzWWANZDBiXLIPC5AYlyyYNbnICPLIpYMEGeZSSMFdI5znCOMF8jzZrRtcVGyahHLN1VTnLCPr2gmi4pIrvs6eSxkd07mg+aF5zU6h3Tz3dx6bTUKmGO/vOrXOdAQBAFgEPFPE7Qqva3/AF/mjo03vnOVIXly2rLnRz7M9ZXqtk/9Zfqyt13/AC/ItlZnGEBX43hMdVE6GUXDhkfKa7c5p3ELZXZKuW9EhZXGyO7I+LaQYHLRS8nLmw+JIBzXjh0O6F6HTamN0eHPoec1WklS/AiwzLpOJonwzqLRgmRzKODJubIsYMmYegPdZAeayA81kB4XIDW56yDRJKs4MZIc0ykkYIN3yPEUTTJI/Y0bes8B0qFlka45ZvpplZLCPqOg+hgphy01n1Dhm7aIx5rL+071QarVO5+B6LS6WNK8TtQFyHWEAQBAEBHr2XY7oz7lxa+v0mnkl+vkbaXiaOcmC8eW8GTtHpbFzDvzCv8AYtyxKt/qv5OTXQzifyL1XxXBAEBExPDoqiMxTND2O3Ee0cD0qUJyg96L4kZQUliSPlWkug81MTJBeeDbb72MdXlD2q60+0Iy4WcH9Cl1OzZL2q+K6HMxTd428QVYpp8UVUotPDJkcyYIklkyxgG5syxgZMhKmBk95VBk8MqYGTW6ZMGDS+dSwCHUVQGZNk5GUmyTg2A1NaRyTeTiP3rwbEfgbtd7lx362FfBcWWGn2fOzi+CPqmjGicNG3mjWkdbWkdYvf1ncOgKkuvna8yL2miFSxFHRLSbggCAIAgCAFYBzuI0xjP4TsP7Lyev0Tonle6+Xh4Frp7VYvEgteWkOGRGxcddkq5KUXxR0uKksMvaTGGOFn813/qV6XT7UqsWJ+y/oVtujnF+zxRMFXH5ze8Lu7RV8S8zn9FPozB9fGPKv1ZqEtZSv8iS09j7jS7Eb+KO0/BaHrc+6jYtNjmzxjnP6fcpwjZZxZiTjHkVWN6F09TznN1JfPZzXdvHtVnp77KeEWcF+nru95HEYnoBVxEmFzZ2bgfq5PgVa17Sg/fWCqt2XL/BnPVMU0P20UkdtpLDq/1DJdsL65+6yvs0lsOaNceIMPlDvW3KNDg0b21Y4+1DGGemrHFBhmp+IMHlDvCxlGVCTEEr5coY5JfyscR37Atc7oQ5s3Q0tk+SLmg0Nrp/GDadp8467/6W5e1cdm0q17vE7qtlzfvPB2OB+D2niIfLeeQb5LFoPQzYFXW6yyzvwi0p0dVfdlnYxQtaLAWXIdRsQBAEAQBAEAQBAYyMDhZwuCoyipLDWUZTaeUVNTggObHW6DmFU3bHrk81vH1R2162S95ZITsIlHA9q5PVFy5NHQtbW+pk3CZegdq2R2Vb3tEXra+5MlQ4OfKd3Lsr2ZGPvSz9DRPWN8kT4aBjenrXdCmEPdRzStlLmySBbYtprPUAQGt8LTtAQFdU6O0snjwxu6TGwnvspqya5NkHXF80iA/QahO2CP8Apt7ls7Tb8TIdnq+FGLdBKAfcR9xP7p2m34mOz1fCibTaMUjM2wxAjfybL99lB2zfNsmq4LkkWcdKwbAFrJm0BAeoAgCAIAgCAIAgCAIAgCAIAgCAIAgCAIAgCAIAgCAIAgCAIAgCAIAgCAIAgCAIAgCAIAgCAIAgCAIAgCAIAgCAIAgCAIAgCAIAgC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2" name="3 Elipse"/>
          <p:cNvSpPr/>
          <p:nvPr/>
        </p:nvSpPr>
        <p:spPr>
          <a:xfrm>
            <a:off x="4244343" y="3420624"/>
            <a:ext cx="701598" cy="6351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P1</a:t>
            </a:r>
          </a:p>
        </p:txBody>
      </p:sp>
      <p:pic>
        <p:nvPicPr>
          <p:cNvPr id="15" name="Picture 2" descr="http://nea.educastur.princast.es/pixelandia/aprender/imags/escan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047" y="4308114"/>
            <a:ext cx="1375394" cy="109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cd1.dibujos.net/dibujos/pintados/201232/impresora-profesiones-informatica-pintado-por-leslierod-976115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599" y="3947951"/>
            <a:ext cx="1512168" cy="11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6 Elipse"/>
          <p:cNvSpPr/>
          <p:nvPr/>
        </p:nvSpPr>
        <p:spPr>
          <a:xfrm>
            <a:off x="4388359" y="5746208"/>
            <a:ext cx="701598" cy="6351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P2</a:t>
            </a:r>
          </a:p>
        </p:txBody>
      </p:sp>
      <p:cxnSp>
        <p:nvCxnSpPr>
          <p:cNvPr id="19" name="8 Conector recto de flecha"/>
          <p:cNvCxnSpPr>
            <a:stCxn id="15" idx="0"/>
          </p:cNvCxnSpPr>
          <p:nvPr/>
        </p:nvCxnSpPr>
        <p:spPr>
          <a:xfrm flipV="1">
            <a:off x="2267744" y="3750750"/>
            <a:ext cx="2088232" cy="5573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0 Conector recto de flecha"/>
          <p:cNvCxnSpPr>
            <a:stCxn id="17" idx="2"/>
            <a:endCxn id="15" idx="2"/>
          </p:cNvCxnSpPr>
          <p:nvPr/>
        </p:nvCxnSpPr>
        <p:spPr>
          <a:xfrm flipH="1" flipV="1">
            <a:off x="2267744" y="5406934"/>
            <a:ext cx="2120615" cy="65683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3 Llamada rectangular redondeada"/>
          <p:cNvSpPr/>
          <p:nvPr/>
        </p:nvSpPr>
        <p:spPr>
          <a:xfrm>
            <a:off x="3203848" y="836712"/>
            <a:ext cx="5472608" cy="1800200"/>
          </a:xfrm>
          <a:prstGeom prst="wedgeRoundRectCallout">
            <a:avLst>
              <a:gd name="adj1" fmla="val -7837"/>
              <a:gd name="adj2" fmla="val 10684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Menor cantidad de procesamiento</a:t>
            </a:r>
          </a:p>
          <a:p>
            <a:pPr algn="ctr"/>
            <a:r>
              <a:rPr lang="es-CO" dirty="0"/>
              <a:t>Menor cantidad de salida</a:t>
            </a:r>
          </a:p>
          <a:p>
            <a:pPr algn="ctr"/>
            <a:r>
              <a:rPr lang="es-CO" dirty="0"/>
              <a:t>Mayor tiempo restante</a:t>
            </a:r>
          </a:p>
          <a:p>
            <a:pPr algn="ctr"/>
            <a:r>
              <a:rPr lang="es-CO" dirty="0"/>
              <a:t>Menor cantidad de recursos asignados</a:t>
            </a:r>
          </a:p>
          <a:p>
            <a:pPr algn="ctr"/>
            <a:r>
              <a:rPr lang="es-CO" dirty="0"/>
              <a:t>Menor prioridad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Tarea</a:t>
            </a:r>
          </a:p>
        </p:txBody>
      </p:sp>
    </p:spTree>
    <p:extLst>
      <p:ext uri="{BB962C8B-B14F-4D97-AF65-F5344CB8AC3E}">
        <p14:creationId xmlns:p14="http://schemas.microsoft.com/office/powerpoint/2010/main" val="191896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42108" y="1828800"/>
            <a:ext cx="7202776" cy="4624536"/>
          </a:xfrm>
        </p:spPr>
        <p:txBody>
          <a:bodyPr>
            <a:normAutofit fontScale="92500" lnSpcReduction="20000"/>
          </a:bodyPr>
          <a:lstStyle/>
          <a:p>
            <a:r>
              <a:rPr lang="es-CO" sz="1800" dirty="0"/>
              <a:t>[1]	“SISTEMAS OPERATIVOS MODERNOS (3a ED.) - ANDREW S. TANENBAUM, comprar el libro en tu librería online Casa del Libro.” [Online]. </a:t>
            </a:r>
            <a:r>
              <a:rPr lang="es-CO" sz="1800" dirty="0" err="1"/>
              <a:t>Available</a:t>
            </a:r>
            <a:r>
              <a:rPr lang="es-CO" sz="1800" dirty="0"/>
              <a:t>: http://www.casadellibro.com/libro-sistemas-operativos-modernos-3-ed/6074420467/1263598. [</a:t>
            </a:r>
            <a:r>
              <a:rPr lang="es-CO" sz="1800" dirty="0" err="1"/>
              <a:t>Accessed</a:t>
            </a:r>
            <a:r>
              <a:rPr lang="es-CO" sz="1800" dirty="0"/>
              <a:t>: 24-May-2013].</a:t>
            </a:r>
          </a:p>
          <a:p>
            <a:pPr lvl="0"/>
            <a:r>
              <a:rPr lang="es-CO" sz="1800" dirty="0"/>
              <a:t>[3] </a:t>
            </a:r>
            <a:r>
              <a:rPr lang="es-ES" sz="1800" dirty="0" err="1"/>
              <a:t>Stalling</a:t>
            </a:r>
            <a:r>
              <a:rPr lang="es-ES" sz="1800" dirty="0"/>
              <a:t> W., “Sistemas Operativos”, 5a edición, Prentice Hall, 2005. </a:t>
            </a:r>
          </a:p>
          <a:p>
            <a:pPr lvl="0"/>
            <a:r>
              <a:rPr lang="es-ES" sz="1800" dirty="0"/>
              <a:t>[4] </a:t>
            </a:r>
            <a:r>
              <a:rPr lang="es-CO" sz="1500" dirty="0"/>
              <a:t>Enrique González, </a:t>
            </a:r>
            <a:r>
              <a:rPr lang="es-CO" sz="1500" dirty="0" err="1"/>
              <a:t>Adith</a:t>
            </a:r>
            <a:r>
              <a:rPr lang="es-CO" sz="1500" dirty="0"/>
              <a:t> Pérez, 2009</a:t>
            </a:r>
          </a:p>
          <a:p>
            <a:pPr lvl="0"/>
            <a:r>
              <a:rPr lang="es-CO" sz="1600" dirty="0">
                <a:hlinkClick r:id="rId2"/>
              </a:rPr>
              <a:t>[5] http://sopa.dis.ulpgc.es/ii-dso/leclinux/procesos/fork/LEC7_FORK.pdf</a:t>
            </a:r>
            <a:endParaRPr lang="es-CO" sz="1500" dirty="0"/>
          </a:p>
          <a:p>
            <a:r>
              <a:rPr lang="es-CO" sz="1800" dirty="0"/>
              <a:t>[6] </a:t>
            </a:r>
            <a:r>
              <a:rPr lang="es-CO" sz="1800" dirty="0">
                <a:hlinkClick r:id="rId3"/>
              </a:rPr>
              <a:t>http://www.electron.frba.utn.edu.ar/~gnudelman/Sistemas_Operativos_IPC.pdf</a:t>
            </a:r>
            <a:endParaRPr lang="es-CO" sz="1800" dirty="0"/>
          </a:p>
          <a:p>
            <a:r>
              <a:rPr lang="es-CO" sz="1800" dirty="0"/>
              <a:t>[7] </a:t>
            </a:r>
            <a:r>
              <a:rPr lang="es-CO" sz="1800" dirty="0">
                <a:hlinkClick r:id="rId4"/>
              </a:rPr>
              <a:t>http://www.ctr.unican.es/asignaturas/so/cap4-2en1.pdf</a:t>
            </a:r>
            <a:endParaRPr lang="es-CO" sz="1800" dirty="0"/>
          </a:p>
          <a:p>
            <a:r>
              <a:rPr lang="es-CO" sz="1800" dirty="0"/>
              <a:t>[8] </a:t>
            </a:r>
            <a:r>
              <a:rPr lang="es-CO" sz="1800" dirty="0">
                <a:hlinkClick r:id="rId5"/>
              </a:rPr>
              <a:t>http://www.infor.uva.es/~cllamas/concurr/pract98/sisos18/</a:t>
            </a:r>
            <a:endParaRPr lang="es-CO" sz="1800" dirty="0"/>
          </a:p>
          <a:p>
            <a:r>
              <a:rPr lang="es-CO" sz="1800" dirty="0"/>
              <a:t>[9] </a:t>
            </a:r>
            <a:r>
              <a:rPr lang="es-CO" sz="1800" dirty="0">
                <a:hlinkClick r:id="rId6"/>
              </a:rPr>
              <a:t>http://astreo.ii.uam.es/~ortigosa/ssoo/08-Interbloqueo-2pp.pdf</a:t>
            </a:r>
            <a:endParaRPr lang="es-CO" sz="1800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389252492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xmlns="" id="{07A1E13B-120F-4639-B39A-E1C9A1E84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108" y="1828800"/>
            <a:ext cx="7202776" cy="4840560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Interbloqueo e inanición: conceptos y </a:t>
            </a:r>
            <a:r>
              <a:rPr lang="es-CO" dirty="0" smtClean="0"/>
              <a:t>comparación</a:t>
            </a:r>
            <a:endParaRPr lang="es-CO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s-CO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CO" dirty="0"/>
              <a:t>Casos de </a:t>
            </a:r>
            <a:r>
              <a:rPr lang="es-CO" dirty="0" smtClean="0"/>
              <a:t>interbloqueo</a:t>
            </a:r>
          </a:p>
          <a:p>
            <a:pPr marL="736282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CO" dirty="0" smtClean="0"/>
              <a:t>Solicitud de archivos</a:t>
            </a:r>
          </a:p>
          <a:p>
            <a:pPr marL="736282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CO" dirty="0" smtClean="0"/>
              <a:t>Bases </a:t>
            </a:r>
            <a:r>
              <a:rPr lang="es-CO" dirty="0"/>
              <a:t>de datos</a:t>
            </a:r>
            <a:endParaRPr lang="es-ES" dirty="0"/>
          </a:p>
          <a:p>
            <a:pPr marL="736282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CO" dirty="0"/>
              <a:t>Dispositivos dedicados</a:t>
            </a:r>
            <a:endParaRPr lang="es-CO" dirty="0">
              <a:sym typeface="Wingdings" pitchFamily="2" charset="2"/>
            </a:endParaRPr>
          </a:p>
          <a:p>
            <a:pPr marL="279082" lvl="1" indent="0">
              <a:lnSpc>
                <a:spcPct val="120000"/>
              </a:lnSpc>
              <a:spcBef>
                <a:spcPts val="0"/>
              </a:spcBef>
              <a:buNone/>
            </a:pPr>
            <a:endParaRPr lang="es-CO" dirty="0">
              <a:sym typeface="Wingdings" pitchFamily="2" charset="2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CO" dirty="0"/>
              <a:t>Casos de interbloqueo </a:t>
            </a:r>
          </a:p>
          <a:p>
            <a:pPr marL="736282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CO" dirty="0"/>
              <a:t>Dispositivos múltiples</a:t>
            </a:r>
          </a:p>
          <a:p>
            <a:pPr marL="736282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CO" dirty="0" err="1"/>
              <a:t>Spooling</a:t>
            </a:r>
            <a:r>
              <a:rPr lang="es-CO" dirty="0"/>
              <a:t> – memoria temporal</a:t>
            </a:r>
          </a:p>
          <a:p>
            <a:pPr marL="736282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CO" dirty="0"/>
              <a:t>Disco compartido</a:t>
            </a:r>
          </a:p>
          <a:p>
            <a:pPr marL="279082" lvl="1" indent="0">
              <a:lnSpc>
                <a:spcPct val="120000"/>
              </a:lnSpc>
              <a:spcBef>
                <a:spcPts val="0"/>
              </a:spcBef>
              <a:buNone/>
            </a:pPr>
            <a:endParaRPr lang="es-CO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CO" dirty="0"/>
              <a:t>Prevención de interbloqueo </a:t>
            </a:r>
          </a:p>
          <a:p>
            <a:pPr marL="736282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CO" dirty="0"/>
              <a:t>Exclusión mutua</a:t>
            </a:r>
          </a:p>
          <a:p>
            <a:pPr marL="736282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CO" dirty="0"/>
              <a:t>Retención de recursos</a:t>
            </a:r>
          </a:p>
          <a:p>
            <a:pPr marL="279082" lvl="1" indent="0">
              <a:lnSpc>
                <a:spcPct val="120000"/>
              </a:lnSpc>
              <a:spcBef>
                <a:spcPts val="0"/>
              </a:spcBef>
              <a:buNone/>
            </a:pPr>
            <a:endParaRPr lang="es-CO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CO" dirty="0"/>
              <a:t>Prevención de interbloqueo </a:t>
            </a:r>
            <a:endParaRPr lang="es-CO" dirty="0" smtClean="0"/>
          </a:p>
          <a:p>
            <a:pPr marL="736282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CO" dirty="0" smtClean="0"/>
              <a:t>Inexistencia de expropiación</a:t>
            </a:r>
          </a:p>
          <a:p>
            <a:pPr marL="736282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CO" dirty="0" smtClean="0"/>
              <a:t>Espera </a:t>
            </a:r>
            <a:r>
              <a:rPr lang="es-CO" dirty="0"/>
              <a:t>circular</a:t>
            </a:r>
          </a:p>
          <a:p>
            <a:pPr marL="279082" lvl="1" indent="0">
              <a:lnSpc>
                <a:spcPct val="120000"/>
              </a:lnSpc>
              <a:spcBef>
                <a:spcPts val="0"/>
              </a:spcBef>
              <a:buNone/>
            </a:pPr>
            <a:endParaRPr lang="es-CO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CO" dirty="0"/>
              <a:t>Detección de </a:t>
            </a:r>
            <a:r>
              <a:rPr lang="es-CO" dirty="0" smtClean="0"/>
              <a:t>interbloqueo y Recuperación</a:t>
            </a:r>
            <a:endParaRPr lang="es-CO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F2456644-B6C3-4FC6-9382-E590518A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Grupos y  temas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3143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http://cache1.expertosdecomputadoras.com/images/stories/linux-y-unix/sintomas%20de%20un%20interbloqueo%20en%20una%20base%20de%20datos%20oracle.jpg</a:t>
            </a:r>
            <a:endParaRPr lang="es-CO" dirty="0"/>
          </a:p>
          <a:p>
            <a:r>
              <a:rPr lang="es-CO" dirty="0">
                <a:hlinkClick r:id="rId3"/>
              </a:rPr>
              <a:t>http://dibujosdeoficina.blogspot.com/</a:t>
            </a:r>
            <a:endParaRPr lang="es-CO" dirty="0"/>
          </a:p>
          <a:p>
            <a:r>
              <a:rPr lang="es-CO" dirty="0">
                <a:hlinkClick r:id="rId4"/>
              </a:rPr>
              <a:t>http://angelorum.blogspot.com/2012_03_01_archive.html</a:t>
            </a:r>
            <a:endParaRPr lang="es-CO" dirty="0"/>
          </a:p>
          <a:p>
            <a:r>
              <a:rPr lang="es-CO" dirty="0">
                <a:hlinkClick r:id="rId5"/>
              </a:rPr>
              <a:t>http://www.mistarjetasvirtuales.com/ctrl-z-ctrl-z/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Imágenes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Solicitud de archivos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Interbloqueo - casos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779912" y="2492896"/>
            <a:ext cx="2016224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Archivo de inventario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812186" y="4642115"/>
            <a:ext cx="2016224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Archivo de proveedores</a:t>
            </a:r>
          </a:p>
        </p:txBody>
      </p:sp>
    </p:spTree>
    <p:extLst>
      <p:ext uri="{BB962C8B-B14F-4D97-AF65-F5344CB8AC3E}">
        <p14:creationId xmlns:p14="http://schemas.microsoft.com/office/powerpoint/2010/main" val="197006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Solicitud de archivos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Interbloqueo - casos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779912" y="2492896"/>
            <a:ext cx="2016224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Archivo de inventario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812186" y="4642115"/>
            <a:ext cx="2016224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Archivo de proveedores</a:t>
            </a:r>
          </a:p>
        </p:txBody>
      </p:sp>
      <p:sp>
        <p:nvSpPr>
          <p:cNvPr id="6" name="5 Elipse"/>
          <p:cNvSpPr/>
          <p:nvPr/>
        </p:nvSpPr>
        <p:spPr>
          <a:xfrm>
            <a:off x="1403648" y="3284984"/>
            <a:ext cx="1728192" cy="100811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Compras</a:t>
            </a:r>
          </a:p>
        </p:txBody>
      </p:sp>
      <p:sp>
        <p:nvSpPr>
          <p:cNvPr id="7" name="6 Elipse"/>
          <p:cNvSpPr/>
          <p:nvPr/>
        </p:nvSpPr>
        <p:spPr>
          <a:xfrm>
            <a:off x="6300192" y="3284984"/>
            <a:ext cx="1728192" cy="100811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Ventas</a:t>
            </a:r>
          </a:p>
        </p:txBody>
      </p:sp>
    </p:spTree>
    <p:extLst>
      <p:ext uri="{BB962C8B-B14F-4D97-AF65-F5344CB8AC3E}">
        <p14:creationId xmlns:p14="http://schemas.microsoft.com/office/powerpoint/2010/main" val="327065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Solicitud de archivos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Interbloqueo - casos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779912" y="2492896"/>
            <a:ext cx="2016224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Archivo de inventario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812186" y="4642115"/>
            <a:ext cx="2016224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Archivo de proveedores</a:t>
            </a:r>
          </a:p>
        </p:txBody>
      </p:sp>
      <p:sp>
        <p:nvSpPr>
          <p:cNvPr id="6" name="5 Elipse"/>
          <p:cNvSpPr/>
          <p:nvPr/>
        </p:nvSpPr>
        <p:spPr>
          <a:xfrm>
            <a:off x="1403648" y="3284984"/>
            <a:ext cx="1728192" cy="100811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Compras</a:t>
            </a:r>
          </a:p>
        </p:txBody>
      </p:sp>
      <p:sp>
        <p:nvSpPr>
          <p:cNvPr id="7" name="6 Elipse"/>
          <p:cNvSpPr/>
          <p:nvPr/>
        </p:nvSpPr>
        <p:spPr>
          <a:xfrm>
            <a:off x="6300192" y="3284984"/>
            <a:ext cx="1728192" cy="100811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Ventas</a:t>
            </a:r>
          </a:p>
        </p:txBody>
      </p:sp>
      <p:cxnSp>
        <p:nvCxnSpPr>
          <p:cNvPr id="9" name="8 Conector recto de flecha"/>
          <p:cNvCxnSpPr>
            <a:stCxn id="4" idx="3"/>
            <a:endCxn id="7" idx="0"/>
          </p:cNvCxnSpPr>
          <p:nvPr/>
        </p:nvCxnSpPr>
        <p:spPr>
          <a:xfrm>
            <a:off x="5796136" y="2816932"/>
            <a:ext cx="1368152" cy="4680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5" idx="1"/>
            <a:endCxn id="6" idx="4"/>
          </p:cNvCxnSpPr>
          <p:nvPr/>
        </p:nvCxnSpPr>
        <p:spPr>
          <a:xfrm flipH="1" flipV="1">
            <a:off x="2267744" y="4293096"/>
            <a:ext cx="1544442" cy="6730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1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Vertical and Horizontal design template" id="{937EFE6A-8CE5-4A5C-8AD7-E2948927A036}" vid="{D6F8E6E7-0932-4929-AF45-A0C96E4D3BC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TS103460606</Template>
  <TotalTime>5114</TotalTime>
  <Words>1082</Words>
  <Application>Microsoft Office PowerPoint</Application>
  <PresentationFormat>Presentación en pantalla (4:3)</PresentationFormat>
  <Paragraphs>365</Paragraphs>
  <Slides>60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1" baseType="lpstr">
      <vt:lpstr>Vertical and Horizontal design template</vt:lpstr>
      <vt:lpstr>Inter bloqueo</vt:lpstr>
      <vt:lpstr>Agenda</vt:lpstr>
      <vt:lpstr>Interbloqueo</vt:lpstr>
      <vt:lpstr>Interbloqueo vs. inanición</vt:lpstr>
      <vt:lpstr>Interbloqueo – situación crítica</vt:lpstr>
      <vt:lpstr>Grupos y  temas</vt:lpstr>
      <vt:lpstr>Interbloqueo - casos</vt:lpstr>
      <vt:lpstr>Interbloqueo - casos</vt:lpstr>
      <vt:lpstr>Interbloqueo - casos</vt:lpstr>
      <vt:lpstr>Interbloqueo - casos</vt:lpstr>
      <vt:lpstr>Interbloqueo – casos (II)</vt:lpstr>
      <vt:lpstr>Interbloqueo – casos (II)</vt:lpstr>
      <vt:lpstr>Interbloqueo – casos (III)</vt:lpstr>
      <vt:lpstr>Interbloqueo – casos (IV)</vt:lpstr>
      <vt:lpstr>Interbloqueo – casos (IV)</vt:lpstr>
      <vt:lpstr>Interbloqueo – casos (IV)</vt:lpstr>
      <vt:lpstr>Interbloqueo – casos (IV)</vt:lpstr>
      <vt:lpstr>Interbloqueo – casos (V)</vt:lpstr>
      <vt:lpstr>Interbloqueo – casos (V)</vt:lpstr>
      <vt:lpstr>Interbloqueo – casos (V)</vt:lpstr>
      <vt:lpstr>Interbloqueo – casos (V)</vt:lpstr>
      <vt:lpstr>Interbloqueo – casos (V)</vt:lpstr>
      <vt:lpstr>Interbloqueo – casos (V)</vt:lpstr>
      <vt:lpstr>Interbloqueo – casos (V)</vt:lpstr>
      <vt:lpstr>Interbloqueo – casos (V)</vt:lpstr>
      <vt:lpstr>Interbloqueo – casos (VI)</vt:lpstr>
      <vt:lpstr>Interbloqueo – condiciones</vt:lpstr>
      <vt:lpstr>Recursos</vt:lpstr>
      <vt:lpstr>Interbloqueo – condiciones</vt:lpstr>
      <vt:lpstr>Interbloqueo – condiciones</vt:lpstr>
      <vt:lpstr>Interbloqueo – condiciones</vt:lpstr>
      <vt:lpstr>Prevenir interbloqueo</vt:lpstr>
      <vt:lpstr>Prevenir interbloqueo</vt:lpstr>
      <vt:lpstr>Prevenir interbloqueo</vt:lpstr>
      <vt:lpstr>Prevenir interbloqueo</vt:lpstr>
      <vt:lpstr>Prevenir interbloqueo</vt:lpstr>
      <vt:lpstr>Prevenir interbloqueo</vt:lpstr>
      <vt:lpstr>Prevenir interbloqueo</vt:lpstr>
      <vt:lpstr>Prevenir interbloqueo</vt:lpstr>
      <vt:lpstr>Detección de interbloqueo</vt:lpstr>
      <vt:lpstr>Detección de interbloqueo</vt:lpstr>
      <vt:lpstr>Detección de interbloqueo</vt:lpstr>
      <vt:lpstr>Detección de interbloqueo</vt:lpstr>
      <vt:lpstr>Detección de interbloqueo</vt:lpstr>
      <vt:lpstr>Detección de interbloqueo</vt:lpstr>
      <vt:lpstr>Detección de interbloqueo</vt:lpstr>
      <vt:lpstr>Detección de interbloqueo</vt:lpstr>
      <vt:lpstr>Detección de interbloqueo</vt:lpstr>
      <vt:lpstr>Recuperación</vt:lpstr>
      <vt:lpstr>Recuperación</vt:lpstr>
      <vt:lpstr>Recuperación</vt:lpstr>
      <vt:lpstr>Recuperación</vt:lpstr>
      <vt:lpstr>Recuperación</vt:lpstr>
      <vt:lpstr>Recuperación</vt:lpstr>
      <vt:lpstr>Recuperación</vt:lpstr>
      <vt:lpstr>Recuperación</vt:lpstr>
      <vt:lpstr>Recuperación</vt:lpstr>
      <vt:lpstr>Tarea</vt:lpstr>
      <vt:lpstr>Referencias</vt:lpstr>
      <vt:lpstr>Imágenes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yolima uribe</dc:creator>
  <cp:lastModifiedBy>yolima</cp:lastModifiedBy>
  <cp:revision>634</cp:revision>
  <dcterms:created xsi:type="dcterms:W3CDTF">2013-05-21T14:21:20Z</dcterms:created>
  <dcterms:modified xsi:type="dcterms:W3CDTF">2020-08-19T15:19:17Z</dcterms:modified>
</cp:coreProperties>
</file>