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12"/>
  </p:notesMasterIdLst>
  <p:sldIdLst>
    <p:sldId id="256" r:id="rId2"/>
    <p:sldId id="389" r:id="rId3"/>
    <p:sldId id="384" r:id="rId4"/>
    <p:sldId id="401" r:id="rId5"/>
    <p:sldId id="403" r:id="rId6"/>
    <p:sldId id="402" r:id="rId7"/>
    <p:sldId id="404" r:id="rId8"/>
    <p:sldId id="405" r:id="rId9"/>
    <p:sldId id="406" r:id="rId10"/>
    <p:sldId id="407" r:id="rId11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99FF"/>
    <a:srgbClr val="FB9B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0080" autoAdjust="0"/>
  </p:normalViewPr>
  <p:slideViewPr>
    <p:cSldViewPr>
      <p:cViewPr varScale="1">
        <p:scale>
          <a:sx n="62" d="100"/>
          <a:sy n="62" d="100"/>
        </p:scale>
        <p:origin x="1542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3648EA-E54E-41EA-B437-BD4AC40D1772}" type="datetimeFigureOut">
              <a:rPr lang="es-CO" smtClean="0"/>
              <a:pPr/>
              <a:t>6/09/2021</a:t>
            </a:fld>
            <a:endParaRPr lang="es-CO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6C145F-494C-45F4-9D14-465D8A7BB06B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38759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6D587-554B-4C73-828F-4DF230F41590}" type="datetimeFigureOut">
              <a:rPr lang="es-CO" smtClean="0"/>
              <a:pPr/>
              <a:t>6/09/2021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E1B8A-53E8-4044-884E-E28FA4F7FF85}" type="slidenum">
              <a:rPr lang="es-CO" smtClean="0"/>
              <a:pPr/>
              <a:t>‹Nº›</a:t>
            </a:fld>
            <a:endParaRPr lang="es-CO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2107" y="4953000"/>
            <a:ext cx="6173808" cy="1066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2107" y="1371600"/>
            <a:ext cx="6859786" cy="3505200"/>
          </a:xfrm>
        </p:spPr>
        <p:txBody>
          <a:bodyPr>
            <a:noAutofit/>
          </a:bodyPr>
          <a:lstStyle>
            <a:lvl1pPr>
              <a:defRPr sz="7200"/>
            </a:lvl1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07501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6D587-554B-4C73-828F-4DF230F41590}" type="datetimeFigureOut">
              <a:rPr lang="es-CO" smtClean="0"/>
              <a:pPr/>
              <a:t>6/09/2021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E1B8A-53E8-4044-884E-E28FA4F7FF85}" type="slidenum">
              <a:rPr lang="es-CO" smtClean="0"/>
              <a:pPr/>
              <a:t>‹Nº›</a:t>
            </a:fld>
            <a:endParaRPr lang="es-C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 baseline="0"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73316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6D587-554B-4C73-828F-4DF230F41590}" type="datetimeFigureOut">
              <a:rPr lang="es-CO" smtClean="0"/>
              <a:pPr/>
              <a:t>6/09/2021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E1B8A-53E8-4044-884E-E28FA4F7FF85}" type="slidenum">
              <a:rPr lang="es-CO" smtClean="0"/>
              <a:pPr/>
              <a:t>‹Nº›</a:t>
            </a:fld>
            <a:endParaRPr lang="es-C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2106" y="533400"/>
            <a:ext cx="6059479" cy="5592764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15914" y="533400"/>
            <a:ext cx="1028968" cy="5592764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87540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6D587-554B-4C73-828F-4DF230F41590}" type="datetimeFigureOut">
              <a:rPr lang="es-CO" smtClean="0"/>
              <a:pPr/>
              <a:t>6/09/2021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E1B8A-53E8-4044-884E-E28FA4F7FF85}" type="slidenum">
              <a:rPr lang="es-CO" smtClean="0"/>
              <a:pPr/>
              <a:t>‹Nº›</a:t>
            </a:fld>
            <a:endParaRPr lang="es-C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buClr>
                <a:schemeClr val="accent2"/>
              </a:buClr>
              <a:defRPr/>
            </a:lvl2pPr>
            <a:lvl5pPr>
              <a:defRPr/>
            </a:lvl5pPr>
            <a:lvl6pPr>
              <a:buClr>
                <a:schemeClr val="accent2"/>
              </a:buClr>
              <a:defRPr baseline="0"/>
            </a:lvl6pPr>
            <a:lvl7pPr>
              <a:buClr>
                <a:schemeClr val="accent2"/>
              </a:buClr>
              <a:defRPr baseline="0"/>
            </a:lvl7pPr>
            <a:lvl8pPr>
              <a:buClr>
                <a:schemeClr val="accent2"/>
              </a:buClr>
              <a:defRPr baseline="0"/>
            </a:lvl8pPr>
            <a:lvl9pPr>
              <a:buClr>
                <a:schemeClr val="accent2"/>
              </a:buClr>
              <a:defRPr baseline="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36337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6D587-554B-4C73-828F-4DF230F41590}" type="datetimeFigureOut">
              <a:rPr lang="es-CO" smtClean="0"/>
              <a:pPr/>
              <a:t>6/09/2021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E1B8A-53E8-4044-884E-E28FA4F7FF85}" type="slidenum">
              <a:rPr lang="es-CO" smtClean="0"/>
              <a:pPr/>
              <a:t>‹Nº›</a:t>
            </a:fld>
            <a:endParaRPr lang="es-C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2107" y="990600"/>
            <a:ext cx="6173808" cy="1143000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108" y="2514601"/>
            <a:ext cx="6859786" cy="2819400"/>
          </a:xfrm>
        </p:spPr>
        <p:txBody>
          <a:bodyPr anchor="b">
            <a:noAutofit/>
          </a:bodyPr>
          <a:lstStyle>
            <a:lvl1pPr algn="l">
              <a:defRPr sz="6600" b="0" i="0" cap="none" baseline="0"/>
            </a:lvl1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91654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6D587-554B-4C73-828F-4DF230F41590}" type="datetimeFigureOut">
              <a:rPr lang="es-CO" smtClean="0"/>
              <a:pPr/>
              <a:t>6/09/2021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E1B8A-53E8-4044-884E-E28FA4F7FF85}" type="slidenum">
              <a:rPr lang="es-CO" smtClean="0"/>
              <a:pPr/>
              <a:t>‹Nº›</a:t>
            </a:fld>
            <a:endParaRPr lang="es-C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57824" y="1828800"/>
            <a:ext cx="3487059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2108" y="1828800"/>
            <a:ext cx="3484771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108" y="533400"/>
            <a:ext cx="7202776" cy="1143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3154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6D587-554B-4C73-828F-4DF230F41590}" type="datetimeFigureOut">
              <a:rPr lang="es-CO" smtClean="0"/>
              <a:pPr/>
              <a:t>6/09/2021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E1B8A-53E8-4044-884E-E28FA4F7FF85}" type="slidenum">
              <a:rPr lang="es-CO" smtClean="0"/>
              <a:pPr/>
              <a:t>‹Nº›</a:t>
            </a:fld>
            <a:endParaRPr lang="es-CO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112" y="2667000"/>
            <a:ext cx="3484771" cy="33528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112" y="1828800"/>
            <a:ext cx="3484771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2108" y="2667000"/>
            <a:ext cx="3484771" cy="33528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 baseline="0"/>
            </a:lvl6pPr>
            <a:lvl7pPr>
              <a:defRPr sz="1400" baseline="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2108" y="1828800"/>
            <a:ext cx="3484771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108" y="533400"/>
            <a:ext cx="7202776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12924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6D587-554B-4C73-828F-4DF230F41590}" type="datetimeFigureOut">
              <a:rPr lang="es-CO" smtClean="0"/>
              <a:pPr/>
              <a:t>6/09/2021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E1B8A-53E8-4044-884E-E28FA4F7FF85}" type="slidenum">
              <a:rPr lang="es-CO" smtClean="0"/>
              <a:pPr/>
              <a:t>‹Nº›</a:t>
            </a:fld>
            <a:endParaRPr lang="es-CO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36569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6D587-554B-4C73-828F-4DF230F41590}" type="datetimeFigureOut">
              <a:rPr lang="es-CO" smtClean="0"/>
              <a:pPr/>
              <a:t>6/09/2021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E1B8A-53E8-4044-884E-E28FA4F7FF85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65258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6D587-554B-4C73-828F-4DF230F41590}" type="datetimeFigureOut">
              <a:rPr lang="es-CO" smtClean="0"/>
              <a:pPr/>
              <a:t>6/09/2021</a:t>
            </a:fld>
            <a:endParaRPr lang="es-CO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E1B8A-53E8-4044-884E-E28FA4F7FF85}" type="slidenum">
              <a:rPr lang="es-CO" smtClean="0"/>
              <a:pPr/>
              <a:t>‹Nº›</a:t>
            </a:fld>
            <a:endParaRPr lang="es-C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021" y="838200"/>
            <a:ext cx="4630357" cy="51816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7624" y="4648200"/>
            <a:ext cx="2458089" cy="13716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7624" y="2590800"/>
            <a:ext cx="2458089" cy="1924050"/>
          </a:xfrm>
        </p:spPr>
        <p:txBody>
          <a:bodyPr anchor="b">
            <a:normAutofit/>
          </a:bodyPr>
          <a:lstStyle>
            <a:lvl1pPr algn="l">
              <a:defRPr sz="3200" b="0"/>
            </a:lvl1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13643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828856" y="457200"/>
            <a:ext cx="4973345" cy="5943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14681" y="836610"/>
            <a:ext cx="4401697" cy="5183190"/>
          </a:xfrm>
          <a:solidFill>
            <a:schemeClr val="bg2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7624" y="4648200"/>
            <a:ext cx="2458089" cy="13716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7624" y="2590800"/>
            <a:ext cx="2458089" cy="1924050"/>
          </a:xfrm>
        </p:spPr>
        <p:txBody>
          <a:bodyPr anchor="b">
            <a:normAutofit/>
          </a:bodyPr>
          <a:lstStyle>
            <a:lvl1pPr algn="l">
              <a:defRPr sz="3200" b="0"/>
            </a:lvl1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73852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8441" y="6172201"/>
            <a:ext cx="990302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3486D587-554B-4C73-828F-4DF230F41590}" type="datetimeFigureOut">
              <a:rPr lang="es-CO" smtClean="0"/>
              <a:pPr/>
              <a:t>6/09/2021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8759" y="6172201"/>
            <a:ext cx="5148187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01739" y="6172201"/>
            <a:ext cx="743144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571E1B8A-53E8-4044-884E-E28FA4F7FF85}" type="slidenum">
              <a:rPr lang="es-CO" smtClean="0"/>
              <a:pPr/>
              <a:t>‹Nº›</a:t>
            </a:fld>
            <a:endParaRPr lang="es-CO"/>
          </a:p>
        </p:txBody>
      </p:sp>
      <p:grpSp>
        <p:nvGrpSpPr>
          <p:cNvPr id="7" name="Group 31"/>
          <p:cNvGrpSpPr/>
          <p:nvPr/>
        </p:nvGrpSpPr>
        <p:grpSpPr>
          <a:xfrm>
            <a:off x="0" y="0"/>
            <a:ext cx="9144000" cy="6858000"/>
            <a:chOff x="-1" y="0"/>
            <a:chExt cx="12188825" cy="6858000"/>
          </a:xfrm>
        </p:grpSpPr>
        <p:sp>
          <p:nvSpPr>
            <p:cNvPr id="8" name="Rectangle 8"/>
            <p:cNvSpPr>
              <a:spLocks noChangeArrowheads="1"/>
            </p:cNvSpPr>
            <p:nvPr/>
          </p:nvSpPr>
          <p:spPr bwMode="auto">
            <a:xfrm>
              <a:off x="4164514" y="6705600"/>
              <a:ext cx="8024310" cy="152400"/>
            </a:xfrm>
            <a:prstGeom prst="rect">
              <a:avLst/>
            </a:prstGeom>
            <a:gradFill rotWithShape="0">
              <a:gsLst>
                <a:gs pos="0">
                  <a:schemeClr val="accent5">
                    <a:lumMod val="20000"/>
                    <a:lumOff val="80000"/>
                  </a:schemeClr>
                </a:gs>
                <a:gs pos="100000">
                  <a:schemeClr val="accent5">
                    <a:lumMod val="75000"/>
                  </a:schemeClr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kumimoji="1" lang="en-US" sz="2400">
                <a:latin typeface="굴림" pitchFamily="50" charset="-127"/>
              </a:endParaRPr>
            </a:p>
          </p:txBody>
        </p:sp>
        <p:sp>
          <p:nvSpPr>
            <p:cNvPr id="9" name="Rectangle 9"/>
            <p:cNvSpPr>
              <a:spLocks noChangeArrowheads="1"/>
            </p:cNvSpPr>
            <p:nvPr/>
          </p:nvSpPr>
          <p:spPr bwMode="auto">
            <a:xfrm>
              <a:off x="11680956" y="1981200"/>
              <a:ext cx="507868" cy="4267200"/>
            </a:xfrm>
            <a:prstGeom prst="rect">
              <a:avLst/>
            </a:prstGeom>
            <a:gradFill rotWithShape="0">
              <a:gsLst>
                <a:gs pos="0">
                  <a:schemeClr val="tx2">
                    <a:lumMod val="20000"/>
                    <a:lumOff val="80000"/>
                  </a:schemeClr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kumimoji="1" lang="en-US" sz="2400">
                <a:latin typeface="굴림" pitchFamily="50" charset="-127"/>
              </a:endParaRPr>
            </a:p>
          </p:txBody>
        </p:sp>
        <p:sp>
          <p:nvSpPr>
            <p:cNvPr id="10" name="Rectangle 10"/>
            <p:cNvSpPr>
              <a:spLocks noChangeArrowheads="1"/>
            </p:cNvSpPr>
            <p:nvPr/>
          </p:nvSpPr>
          <p:spPr bwMode="auto">
            <a:xfrm>
              <a:off x="-1" y="5257800"/>
              <a:ext cx="609441" cy="15240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1" lang="en-US" sz="2400">
                <a:latin typeface="굴림" pitchFamily="50" charset="-127"/>
              </a:endParaRPr>
            </a:p>
          </p:txBody>
        </p:sp>
        <p:sp>
          <p:nvSpPr>
            <p:cNvPr id="11" name="Rectangle 11"/>
            <p:cNvSpPr>
              <a:spLocks noChangeArrowheads="1"/>
            </p:cNvSpPr>
            <p:nvPr/>
          </p:nvSpPr>
          <p:spPr bwMode="auto">
            <a:xfrm>
              <a:off x="-1" y="5410200"/>
              <a:ext cx="609441" cy="144780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1" lang="en-US" sz="2400">
                <a:latin typeface="굴림" pitchFamily="50" charset="-127"/>
              </a:endParaRPr>
            </a:p>
          </p:txBody>
        </p:sp>
        <p:sp>
          <p:nvSpPr>
            <p:cNvPr id="12" name="Rectangle 12"/>
            <p:cNvSpPr>
              <a:spLocks noChangeArrowheads="1"/>
            </p:cNvSpPr>
            <p:nvPr/>
          </p:nvSpPr>
          <p:spPr bwMode="auto">
            <a:xfrm>
              <a:off x="11680956" y="0"/>
              <a:ext cx="507868" cy="1981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1" lang="en-US" sz="2400">
                <a:latin typeface="굴림" pitchFamily="50" charset="-127"/>
              </a:endParaRPr>
            </a:p>
          </p:txBody>
        </p:sp>
        <p:sp>
          <p:nvSpPr>
            <p:cNvPr id="13" name="Rectangle 13"/>
            <p:cNvSpPr>
              <a:spLocks noChangeArrowheads="1"/>
            </p:cNvSpPr>
            <p:nvPr/>
          </p:nvSpPr>
          <p:spPr bwMode="auto">
            <a:xfrm>
              <a:off x="7618015" y="0"/>
              <a:ext cx="4062942" cy="304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3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kumimoji="1" lang="en-US" sz="2400">
                <a:latin typeface="굴림" pitchFamily="50" charset="-127"/>
              </a:endParaRPr>
            </a:p>
          </p:txBody>
        </p:sp>
        <p:sp>
          <p:nvSpPr>
            <p:cNvPr id="14" name="Rectangle 14"/>
            <p:cNvSpPr>
              <a:spLocks noChangeArrowheads="1"/>
            </p:cNvSpPr>
            <p:nvPr/>
          </p:nvSpPr>
          <p:spPr bwMode="auto">
            <a:xfrm>
              <a:off x="609440" y="304800"/>
              <a:ext cx="711015" cy="762000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kumimoji="1" lang="en-US" sz="2400">
                <a:latin typeface="굴림" pitchFamily="50" charset="-127"/>
              </a:endParaRPr>
            </a:p>
          </p:txBody>
        </p:sp>
        <p:sp>
          <p:nvSpPr>
            <p:cNvPr id="15" name="Rectangle 15"/>
            <p:cNvSpPr>
              <a:spLocks noChangeArrowheads="1"/>
            </p:cNvSpPr>
            <p:nvPr/>
          </p:nvSpPr>
          <p:spPr bwMode="auto">
            <a:xfrm>
              <a:off x="-1" y="1066800"/>
              <a:ext cx="609441" cy="4191000"/>
            </a:xfrm>
            <a:prstGeom prst="rect">
              <a:avLst/>
            </a:prstGeom>
            <a:gradFill rotWithShape="0">
              <a:gsLst>
                <a:gs pos="0">
                  <a:schemeClr val="bg2">
                    <a:lumMod val="50000"/>
                  </a:schemeClr>
                </a:gs>
                <a:gs pos="100000">
                  <a:schemeClr val="bg1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kumimoji="1" lang="en-US" sz="2400">
                <a:latin typeface="굴림" pitchFamily="50" charset="-127"/>
              </a:endParaRPr>
            </a:p>
          </p:txBody>
        </p:sp>
        <p:sp>
          <p:nvSpPr>
            <p:cNvPr id="16" name="Rectangle 16"/>
            <p:cNvSpPr>
              <a:spLocks noChangeArrowheads="1"/>
            </p:cNvSpPr>
            <p:nvPr/>
          </p:nvSpPr>
          <p:spPr bwMode="auto">
            <a:xfrm>
              <a:off x="-1" y="304800"/>
              <a:ext cx="609441" cy="762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1" lang="en-US" sz="2400">
                <a:latin typeface="굴림" pitchFamily="50" charset="-127"/>
              </a:endParaRPr>
            </a:p>
          </p:txBody>
        </p:sp>
        <p:sp>
          <p:nvSpPr>
            <p:cNvPr id="17" name="Rectangle 17"/>
            <p:cNvSpPr>
              <a:spLocks noChangeArrowheads="1"/>
            </p:cNvSpPr>
            <p:nvPr/>
          </p:nvSpPr>
          <p:spPr bwMode="auto">
            <a:xfrm>
              <a:off x="-1" y="0"/>
              <a:ext cx="1320456" cy="304800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kumimoji="1" lang="en-US" sz="2400">
                <a:latin typeface="굴림" pitchFamily="50" charset="-127"/>
              </a:endParaRPr>
            </a:p>
          </p:txBody>
        </p:sp>
        <p:sp>
          <p:nvSpPr>
            <p:cNvPr id="18" name="Rectangle 18"/>
            <p:cNvSpPr>
              <a:spLocks noChangeArrowheads="1"/>
            </p:cNvSpPr>
            <p:nvPr/>
          </p:nvSpPr>
          <p:spPr bwMode="auto">
            <a:xfrm>
              <a:off x="1320455" y="0"/>
              <a:ext cx="6297560" cy="3048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1" lang="en-US" sz="2400">
                <a:latin typeface="굴림" pitchFamily="50" charset="-127"/>
              </a:endParaRPr>
            </a:p>
          </p:txBody>
        </p:sp>
        <p:sp>
          <p:nvSpPr>
            <p:cNvPr id="19" name="Line 19"/>
            <p:cNvSpPr>
              <a:spLocks noChangeShapeType="1"/>
            </p:cNvSpPr>
            <p:nvPr/>
          </p:nvSpPr>
          <p:spPr bwMode="auto">
            <a:xfrm flipV="1">
              <a:off x="609440" y="304800"/>
              <a:ext cx="0" cy="6553200"/>
            </a:xfrm>
            <a:prstGeom prst="line">
              <a:avLst/>
            </a:prstGeom>
            <a:noFill/>
            <a:ln w="76200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Line 20"/>
            <p:cNvSpPr>
              <a:spLocks noChangeShapeType="1"/>
            </p:cNvSpPr>
            <p:nvPr/>
          </p:nvSpPr>
          <p:spPr bwMode="auto">
            <a:xfrm>
              <a:off x="609440" y="6705600"/>
              <a:ext cx="11579384" cy="0"/>
            </a:xfrm>
            <a:prstGeom prst="line">
              <a:avLst/>
            </a:prstGeom>
            <a:noFill/>
            <a:ln w="57150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Line 21"/>
            <p:cNvSpPr>
              <a:spLocks noChangeShapeType="1"/>
            </p:cNvSpPr>
            <p:nvPr/>
          </p:nvSpPr>
          <p:spPr bwMode="auto">
            <a:xfrm flipV="1">
              <a:off x="11680956" y="0"/>
              <a:ext cx="0" cy="6705600"/>
            </a:xfrm>
            <a:prstGeom prst="line">
              <a:avLst/>
            </a:prstGeom>
            <a:noFill/>
            <a:ln w="57150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Line 22"/>
            <p:cNvSpPr>
              <a:spLocks noChangeShapeType="1"/>
            </p:cNvSpPr>
            <p:nvPr/>
          </p:nvSpPr>
          <p:spPr bwMode="auto">
            <a:xfrm>
              <a:off x="-1" y="304800"/>
              <a:ext cx="12188825" cy="0"/>
            </a:xfrm>
            <a:prstGeom prst="line">
              <a:avLst/>
            </a:prstGeom>
            <a:noFill/>
            <a:ln w="38100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Line 23"/>
            <p:cNvSpPr>
              <a:spLocks noChangeShapeType="1"/>
            </p:cNvSpPr>
            <p:nvPr/>
          </p:nvSpPr>
          <p:spPr bwMode="auto">
            <a:xfrm flipH="1">
              <a:off x="7618015" y="457200"/>
              <a:ext cx="4570809" cy="0"/>
            </a:xfrm>
            <a:prstGeom prst="line">
              <a:avLst/>
            </a:prstGeom>
            <a:noFill/>
            <a:ln w="19050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Line 24"/>
            <p:cNvSpPr>
              <a:spLocks noChangeShapeType="1"/>
            </p:cNvSpPr>
            <p:nvPr/>
          </p:nvSpPr>
          <p:spPr bwMode="auto">
            <a:xfrm flipV="1">
              <a:off x="7618015" y="0"/>
              <a:ext cx="0" cy="457200"/>
            </a:xfrm>
            <a:prstGeom prst="line">
              <a:avLst/>
            </a:prstGeom>
            <a:noFill/>
            <a:ln w="19050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Line 25"/>
            <p:cNvSpPr>
              <a:spLocks noChangeShapeType="1"/>
            </p:cNvSpPr>
            <p:nvPr/>
          </p:nvSpPr>
          <p:spPr bwMode="auto">
            <a:xfrm>
              <a:off x="11680956" y="1981200"/>
              <a:ext cx="50786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Line 26"/>
            <p:cNvSpPr>
              <a:spLocks noChangeShapeType="1"/>
            </p:cNvSpPr>
            <p:nvPr/>
          </p:nvSpPr>
          <p:spPr bwMode="auto">
            <a:xfrm>
              <a:off x="1320455" y="0"/>
              <a:ext cx="0" cy="1066800"/>
            </a:xfrm>
            <a:prstGeom prst="line">
              <a:avLst/>
            </a:prstGeom>
            <a:noFill/>
            <a:ln w="19050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Line 27"/>
            <p:cNvSpPr>
              <a:spLocks noChangeShapeType="1"/>
            </p:cNvSpPr>
            <p:nvPr/>
          </p:nvSpPr>
          <p:spPr bwMode="auto">
            <a:xfrm flipH="1">
              <a:off x="-1" y="1066800"/>
              <a:ext cx="1320456" cy="0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Line 30"/>
            <p:cNvSpPr>
              <a:spLocks noChangeShapeType="1"/>
            </p:cNvSpPr>
            <p:nvPr/>
          </p:nvSpPr>
          <p:spPr bwMode="auto">
            <a:xfrm flipH="1">
              <a:off x="-1" y="5257800"/>
              <a:ext cx="609441" cy="0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Line 31"/>
            <p:cNvSpPr>
              <a:spLocks noChangeShapeType="1"/>
            </p:cNvSpPr>
            <p:nvPr/>
          </p:nvSpPr>
          <p:spPr bwMode="auto">
            <a:xfrm flipH="1">
              <a:off x="-1" y="5410200"/>
              <a:ext cx="609441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2108" y="1828800"/>
            <a:ext cx="7202776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2108" y="533400"/>
            <a:ext cx="7202776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74522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3838" algn="l" defTabSz="914400" rtl="0" eaLnBrk="1" latinLnBrk="0" hangingPunct="1">
        <a:lnSpc>
          <a:spcPct val="90000"/>
        </a:lnSpc>
        <a:spcBef>
          <a:spcPts val="800"/>
        </a:spcBef>
        <a:buClr>
          <a:schemeClr val="accent2"/>
        </a:buClr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41363" indent="-171450" algn="l" defTabSz="914400" rtl="0" eaLnBrk="1" latinLnBrk="0" hangingPunct="1">
        <a:lnSpc>
          <a:spcPct val="90000"/>
        </a:lnSpc>
        <a:spcBef>
          <a:spcPts val="600"/>
        </a:spcBef>
        <a:buClr>
          <a:schemeClr val="accent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667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2"/>
        </a:buClr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080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444752" indent="-173736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82496" indent="-173736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73736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157984" indent="-173736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 sz="2400" dirty="0"/>
              <a:t>Sistemas Operativos</a:t>
            </a:r>
          </a:p>
          <a:p>
            <a:r>
              <a:rPr lang="es-CO" dirty="0"/>
              <a:t>Mery </a:t>
            </a:r>
            <a:r>
              <a:rPr lang="es-CO" dirty="0" err="1"/>
              <a:t>Yolima</a:t>
            </a:r>
            <a:r>
              <a:rPr lang="es-CO" dirty="0"/>
              <a:t> Uribe </a:t>
            </a:r>
            <a:r>
              <a:rPr lang="es-CO" dirty="0" err="1"/>
              <a:t>Rios</a:t>
            </a:r>
            <a:endParaRPr lang="es-CO" dirty="0"/>
          </a:p>
          <a:p>
            <a:endParaRPr lang="es-CO" dirty="0"/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CO" sz="4800" dirty="0"/>
              <a:t>Entorno del sistema</a:t>
            </a:r>
          </a:p>
        </p:txBody>
      </p:sp>
      <p:pic>
        <p:nvPicPr>
          <p:cNvPr id="5" name="Picture 3" descr="365098">
            <a:extLst>
              <a:ext uri="{FF2B5EF4-FFF2-40B4-BE49-F238E27FC236}">
                <a16:creationId xmlns:a16="http://schemas.microsoft.com/office/drawing/2014/main" id="{E89F2E63-E1CC-4B15-BB2E-0D10859768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5733256"/>
            <a:ext cx="885825" cy="87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0877548"/>
      </p:ext>
    </p:extLst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91656A57-6495-4751-9860-A89DFA6B1A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Linux </a:t>
            </a:r>
          </a:p>
          <a:p>
            <a:pPr lvl="1"/>
            <a:r>
              <a:rPr lang="es-CO" dirty="0" err="1"/>
              <a:t>find</a:t>
            </a:r>
            <a:endParaRPr lang="es-CO" dirty="0"/>
          </a:p>
          <a:p>
            <a:pPr lvl="1"/>
            <a:r>
              <a:rPr lang="es-CO" dirty="0" err="1"/>
              <a:t>locate</a:t>
            </a:r>
            <a:r>
              <a:rPr lang="es-CO" dirty="0"/>
              <a:t>: </a:t>
            </a:r>
            <a:r>
              <a:rPr lang="es-ES" dirty="0"/>
              <a:t>más eficiente y rápido porque busca consultas en una base de datos que contiene </a:t>
            </a:r>
            <a:r>
              <a:rPr lang="es-ES" i="1" dirty="0"/>
              <a:t>bits</a:t>
            </a:r>
            <a:r>
              <a:rPr lang="es-ES" dirty="0"/>
              <a:t> y partes de archivos y sus rutas correspondientes en el sistema de archivos</a:t>
            </a:r>
            <a:endParaRPr lang="es-CO" dirty="0"/>
          </a:p>
          <a:p>
            <a:pPr lvl="1"/>
            <a:r>
              <a:rPr lang="es-CO" dirty="0"/>
              <a:t>grep: </a:t>
            </a:r>
            <a:r>
              <a:rPr lang="es-ES" dirty="0"/>
              <a:t>imprimir líneas que coinciden con un patrón de uno o más archivos. Buscar archivos cuando se conoce una cadena de caracteres en particular que contiene un archivo.</a:t>
            </a:r>
            <a:endParaRPr lang="es-CO" dirty="0"/>
          </a:p>
          <a:p>
            <a:pPr lvl="1"/>
            <a:endParaRPr lang="es-CO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6A72A89A-8678-438C-8716-06E9E008A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Comandos de búsqueda</a:t>
            </a:r>
          </a:p>
        </p:txBody>
      </p:sp>
    </p:spTree>
    <p:extLst>
      <p:ext uri="{BB962C8B-B14F-4D97-AF65-F5344CB8AC3E}">
        <p14:creationId xmlns:p14="http://schemas.microsoft.com/office/powerpoint/2010/main" val="4148670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7FE9941-EE50-4DA5-87FB-5168426116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E563E76C-FE5C-40BE-8E5E-57EFFD646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Variables de entorno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181145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E1F3F3AF-DC6B-4189-9E68-B091DAD84F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ES" dirty="0"/>
              <a:t>Variable dinámica que puede ser usada o afectar la ejecución de un proceso.</a:t>
            </a:r>
          </a:p>
          <a:p>
            <a:pPr algn="just"/>
            <a:r>
              <a:rPr lang="es-ES" dirty="0"/>
              <a:t>Pueden ser editables y dependen de cada sistema operativo.</a:t>
            </a:r>
          </a:p>
          <a:p>
            <a:pPr algn="just"/>
            <a:r>
              <a:rPr lang="es-ES" dirty="0"/>
              <a:t>El objetivo es acceder a rutas, valores o aplicaciones que cambian según el entorno, PC o sistema o el usuario que los utilice.</a:t>
            </a:r>
          </a:p>
          <a:p>
            <a:pPr algn="just"/>
            <a:r>
              <a:rPr lang="es-ES" dirty="0"/>
              <a:t>Cada sistema operativo maneja ciertas variables de entorno y los usuarios pueden crear para ejecuciones propias o para todos los usuarios del dispositivo.</a:t>
            </a:r>
          </a:p>
          <a:p>
            <a:pPr algn="just"/>
            <a:endParaRPr lang="es-ES" dirty="0"/>
          </a:p>
          <a:p>
            <a:pPr algn="just"/>
            <a:endParaRPr lang="es-CO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AB00EF6A-5063-4BCD-8C82-112638B4D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Variables de entorno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00400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AB00EF6A-5063-4BCD-8C82-112638B4D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Variables de entorno - </a:t>
            </a:r>
            <a:r>
              <a:rPr lang="es-ES" dirty="0" err="1"/>
              <a:t>windows</a:t>
            </a:r>
            <a:endParaRPr lang="es-CO" dirty="0"/>
          </a:p>
        </p:txBody>
      </p:sp>
      <p:pic>
        <p:nvPicPr>
          <p:cNvPr id="1026" name="Picture 2" descr="https://miro.medium.com/max/824/1*RqgANBwnibKJoJkmZR8Y8w.png">
            <a:extLst>
              <a:ext uri="{FF2B5EF4-FFF2-40B4-BE49-F238E27FC236}">
                <a16:creationId xmlns:a16="http://schemas.microsoft.com/office/drawing/2014/main" id="{BF41152E-5318-4A46-BA32-6B7ABC8D900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679848"/>
            <a:ext cx="3552864" cy="419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lh3.googleusercontent.com/proxy/EXq4P8XfLPGDuqJlCAcaIcKFTo74beEGu4whVpHMmRTJPvQiFO-UTdGUiy21AQxsuQcp74Ju-1k_i2MpRHfzJ5EjD5uG4nyfKtoP1cajYb4ieA">
            <a:extLst>
              <a:ext uri="{FF2B5EF4-FFF2-40B4-BE49-F238E27FC236}">
                <a16:creationId xmlns:a16="http://schemas.microsoft.com/office/drawing/2014/main" id="{5767819E-D36A-4D5E-A1B6-CFCAB9FD23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3411" y="1750768"/>
            <a:ext cx="2723626" cy="3013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lh3.googleusercontent.com/n5hBfqCVkT27rt3K9GYpDNt8Tppk2fiYVhkkFBPrswFIC_qDJ2IBtMzg9XNy0A64W37ey5sUnJUjdela3honoco2F1HqGlJurZUjYtc-qM-T6dj3IwoNWQVyOT-I6KBmTprREY_vE2uqvSXGNKGCE9f0UHcEy9Ij32UC8tm5noLUcMBhOObq3AZTyuqqm2SLVTPbfmU_FQpvz9tWIDY7JWd0StIIxPasYa-Ac6CAkXgSKxwUz4VJe0B9F7PVCy8aTw6He7EMCgi7zfyd94Jqa1DAyiKEpdUz9AhaEDCFlns8qdyldS6QXk_pX7D9o-eblWX9vYlxtW3nHOEZ7GrmtbK6a-eHZvfO1ip64gXD-KQgyh7UysHYVUkJNQtLVUyeK16SgC3Dnu0sgBo2qwlif8Ozh4MDGHV3D2NuDbQLaDBueCKjZhBokAh00aSoDzdIU62u5WXOXzyZiKAgzLdie5gY5YrOzjj1TeTPpfOCSjqm3JR2kEC47zZ2PXOvHAYob1AKRJa4YgFMYGOB3fBvb5TcnsO1RZ3xyzadBhlKpjT--g3dwOZYUzSdglo3xOsYe6fqNH0Fe8xZFmVPicKcy6KaeNCxLxYWYPJ09zC6kVIBgTCNjRhU=w379-h155-no">
            <a:extLst>
              <a:ext uri="{FF2B5EF4-FFF2-40B4-BE49-F238E27FC236}">
                <a16:creationId xmlns:a16="http://schemas.microsoft.com/office/drawing/2014/main" id="{9D4D1D01-FE8D-42C3-B439-3D72C09249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0237" y="4839098"/>
            <a:ext cx="3609975" cy="147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5920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BEE42F62-C670-4762-9F44-C9E253BEB61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84400463"/>
              </p:ext>
            </p:extLst>
          </p:nvPr>
        </p:nvGraphicFramePr>
        <p:xfrm>
          <a:off x="467544" y="817015"/>
          <a:ext cx="8280920" cy="5852345"/>
        </p:xfrm>
        <a:graphic>
          <a:graphicData uri="http://schemas.openxmlformats.org/drawingml/2006/table">
            <a:tbl>
              <a:tblPr/>
              <a:tblGrid>
                <a:gridCol w="1831358">
                  <a:extLst>
                    <a:ext uri="{9D8B030D-6E8A-4147-A177-3AD203B41FA5}">
                      <a16:colId xmlns:a16="http://schemas.microsoft.com/office/drawing/2014/main" val="1213383303"/>
                    </a:ext>
                  </a:extLst>
                </a:gridCol>
                <a:gridCol w="6449562">
                  <a:extLst>
                    <a:ext uri="{9D8B030D-6E8A-4147-A177-3AD203B41FA5}">
                      <a16:colId xmlns:a16="http://schemas.microsoft.com/office/drawing/2014/main" val="3304376939"/>
                    </a:ext>
                  </a:extLst>
                </a:gridCol>
              </a:tblGrid>
              <a:tr h="605020">
                <a:tc>
                  <a:txBody>
                    <a:bodyPr/>
                    <a:lstStyle/>
                    <a:p>
                      <a:pPr algn="ctr"/>
                      <a:r>
                        <a:rPr lang="es-CO" sz="1200">
                          <a:effectLst/>
                        </a:rPr>
                        <a:t>Variable</a:t>
                      </a:r>
                    </a:p>
                  </a:txBody>
                  <a:tcPr marL="19863" marR="19863" marT="9931" marB="99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>
                          <a:effectLst/>
                        </a:rPr>
                        <a:t>Descripción</a:t>
                      </a:r>
                    </a:p>
                  </a:txBody>
                  <a:tcPr marL="19863" marR="19863" marT="9931" marB="99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1854279"/>
                  </a:ext>
                </a:extLst>
              </a:tr>
              <a:tr h="373884">
                <a:tc>
                  <a:txBody>
                    <a:bodyPr/>
                    <a:lstStyle/>
                    <a:p>
                      <a:r>
                        <a:rPr lang="es-CO" sz="1200">
                          <a:effectLst/>
                        </a:rPr>
                        <a:t>%APPDATA%</a:t>
                      </a:r>
                    </a:p>
                  </a:txBody>
                  <a:tcPr marL="19863" marR="19863" marT="9931" marB="99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200">
                          <a:effectLst/>
                        </a:rPr>
                        <a:t>Muestra una ruta de acceso al directorio predeterminado que contiene los programas del usuario (por defecto: C:\Program Files\.</a:t>
                      </a:r>
                    </a:p>
                  </a:txBody>
                  <a:tcPr marL="19863" marR="19863" marT="9931" marB="99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1159254"/>
                  </a:ext>
                </a:extLst>
              </a:tr>
              <a:tr h="197397">
                <a:tc>
                  <a:txBody>
                    <a:bodyPr/>
                    <a:lstStyle/>
                    <a:p>
                      <a:r>
                        <a:rPr lang="es-CO" sz="1200">
                          <a:effectLst/>
                        </a:rPr>
                        <a:t>%COMPUTERNAME%</a:t>
                      </a:r>
                    </a:p>
                  </a:txBody>
                  <a:tcPr marL="19863" marR="19863" marT="9931" marB="99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200">
                          <a:effectLst/>
                        </a:rPr>
                        <a:t>Muestra el nombre dado a un equipo.</a:t>
                      </a:r>
                    </a:p>
                  </a:txBody>
                  <a:tcPr marL="19863" marR="19863" marT="9931" marB="99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5919477"/>
                  </a:ext>
                </a:extLst>
              </a:tr>
              <a:tr h="197397">
                <a:tc>
                  <a:txBody>
                    <a:bodyPr/>
                    <a:lstStyle/>
                    <a:p>
                      <a:r>
                        <a:rPr lang="es-CO" sz="1200">
                          <a:effectLst/>
                        </a:rPr>
                        <a:t>%DATE%</a:t>
                      </a:r>
                    </a:p>
                  </a:txBody>
                  <a:tcPr marL="19863" marR="19863" marT="9931" marB="99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200">
                          <a:effectLst/>
                        </a:rPr>
                        <a:t>Muestra la fecha actual.</a:t>
                      </a:r>
                    </a:p>
                  </a:txBody>
                  <a:tcPr marL="19863" marR="19863" marT="9931" marB="99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2019875"/>
                  </a:ext>
                </a:extLst>
              </a:tr>
              <a:tr h="197397">
                <a:tc>
                  <a:txBody>
                    <a:bodyPr/>
                    <a:lstStyle/>
                    <a:p>
                      <a:r>
                        <a:rPr lang="es-CO" sz="1200">
                          <a:effectLst/>
                        </a:rPr>
                        <a:t>%ERRORLEVEL%</a:t>
                      </a:r>
                    </a:p>
                  </a:txBody>
                  <a:tcPr marL="19863" marR="19863" marT="9931" marB="99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200">
                          <a:effectLst/>
                        </a:rPr>
                        <a:t>Contiene el código del error del último comando utilizado.</a:t>
                      </a:r>
                    </a:p>
                  </a:txBody>
                  <a:tcPr marL="19863" marR="19863" marT="9931" marB="99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6021587"/>
                  </a:ext>
                </a:extLst>
              </a:tr>
              <a:tr h="209108">
                <a:tc>
                  <a:txBody>
                    <a:bodyPr/>
                    <a:lstStyle/>
                    <a:p>
                      <a:r>
                        <a:rPr lang="es-CO" sz="1200">
                          <a:effectLst/>
                        </a:rPr>
                        <a:t>%HOMEDRIVE%</a:t>
                      </a:r>
                    </a:p>
                  </a:txBody>
                  <a:tcPr marL="19863" marR="19863" marT="9931" marB="99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200">
                          <a:effectLst/>
                        </a:rPr>
                        <a:t>Contiene la letra de la unidad en la que está ubicado el directorio actual del usuario.</a:t>
                      </a:r>
                    </a:p>
                  </a:txBody>
                  <a:tcPr marL="19863" marR="19863" marT="9931" marB="99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2871608"/>
                  </a:ext>
                </a:extLst>
              </a:tr>
              <a:tr h="209108">
                <a:tc>
                  <a:txBody>
                    <a:bodyPr/>
                    <a:lstStyle/>
                    <a:p>
                      <a:r>
                        <a:rPr lang="es-CO" sz="1200">
                          <a:effectLst/>
                        </a:rPr>
                        <a:t>%HOMEPATH%</a:t>
                      </a:r>
                    </a:p>
                  </a:txBody>
                  <a:tcPr marL="19863" marR="19863" marT="9931" marB="99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200">
                          <a:effectLst/>
                        </a:rPr>
                        <a:t>Contiene la ruta de acceso completa al directorio actual del usuario.</a:t>
                      </a:r>
                    </a:p>
                  </a:txBody>
                  <a:tcPr marL="19863" marR="19863" marT="9931" marB="99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4427596"/>
                  </a:ext>
                </a:extLst>
              </a:tr>
              <a:tr h="373884">
                <a:tc>
                  <a:txBody>
                    <a:bodyPr/>
                    <a:lstStyle/>
                    <a:p>
                      <a:r>
                        <a:rPr lang="es-CO" sz="1200">
                          <a:effectLst/>
                        </a:rPr>
                        <a:t>%NUMBER_OF_PROCESSOR%</a:t>
                      </a:r>
                    </a:p>
                  </a:txBody>
                  <a:tcPr marL="19863" marR="19863" marT="9931" marB="99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200">
                          <a:effectLst/>
                        </a:rPr>
                        <a:t>Contiene la cantidad de procesadores presentes en el sistema.</a:t>
                      </a:r>
                    </a:p>
                  </a:txBody>
                  <a:tcPr marL="19863" marR="19863" marT="9931" marB="99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9102825"/>
                  </a:ext>
                </a:extLst>
              </a:tr>
              <a:tr h="397305">
                <a:tc>
                  <a:txBody>
                    <a:bodyPr/>
                    <a:lstStyle/>
                    <a:p>
                      <a:r>
                        <a:rPr lang="es-CO" sz="1200">
                          <a:effectLst/>
                        </a:rPr>
                        <a:t>%OS%</a:t>
                      </a:r>
                    </a:p>
                  </a:txBody>
                  <a:tcPr marL="19863" marR="19863" marT="9931" marB="99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200">
                          <a:effectLst/>
                        </a:rPr>
                        <a:t>Contiene una cadena de caracteres que describen el sistema operativo instalado. Se debe tener en cuenta que Windows 2000 se identifica como WINDOWS_NT.</a:t>
                      </a:r>
                    </a:p>
                  </a:txBody>
                  <a:tcPr marL="19863" marR="19863" marT="9931" marB="99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2977123"/>
                  </a:ext>
                </a:extLst>
              </a:tr>
              <a:tr h="209108">
                <a:tc>
                  <a:txBody>
                    <a:bodyPr/>
                    <a:lstStyle/>
                    <a:p>
                      <a:r>
                        <a:rPr lang="es-CO" sz="1200">
                          <a:effectLst/>
                        </a:rPr>
                        <a:t>%PATH%</a:t>
                      </a:r>
                    </a:p>
                  </a:txBody>
                  <a:tcPr marL="19863" marR="19863" marT="9931" marB="99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200">
                          <a:effectLst/>
                        </a:rPr>
                        <a:t>Especifica la ruta de acceso a los archivos ejecutables más importantes del sistema.</a:t>
                      </a:r>
                    </a:p>
                  </a:txBody>
                  <a:tcPr marL="19863" marR="19863" marT="9931" marB="99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5064572"/>
                  </a:ext>
                </a:extLst>
              </a:tr>
              <a:tr h="209108">
                <a:tc>
                  <a:txBody>
                    <a:bodyPr/>
                    <a:lstStyle/>
                    <a:p>
                      <a:r>
                        <a:rPr lang="es-CO" sz="1200">
                          <a:effectLst/>
                        </a:rPr>
                        <a:t>%PATHEXT%</a:t>
                      </a:r>
                    </a:p>
                  </a:txBody>
                  <a:tcPr marL="19863" marR="19863" marT="9931" marB="99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200">
                          <a:effectLst/>
                        </a:rPr>
                        <a:t>Describe las extensiones que el sistema considera ejecutables.</a:t>
                      </a:r>
                    </a:p>
                  </a:txBody>
                  <a:tcPr marL="19863" marR="19863" marT="9931" marB="99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7625418"/>
                  </a:ext>
                </a:extLst>
              </a:tr>
              <a:tr h="373884">
                <a:tc>
                  <a:txBody>
                    <a:bodyPr/>
                    <a:lstStyle/>
                    <a:p>
                      <a:r>
                        <a:rPr lang="es-CO" sz="1200">
                          <a:effectLst/>
                        </a:rPr>
                        <a:t>%PROCESSOR_ARCHITECTURE%</a:t>
                      </a:r>
                    </a:p>
                  </a:txBody>
                  <a:tcPr marL="19863" marR="19863" marT="9931" marB="99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200">
                          <a:effectLst/>
                        </a:rPr>
                        <a:t>Describe la arquitectura del procesador (x86 para equipos Intel, IA64 para arquitecturas RISC).</a:t>
                      </a:r>
                    </a:p>
                  </a:txBody>
                  <a:tcPr marL="19863" marR="19863" marT="9931" marB="99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4983072"/>
                  </a:ext>
                </a:extLst>
              </a:tr>
              <a:tr h="209108">
                <a:tc>
                  <a:txBody>
                    <a:bodyPr/>
                    <a:lstStyle/>
                    <a:p>
                      <a:r>
                        <a:rPr lang="es-CO" sz="1200">
                          <a:effectLst/>
                        </a:rPr>
                        <a:t>%RANDOM%</a:t>
                      </a:r>
                    </a:p>
                  </a:txBody>
                  <a:tcPr marL="19863" marR="19863" marT="9931" marB="99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200">
                          <a:effectLst/>
                        </a:rPr>
                        <a:t>Muestra un número entero entre 0 y 32167 elegido al azar por el sistema.</a:t>
                      </a:r>
                    </a:p>
                  </a:txBody>
                  <a:tcPr marL="19863" marR="19863" marT="9931" marB="99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4743986"/>
                  </a:ext>
                </a:extLst>
              </a:tr>
              <a:tr h="209108">
                <a:tc>
                  <a:txBody>
                    <a:bodyPr/>
                    <a:lstStyle/>
                    <a:p>
                      <a:r>
                        <a:rPr lang="es-CO" sz="1200">
                          <a:effectLst/>
                        </a:rPr>
                        <a:t>%SYSTEMDRIVE%</a:t>
                      </a:r>
                    </a:p>
                  </a:txBody>
                  <a:tcPr marL="19863" marR="19863" marT="9931" marB="99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200">
                          <a:effectLst/>
                        </a:rPr>
                        <a:t>Contiene la letra de la unidad en la que se ubica el sistema (por lo general C:).</a:t>
                      </a:r>
                    </a:p>
                  </a:txBody>
                  <a:tcPr marL="19863" marR="19863" marT="9931" marB="99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0547821"/>
                  </a:ext>
                </a:extLst>
              </a:tr>
              <a:tr h="197397">
                <a:tc>
                  <a:txBody>
                    <a:bodyPr/>
                    <a:lstStyle/>
                    <a:p>
                      <a:r>
                        <a:rPr lang="es-CO" sz="1200">
                          <a:effectLst/>
                        </a:rPr>
                        <a:t>%SYSTEMROOT%</a:t>
                      </a:r>
                    </a:p>
                  </a:txBody>
                  <a:tcPr marL="19863" marR="19863" marT="9931" marB="99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200">
                          <a:effectLst/>
                        </a:rPr>
                        <a:t>Contiene la ruta de acceso al directorio raíz del sistema.</a:t>
                      </a:r>
                    </a:p>
                  </a:txBody>
                  <a:tcPr marL="19863" marR="19863" marT="9931" marB="99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3138095"/>
                  </a:ext>
                </a:extLst>
              </a:tr>
              <a:tr h="209108">
                <a:tc>
                  <a:txBody>
                    <a:bodyPr/>
                    <a:lstStyle/>
                    <a:p>
                      <a:r>
                        <a:rPr lang="es-CO" sz="1200">
                          <a:effectLst/>
                        </a:rPr>
                        <a:t>%TEMP%</a:t>
                      </a:r>
                    </a:p>
                  </a:txBody>
                  <a:tcPr marL="19863" marR="19863" marT="9931" marB="99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200">
                          <a:effectLst/>
                        </a:rPr>
                        <a:t>Contiene la ruta de acceso al directorio temporal para las aplicaciones.</a:t>
                      </a:r>
                    </a:p>
                  </a:txBody>
                  <a:tcPr marL="19863" marR="19863" marT="9931" marB="99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9217645"/>
                  </a:ext>
                </a:extLst>
              </a:tr>
              <a:tr h="209108">
                <a:tc>
                  <a:txBody>
                    <a:bodyPr/>
                    <a:lstStyle/>
                    <a:p>
                      <a:r>
                        <a:rPr lang="es-CO" sz="1200">
                          <a:effectLst/>
                        </a:rPr>
                        <a:t>%TMP%</a:t>
                      </a:r>
                    </a:p>
                  </a:txBody>
                  <a:tcPr marL="19863" marR="19863" marT="9931" marB="99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200">
                          <a:effectLst/>
                        </a:rPr>
                        <a:t>Contiene la ruta de acceso al directorio temporal para las aplicaciones.</a:t>
                      </a:r>
                    </a:p>
                  </a:txBody>
                  <a:tcPr marL="19863" marR="19863" marT="9931" marB="99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2363143"/>
                  </a:ext>
                </a:extLst>
              </a:tr>
              <a:tr h="197397">
                <a:tc>
                  <a:txBody>
                    <a:bodyPr/>
                    <a:lstStyle/>
                    <a:p>
                      <a:r>
                        <a:rPr lang="es-CO" sz="1200">
                          <a:effectLst/>
                        </a:rPr>
                        <a:t>%TIME%</a:t>
                      </a:r>
                    </a:p>
                  </a:txBody>
                  <a:tcPr marL="19863" marR="19863" marT="9931" marB="99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200">
                          <a:effectLst/>
                        </a:rPr>
                        <a:t>Muestra la hora del sistema.</a:t>
                      </a:r>
                    </a:p>
                  </a:txBody>
                  <a:tcPr marL="19863" marR="19863" marT="9931" marB="99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2672461"/>
                  </a:ext>
                </a:extLst>
              </a:tr>
              <a:tr h="197397">
                <a:tc>
                  <a:txBody>
                    <a:bodyPr/>
                    <a:lstStyle/>
                    <a:p>
                      <a:r>
                        <a:rPr lang="es-CO" sz="1200">
                          <a:effectLst/>
                        </a:rPr>
                        <a:t>%USERDOMAIN%</a:t>
                      </a:r>
                    </a:p>
                  </a:txBody>
                  <a:tcPr marL="19863" marR="19863" marT="9931" marB="99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200">
                          <a:effectLst/>
                        </a:rPr>
                        <a:t>Contiene el dominio al que pertenece la cuenta actual.</a:t>
                      </a:r>
                    </a:p>
                  </a:txBody>
                  <a:tcPr marL="19863" marR="19863" marT="9931" marB="99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9694050"/>
                  </a:ext>
                </a:extLst>
              </a:tr>
              <a:tr h="209108">
                <a:tc>
                  <a:txBody>
                    <a:bodyPr/>
                    <a:lstStyle/>
                    <a:p>
                      <a:r>
                        <a:rPr lang="es-CO" sz="1200">
                          <a:effectLst/>
                        </a:rPr>
                        <a:t>%USERNAME%</a:t>
                      </a:r>
                    </a:p>
                  </a:txBody>
                  <a:tcPr marL="19863" marR="19863" marT="9931" marB="99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200">
                          <a:effectLst/>
                        </a:rPr>
                        <a:t>Contiene el nombre de usuario que corresponde a la cuenta actual.</a:t>
                      </a:r>
                    </a:p>
                  </a:txBody>
                  <a:tcPr marL="19863" marR="19863" marT="9931" marB="99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390886"/>
                  </a:ext>
                </a:extLst>
              </a:tr>
              <a:tr h="209108">
                <a:tc>
                  <a:txBody>
                    <a:bodyPr/>
                    <a:lstStyle/>
                    <a:p>
                      <a:r>
                        <a:rPr lang="es-CO" sz="1200">
                          <a:effectLst/>
                        </a:rPr>
                        <a:t>%USERPROFILE%</a:t>
                      </a:r>
                    </a:p>
                  </a:txBody>
                  <a:tcPr marL="19863" marR="19863" marT="9931" marB="99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200">
                          <a:effectLst/>
                        </a:rPr>
                        <a:t>Contiene la ubicación del perfil de usuario de la cuenta actual.</a:t>
                      </a:r>
                    </a:p>
                  </a:txBody>
                  <a:tcPr marL="19863" marR="19863" marT="9931" marB="99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6625709"/>
                  </a:ext>
                </a:extLst>
              </a:tr>
              <a:tr h="373884">
                <a:tc>
                  <a:txBody>
                    <a:bodyPr/>
                    <a:lstStyle/>
                    <a:p>
                      <a:r>
                        <a:rPr lang="es-CO" sz="1200">
                          <a:effectLst/>
                        </a:rPr>
                        <a:t>%WINDIR%</a:t>
                      </a:r>
                    </a:p>
                  </a:txBody>
                  <a:tcPr marL="19863" marR="19863" marT="9931" marB="99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200" dirty="0">
                          <a:effectLst/>
                        </a:rPr>
                        <a:t>Contiene la ruta de acceso al directorio del sistema (generalmente C:\WINDOWS o C:\WINNT).</a:t>
                      </a:r>
                    </a:p>
                  </a:txBody>
                  <a:tcPr marL="19863" marR="19863" marT="9931" marB="99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56756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44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AB00EF6A-5063-4BCD-8C82-112638B4D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Variables de entorno - </a:t>
            </a:r>
            <a:r>
              <a:rPr lang="es-ES" dirty="0" err="1"/>
              <a:t>windows</a:t>
            </a:r>
            <a:endParaRPr lang="es-CO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3164086-91B8-4BFC-AD5F-46353C6705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60" y="1828800"/>
            <a:ext cx="8136904" cy="4191000"/>
          </a:xfrm>
        </p:spPr>
        <p:txBody>
          <a:bodyPr/>
          <a:lstStyle/>
          <a:p>
            <a:r>
              <a:rPr lang="es-ES" dirty="0" err="1"/>
              <a:t>cmd</a:t>
            </a:r>
            <a:endParaRPr lang="es-ES" dirty="0"/>
          </a:p>
          <a:p>
            <a:pPr lvl="1"/>
            <a:r>
              <a:rPr lang="es-ES" dirty="0"/>
              <a:t>Ver: echo %</a:t>
            </a:r>
            <a:r>
              <a:rPr lang="es-ES" i="1" dirty="0"/>
              <a:t>variable%</a:t>
            </a:r>
            <a:endParaRPr lang="es-ES" dirty="0"/>
          </a:p>
          <a:p>
            <a:pPr lvl="1"/>
            <a:r>
              <a:rPr lang="es-ES" dirty="0"/>
              <a:t>Editar: set </a:t>
            </a:r>
            <a:r>
              <a:rPr lang="es-ES" i="1" dirty="0"/>
              <a:t>variable</a:t>
            </a:r>
            <a:r>
              <a:rPr lang="es-ES" dirty="0"/>
              <a:t> = </a:t>
            </a:r>
            <a:r>
              <a:rPr lang="es-ES" i="1" dirty="0"/>
              <a:t>directorio/programa/exe </a:t>
            </a:r>
            <a:r>
              <a:rPr lang="es-ES" i="1" dirty="0">
                <a:sym typeface="Wingdings" panose="05000000000000000000" pitchFamily="2" charset="2"/>
              </a:rPr>
              <a:t> temporal</a:t>
            </a:r>
          </a:p>
          <a:p>
            <a:pPr lvl="1"/>
            <a:r>
              <a:rPr lang="es-ES" dirty="0"/>
              <a:t>Editar: set m </a:t>
            </a:r>
            <a:r>
              <a:rPr lang="es-ES" i="1" dirty="0"/>
              <a:t>variable</a:t>
            </a:r>
            <a:r>
              <a:rPr lang="es-ES" dirty="0"/>
              <a:t> = </a:t>
            </a:r>
            <a:r>
              <a:rPr lang="es-ES" i="1" dirty="0"/>
              <a:t>directorio/programa/exe</a:t>
            </a:r>
            <a:endParaRPr lang="es-ES" dirty="0"/>
          </a:p>
          <a:p>
            <a:pPr lvl="1"/>
            <a:endParaRPr lang="es-ES" dirty="0"/>
          </a:p>
          <a:p>
            <a:pPr lvl="1"/>
            <a:r>
              <a:rPr lang="es-ES" dirty="0"/>
              <a:t>Concatenar: set </a:t>
            </a:r>
            <a:r>
              <a:rPr lang="es-ES" i="1" dirty="0"/>
              <a:t>variable</a:t>
            </a:r>
            <a:r>
              <a:rPr lang="es-ES" dirty="0"/>
              <a:t> = %</a:t>
            </a:r>
            <a:r>
              <a:rPr lang="es-ES" i="1" dirty="0"/>
              <a:t>variable%;directorio/programa/exe</a:t>
            </a:r>
          </a:p>
          <a:p>
            <a:pPr lvl="1"/>
            <a:r>
              <a:rPr lang="es-ES" dirty="0"/>
              <a:t>Crear: </a:t>
            </a:r>
            <a:r>
              <a:rPr lang="es-ES" dirty="0" err="1"/>
              <a:t>setx</a:t>
            </a:r>
            <a:r>
              <a:rPr lang="es-ES" dirty="0"/>
              <a:t> TMP "%USERPROFILE%\</a:t>
            </a:r>
            <a:r>
              <a:rPr lang="es-ES" dirty="0" err="1"/>
              <a:t>AppData</a:t>
            </a:r>
            <a:r>
              <a:rPr lang="es-ES" dirty="0"/>
              <a:t>\Local\</a:t>
            </a:r>
            <a:r>
              <a:rPr lang="es-ES" dirty="0" err="1"/>
              <a:t>Temp</a:t>
            </a:r>
            <a:r>
              <a:rPr lang="es-ES" dirty="0"/>
              <a:t>"</a:t>
            </a:r>
          </a:p>
          <a:p>
            <a:pPr lvl="1"/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432142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7E914024-86CD-487C-B718-D18E1FB7BC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1720" y="2348880"/>
            <a:ext cx="5200239" cy="4191000"/>
          </a:xfrm>
          <a:prstGeom prst="rect">
            <a:avLst/>
          </a:prstGeom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D07EED8C-6C3F-4007-8428-B32F0BA14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Listado</a:t>
            </a:r>
            <a:endParaRPr lang="es-CO" dirty="0"/>
          </a:p>
        </p:txBody>
      </p:sp>
      <p:sp>
        <p:nvSpPr>
          <p:cNvPr id="2" name="1 CuadroTexto"/>
          <p:cNvSpPr txBox="1"/>
          <p:nvPr/>
        </p:nvSpPr>
        <p:spPr>
          <a:xfrm>
            <a:off x="1259632" y="2276872"/>
            <a:ext cx="503664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s-CO" dirty="0"/>
              <a:t>set</a:t>
            </a:r>
          </a:p>
        </p:txBody>
      </p:sp>
    </p:spTree>
    <p:extLst>
      <p:ext uri="{BB962C8B-B14F-4D97-AF65-F5344CB8AC3E}">
        <p14:creationId xmlns:p14="http://schemas.microsoft.com/office/powerpoint/2010/main" val="714763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AB00EF6A-5063-4BCD-8C82-112638B4D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108" y="533400"/>
            <a:ext cx="7606356" cy="1143000"/>
          </a:xfrm>
        </p:spPr>
        <p:txBody>
          <a:bodyPr/>
          <a:lstStyle/>
          <a:p>
            <a:r>
              <a:rPr lang="es-ES" dirty="0"/>
              <a:t>Variables de entorno – Linux-macOS</a:t>
            </a:r>
            <a:endParaRPr lang="es-CO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3164086-91B8-4BFC-AD5F-46353C6705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60" y="1828800"/>
            <a:ext cx="8136904" cy="4191000"/>
          </a:xfrm>
        </p:spPr>
        <p:txBody>
          <a:bodyPr>
            <a:normAutofit/>
          </a:bodyPr>
          <a:lstStyle/>
          <a:p>
            <a:r>
              <a:rPr lang="es-ES" dirty="0"/>
              <a:t>terminal</a:t>
            </a:r>
          </a:p>
          <a:p>
            <a:pPr lvl="1"/>
            <a:r>
              <a:rPr lang="es-ES" dirty="0"/>
              <a:t>Ver: echo </a:t>
            </a:r>
            <a:r>
              <a:rPr lang="es-ES" i="1" dirty="0"/>
              <a:t>variable</a:t>
            </a:r>
          </a:p>
          <a:p>
            <a:pPr marL="279082" lvl="1" indent="0">
              <a:buNone/>
            </a:pPr>
            <a:r>
              <a:rPr lang="es-ES" i="1" dirty="0"/>
              <a:t>	 </a:t>
            </a:r>
            <a:r>
              <a:rPr lang="es-ES" dirty="0" err="1"/>
              <a:t>printenv</a:t>
            </a:r>
            <a:r>
              <a:rPr lang="es-ES" dirty="0"/>
              <a:t> </a:t>
            </a:r>
            <a:r>
              <a:rPr lang="es-ES" i="1" dirty="0"/>
              <a:t>variable</a:t>
            </a:r>
          </a:p>
          <a:p>
            <a:pPr lvl="1"/>
            <a:r>
              <a:rPr lang="es-ES" dirty="0"/>
              <a:t>Ver: listado </a:t>
            </a:r>
            <a:r>
              <a:rPr lang="es-ES" dirty="0" err="1"/>
              <a:t>printenv</a:t>
            </a:r>
            <a:r>
              <a:rPr lang="es-ES" dirty="0"/>
              <a:t>  o   </a:t>
            </a:r>
            <a:r>
              <a:rPr lang="es-ES" dirty="0" err="1"/>
              <a:t>env</a:t>
            </a:r>
            <a:endParaRPr lang="es-ES" dirty="0"/>
          </a:p>
          <a:p>
            <a:pPr lvl="1"/>
            <a:r>
              <a:rPr lang="es-ES" dirty="0"/>
              <a:t>Revertir variable creada: </a:t>
            </a:r>
            <a:r>
              <a:rPr lang="es-ES" dirty="0" err="1"/>
              <a:t>unset</a:t>
            </a:r>
            <a:r>
              <a:rPr lang="es-ES" dirty="0"/>
              <a:t> VAR </a:t>
            </a:r>
          </a:p>
          <a:p>
            <a:pPr lvl="1"/>
            <a:r>
              <a:rPr lang="es-ES" dirty="0"/>
              <a:t>Editar: set </a:t>
            </a:r>
            <a:r>
              <a:rPr lang="es-ES" i="1" dirty="0"/>
              <a:t>variable</a:t>
            </a:r>
            <a:r>
              <a:rPr lang="es-ES" dirty="0"/>
              <a:t> = </a:t>
            </a:r>
            <a:r>
              <a:rPr lang="es-ES" i="1" dirty="0"/>
              <a:t>directorio/programa/exe</a:t>
            </a:r>
          </a:p>
          <a:p>
            <a:pPr marL="279082" lvl="1" indent="0">
              <a:buNone/>
            </a:pPr>
            <a:r>
              <a:rPr lang="es-ES" dirty="0" err="1"/>
              <a:t>export</a:t>
            </a:r>
            <a:r>
              <a:rPr lang="es-ES" dirty="0"/>
              <a:t> VAR=</a:t>
            </a:r>
            <a:r>
              <a:rPr lang="es-CO" dirty="0"/>
              <a:t>’</a:t>
            </a:r>
            <a:r>
              <a:rPr lang="es-CO" dirty="0" err="1"/>
              <a:t>value</a:t>
            </a:r>
            <a:r>
              <a:rPr lang="es-CO" dirty="0"/>
              <a:t>’</a:t>
            </a:r>
            <a:endParaRPr lang="es-ES" i="1" dirty="0"/>
          </a:p>
          <a:p>
            <a:pPr lvl="1"/>
            <a:endParaRPr lang="es-ES" dirty="0"/>
          </a:p>
          <a:p>
            <a:pPr lvl="1"/>
            <a:r>
              <a:rPr lang="es-ES" dirty="0"/>
              <a:t>Concatenar: </a:t>
            </a:r>
            <a:endParaRPr lang="es-ES" i="1" dirty="0"/>
          </a:p>
          <a:p>
            <a:pPr marL="279082" lvl="1" indent="0">
              <a:buNone/>
            </a:pPr>
            <a:r>
              <a:rPr lang="es-ES" dirty="0" err="1"/>
              <a:t>export</a:t>
            </a:r>
            <a:r>
              <a:rPr lang="es-ES" dirty="0"/>
              <a:t> VAR=$</a:t>
            </a:r>
            <a:r>
              <a:rPr lang="es-CO" dirty="0"/>
              <a:t>{VAR}:’value’</a:t>
            </a:r>
            <a:endParaRPr lang="es-ES" i="1" dirty="0"/>
          </a:p>
          <a:p>
            <a:pPr lvl="1"/>
            <a:r>
              <a:rPr lang="es-ES" dirty="0"/>
              <a:t>Crear: </a:t>
            </a:r>
            <a:r>
              <a:rPr lang="es-ES" dirty="0" err="1"/>
              <a:t>export</a:t>
            </a:r>
            <a:r>
              <a:rPr lang="es-ES" dirty="0"/>
              <a:t> VAR="</a:t>
            </a:r>
            <a:r>
              <a:rPr lang="es-ES" dirty="0" err="1"/>
              <a:t>value</a:t>
            </a:r>
            <a:r>
              <a:rPr lang="es-ES" dirty="0"/>
              <a:t>”</a:t>
            </a:r>
          </a:p>
          <a:p>
            <a:pPr lvl="1"/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000786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91656A57-6495-4751-9860-A89DFA6B1A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Windows</a:t>
            </a:r>
          </a:p>
          <a:p>
            <a:pPr lvl="1"/>
            <a:r>
              <a:rPr lang="es-ES" dirty="0"/>
              <a:t>tamaño:</a:t>
            </a:r>
          </a:p>
          <a:p>
            <a:pPr lvl="1"/>
            <a:r>
              <a:rPr lang="es-ES" dirty="0"/>
              <a:t>fecha:</a:t>
            </a:r>
          </a:p>
          <a:p>
            <a:pPr lvl="1"/>
            <a:r>
              <a:rPr lang="es-ES" dirty="0"/>
              <a:t>clase:</a:t>
            </a:r>
          </a:p>
          <a:p>
            <a:pPr lvl="1"/>
            <a:endParaRPr lang="es-ES" dirty="0"/>
          </a:p>
          <a:p>
            <a:pPr lvl="1"/>
            <a:r>
              <a:rPr lang="es-CO" dirty="0"/>
              <a:t> </a:t>
            </a:r>
            <a:r>
              <a:rPr lang="es-CO" dirty="0" err="1"/>
              <a:t>dir</a:t>
            </a:r>
            <a:r>
              <a:rPr lang="es-CO" dirty="0"/>
              <a:t> /s </a:t>
            </a:r>
            <a:r>
              <a:rPr lang="es-CO" i="1" dirty="0" err="1"/>
              <a:t>terminobusqueda</a:t>
            </a:r>
            <a:endParaRPr lang="es-CO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6A72A89A-8678-438C-8716-06E9E008A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Comandos de búsqueda</a:t>
            </a:r>
          </a:p>
        </p:txBody>
      </p:sp>
    </p:spTree>
    <p:extLst>
      <p:ext uri="{BB962C8B-B14F-4D97-AF65-F5344CB8AC3E}">
        <p14:creationId xmlns:p14="http://schemas.microsoft.com/office/powerpoint/2010/main" val="31377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Vertical and Horizontal design template">
  <a:themeElements>
    <a:clrScheme name="Fundición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Vertical and Horizontal design template" id="{937EFE6A-8CE5-4A5C-8AD7-E2948927A036}" vid="{D6F8E6E7-0932-4929-AF45-A0C96E4D3BC0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TS103460606</Template>
  <TotalTime>2727</TotalTime>
  <Words>553</Words>
  <Application>Microsoft Office PowerPoint</Application>
  <PresentationFormat>Presentación en pantalla (4:3)</PresentationFormat>
  <Paragraphs>88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5" baseType="lpstr">
      <vt:lpstr>굴림</vt:lpstr>
      <vt:lpstr>Arial</vt:lpstr>
      <vt:lpstr>Calibri</vt:lpstr>
      <vt:lpstr>Century Gothic</vt:lpstr>
      <vt:lpstr>Vertical and Horizontal design template</vt:lpstr>
      <vt:lpstr>Entorno del sistema</vt:lpstr>
      <vt:lpstr>Variables de entorno</vt:lpstr>
      <vt:lpstr>Variables de entorno</vt:lpstr>
      <vt:lpstr>Variables de entorno - windows</vt:lpstr>
      <vt:lpstr>Presentación de PowerPoint</vt:lpstr>
      <vt:lpstr>Variables de entorno - windows</vt:lpstr>
      <vt:lpstr>Listado</vt:lpstr>
      <vt:lpstr>Variables de entorno – Linux-macOS</vt:lpstr>
      <vt:lpstr>Comandos de búsqueda</vt:lpstr>
      <vt:lpstr>Comandos de búsqueda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Sistemas Operativos</dc:title>
  <dc:creator>yolima uribe</dc:creator>
  <cp:lastModifiedBy>DELL</cp:lastModifiedBy>
  <cp:revision>448</cp:revision>
  <dcterms:created xsi:type="dcterms:W3CDTF">2013-05-21T14:21:20Z</dcterms:created>
  <dcterms:modified xsi:type="dcterms:W3CDTF">2021-09-06T22:55:44Z</dcterms:modified>
</cp:coreProperties>
</file>