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9" r:id="rId4"/>
    <p:sldId id="260" r:id="rId5"/>
    <p:sldId id="261" r:id="rId6"/>
    <p:sldId id="262" r:id="rId7"/>
    <p:sldId id="258" r:id="rId8"/>
    <p:sldId id="263" r:id="rId9"/>
    <p:sldId id="264" r:id="rId10"/>
    <p:sldId id="272" r:id="rId11"/>
    <p:sldId id="265" r:id="rId12"/>
    <p:sldId id="271" r:id="rId13"/>
    <p:sldId id="266" r:id="rId14"/>
    <p:sldId id="267" r:id="rId15"/>
    <p:sldId id="268" r:id="rId16"/>
    <p:sldId id="269"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is Felipe Narváez Gómez" initials="LFNG" lastIdx="24" clrIdx="0">
    <p:extLst>
      <p:ext uri="{19B8F6BF-5375-455C-9EA6-DF929625EA0E}">
        <p15:presenceInfo xmlns:p15="http://schemas.microsoft.com/office/powerpoint/2012/main" userId="d5d539018c2fd5c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1" d="100"/>
          <a:sy n="51" d="100"/>
        </p:scale>
        <p:origin x="114" y="6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16T15:44:17.407" idx="1">
    <p:pos x="1954" y="264"/>
    <p:text>For this circuit we have to consider two important equations, the one to find the capacitor value and the one to find the inductor value.</p:text>
    <p:extLst>
      <p:ext uri="{C676402C-5697-4E1C-873F-D02D1690AC5C}">
        <p15:threadingInfo xmlns:p15="http://schemas.microsoft.com/office/powerpoint/2012/main" timeZoneBias="300"/>
      </p:ext>
    </p:extLst>
  </p:cm>
  <p:cm authorId="1" dt="2020-06-16T15:53:38.410" idx="2">
    <p:pos x="1667" y="847"/>
    <p:text>To find the inductance equation we refer to the current graph of the component.</p:text>
    <p:extLst>
      <p:ext uri="{C676402C-5697-4E1C-873F-D02D1690AC5C}">
        <p15:threadingInfo xmlns:p15="http://schemas.microsoft.com/office/powerpoint/2012/main" timeZoneBias="300"/>
      </p:ext>
    </p:extLst>
  </p:cm>
  <p:cm authorId="1" dt="2020-06-16T15:54:30.718" idx="3">
    <p:pos x="501" y="1227"/>
    <p:text>We observe that the current riple , which at the instant when S1 is ON, we get:</p:text>
    <p:extLst>
      <p:ext uri="{C676402C-5697-4E1C-873F-D02D1690AC5C}">
        <p15:threadingInfo xmlns:p15="http://schemas.microsoft.com/office/powerpoint/2012/main" timeZoneBias="300"/>
      </p:ext>
    </p:extLst>
  </p:cm>
  <p:cm authorId="1" dt="2020-06-16T15:55:55.092" idx="5">
    <p:pos x="2562" y="1176"/>
    <p:text>If we clear the value of L we get this.  we give a design criterion of 5% to 15% (percent)</p:text>
    <p:extLst>
      <p:ext uri="{C676402C-5697-4E1C-873F-D02D1690AC5C}">
        <p15:threadingInfo xmlns:p15="http://schemas.microsoft.com/office/powerpoint/2012/main" timeZoneBias="300"/>
      </p:ext>
    </p:extLst>
  </p:cm>
  <p:cm authorId="1" dt="2020-06-16T15:56:50.125" idx="7">
    <p:pos x="1738" y="1874"/>
    <p:text>In a similar way we find the equation of the capacitor for which we consider the equation of the charge on it.</p:text>
    <p:extLst>
      <p:ext uri="{C676402C-5697-4E1C-873F-D02D1690AC5C}">
        <p15:threadingInfo xmlns:p15="http://schemas.microsoft.com/office/powerpoint/2012/main" timeZoneBias="300"/>
      </p:ext>
    </p:extLst>
  </p:cm>
  <p:cm authorId="1" dt="2020-06-16T15:57:36.151" idx="8">
    <p:pos x="1142" y="2321"/>
    <p:text>Which is equal to this</p:text>
    <p:extLst>
      <p:ext uri="{C676402C-5697-4E1C-873F-D02D1690AC5C}">
        <p15:threadingInfo xmlns:p15="http://schemas.microsoft.com/office/powerpoint/2012/main" timeZoneBias="300"/>
      </p:ext>
    </p:extLst>
  </p:cm>
  <p:cm authorId="1" dt="2020-06-16T16:18:10.082" idx="10">
    <p:pos x="4137" y="2226"/>
    <p:text>We get this,and it is a negative value because during 0&lt;t&lt;DT capacitor gives the current to the load.</p:text>
    <p:extLst>
      <p:ext uri="{C676402C-5697-4E1C-873F-D02D1690AC5C}">
        <p15:threadingInfo xmlns:p15="http://schemas.microsoft.com/office/powerpoint/2012/main" timeZoneBias="300"/>
      </p:ext>
    </p:extLst>
  </p:cm>
  <p:cm authorId="1" dt="2020-06-16T16:19:36.954" idx="11">
    <p:pos x="5292" y="2209"/>
    <p:text>Again, we clear C obtaining the formula on screen . with a design criterion between 1% and 2%</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6-16T16:28:14.805" idx="12">
    <p:pos x="7010" y="839"/>
    <p:text>For the design of the controller, we used the combination of PSIM software version twelve and version nine, which allows us to simulate our DC-DC converter design with quite real approximations.</p:text>
    <p:extLst>
      <p:ext uri="{C676402C-5697-4E1C-873F-D02D1690AC5C}">
        <p15:threadingInfo xmlns:p15="http://schemas.microsoft.com/office/powerpoint/2012/main" timeZoneBias="300"/>
      </p:ext>
    </p:extLst>
  </p:cm>
  <p:cm authorId="1" dt="2020-06-16T16:51:40.351" idx="23">
    <p:pos x="5185" y="3501"/>
    <p:text>As we can see in the image, we have a sine source as the input voltage, which simulates variable sources.
This Source maintains a five-volt offset with a peak-to-peak oscillation of one volt, with a frequency of five hundred Hertz.
We want to maintain a stable output in our converter, even in presence of input disturbances, so we must design a controller that assures us through actions on switching the MOSFET a constant voltage output of minimal or no variation.</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6-16T16:34:15.207" idx="18">
    <p:pos x="10" y="10"/>
    <p:text>This is the behavior graph without the controller with Input Voltage up and output voltage down.</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06-16T16:28:44.152" idx="13">
    <p:pos x="3839" y="2538"/>
    <p:text>To achieve this, we designed a PI controller which adds the different products of the proportionality constant (Kp) with the error variable and which is the result of the subtraction between the reference and the expected actual value to the system output; thus minimizing the future error of response.
As design parameters we have:
Fsw=100KHz
FC=117.449Hz cutting frequency
PhM=88,38° degrees
Kp=0.38</p:text>
    <p:extLst>
      <p:ext uri="{C676402C-5697-4E1C-873F-D02D1690AC5C}">
        <p15:threadingInfo xmlns:p15="http://schemas.microsoft.com/office/powerpoint/2012/main" timeZoneBias="300"/>
      </p:ext>
    </p:extLst>
  </p:cm>
  <p:cm authorId="1" dt="2020-06-16T16:32:46.815" idx="14">
    <p:pos x="4117" y="783"/>
    <p:text>As we can see, we tried the roots not to be drawn on the positive side of the Nyquist diagram and remained inside the unit circle.</p:text>
    <p:extLst>
      <p:ext uri="{C676402C-5697-4E1C-873F-D02D1690AC5C}">
        <p15:threadingInfo xmlns:p15="http://schemas.microsoft.com/office/powerpoint/2012/main" timeZoneBias="300"/>
      </p:ext>
    </p:extLst>
  </p:cm>
  <p:cm authorId="1" dt="2020-06-16T16:33:03.403" idx="15">
    <p:pos x="2029" y="843"/>
    <p:text>Also, the system's closed loop control was not over the 0dB and the peak was not very pronounced.</p:text>
    <p:extLst>
      <p:ext uri="{C676402C-5697-4E1C-873F-D02D1690AC5C}">
        <p15:threadingInfo xmlns:p15="http://schemas.microsoft.com/office/powerpoint/2012/main" timeZoneBias="300"/>
      </p:ext>
    </p:extLst>
  </p:cm>
  <p:cm authorId="1" dt="2020-06-16T16:33:21.515" idx="16">
    <p:pos x="1975" y="2463"/>
    <p:text>We didn't find how to increase the response in the phase diagram above 180 degrees, but we tried not to make it too pronounced.</p:text>
    <p:extLst>
      <p:ext uri="{C676402C-5697-4E1C-873F-D02D1690AC5C}">
        <p15:threadingInfo xmlns:p15="http://schemas.microsoft.com/office/powerpoint/2012/main" timeZoneBias="300"/>
      </p:ext>
    </p:extLst>
  </p:cm>
  <p:cm authorId="1" dt="2020-06-16T16:33:45.551" idx="17">
    <p:pos x="10" y="10"/>
    <p:text>Finally, we observe the response with the damping. It does not present significant instability, a not-very-large peak of 10.1v and a fast set time of 7 (milliseconds).</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06-16T16:34:29.463" idx="19">
    <p:pos x="10" y="10"/>
    <p:text>Implementing the controller now</p:text>
    <p:extLst>
      <p:ext uri="{C676402C-5697-4E1C-873F-D02D1690AC5C}">
        <p15:threadingInfo xmlns:p15="http://schemas.microsoft.com/office/powerpoint/2012/main" timeZoneBias="30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06-16T17:01:18.295" idx="24">
    <p:pos x="10" y="10"/>
    <p:text>we have the following graph with good stabilization.</p:text>
    <p:extLst>
      <p:ext uri="{C676402C-5697-4E1C-873F-D02D1690AC5C}">
        <p15:threadingInfo xmlns:p15="http://schemas.microsoft.com/office/powerpoint/2012/main" timeZoneBias="30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0-06-16T16:35:55.202" idx="20">
    <p:pos x="2023" y="715"/>
    <p:text>Now the PCB design.</p:text>
    <p:extLst>
      <p:ext uri="{C676402C-5697-4E1C-873F-D02D1690AC5C}">
        <p15:threadingInfo xmlns:p15="http://schemas.microsoft.com/office/powerpoint/2012/main" timeZoneBias="30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0-06-16T16:36:21.638" idx="21">
    <p:pos x="10" y="10"/>
    <p:text>This is the layout image of our PCB, all the SMD model for the components shown at the squematic circuit were created by us. Proteus only has the models for Through Hole components</p:text>
    <p:extLst>
      <p:ext uri="{C676402C-5697-4E1C-873F-D02D1690AC5C}">
        <p15:threadingInfo xmlns:p15="http://schemas.microsoft.com/office/powerpoint/2012/main" timeZoneBias="30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0-06-16T16:36:33.040" idx="22">
    <p:pos x="10" y="10"/>
    <p:text>This is the 3D image of the Board.</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6/17/2020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6/17/2020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6/17/2020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6/17/2020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6/17/2020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DA16AA21-1863-4931-97CB-99D0A168701B}" type="datetimeFigureOut">
              <a:rPr lang="en-US" dirty="0"/>
              <a:t>6/17/2020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772C379-9A7C-4C87-A116-CBE9F58B04C5}" type="datetimeFigureOut">
              <a:rPr lang="en-US" dirty="0"/>
              <a:t>6/17/2020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6/17/2020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6A1100-30B3-44B2-8029-84FBC9D14056}"/>
              </a:ext>
            </a:extLst>
          </p:cNvPr>
          <p:cNvSpPr>
            <a:spLocks noGrp="1"/>
          </p:cNvSpPr>
          <p:nvPr>
            <p:ph type="ctrTitle"/>
          </p:nvPr>
        </p:nvSpPr>
        <p:spPr/>
        <p:txBody>
          <a:bodyPr/>
          <a:lstStyle/>
          <a:p>
            <a:r>
              <a:rPr lang="es-CO" dirty="0"/>
              <a:t>Boost </a:t>
            </a:r>
            <a:r>
              <a:rPr lang="es-CO" dirty="0" err="1"/>
              <a:t>converter</a:t>
            </a:r>
            <a:r>
              <a:rPr lang="es-CO" dirty="0"/>
              <a:t> </a:t>
            </a:r>
            <a:r>
              <a:rPr lang="es-CO" dirty="0" err="1"/>
              <a:t>design</a:t>
            </a:r>
            <a:endParaRPr lang="es-CO" dirty="0"/>
          </a:p>
        </p:txBody>
      </p:sp>
      <p:sp>
        <p:nvSpPr>
          <p:cNvPr id="3" name="Subtítulo 2">
            <a:extLst>
              <a:ext uri="{FF2B5EF4-FFF2-40B4-BE49-F238E27FC236}">
                <a16:creationId xmlns:a16="http://schemas.microsoft.com/office/drawing/2014/main" id="{9848E94E-0E30-4267-AF14-36E48FAC7D72}"/>
              </a:ext>
            </a:extLst>
          </p:cNvPr>
          <p:cNvSpPr>
            <a:spLocks noGrp="1"/>
          </p:cNvSpPr>
          <p:nvPr>
            <p:ph type="subTitle" idx="1"/>
          </p:nvPr>
        </p:nvSpPr>
        <p:spPr>
          <a:xfrm>
            <a:off x="1069848" y="4389119"/>
            <a:ext cx="7891272" cy="2260255"/>
          </a:xfrm>
        </p:spPr>
        <p:txBody>
          <a:bodyPr>
            <a:normAutofit fontScale="92500" lnSpcReduction="20000"/>
          </a:bodyPr>
          <a:lstStyle/>
          <a:p>
            <a:r>
              <a:rPr lang="es-CO" dirty="0"/>
              <a:t>Jorge Leonardo Chaparro Sarmiento. </a:t>
            </a:r>
          </a:p>
          <a:p>
            <a:r>
              <a:rPr lang="es-CO" dirty="0"/>
              <a:t>Luis Felipe Narváez Gómez. </a:t>
            </a:r>
          </a:p>
          <a:p>
            <a:endParaRPr lang="es-CO" dirty="0"/>
          </a:p>
          <a:p>
            <a:r>
              <a:rPr lang="es-CO" dirty="0"/>
              <a:t>Facultad de Ingeniería Electrónica. </a:t>
            </a:r>
          </a:p>
          <a:p>
            <a:r>
              <a:rPr lang="es-CO" dirty="0"/>
              <a:t>Universidad Santo Tomás, Seccional Tunja. </a:t>
            </a:r>
          </a:p>
          <a:p>
            <a:r>
              <a:rPr lang="es-CO" dirty="0"/>
              <a:t>2020-1. </a:t>
            </a:r>
          </a:p>
          <a:p>
            <a:endParaRPr lang="es-CO" dirty="0"/>
          </a:p>
        </p:txBody>
      </p:sp>
    </p:spTree>
    <p:extLst>
      <p:ext uri="{BB962C8B-B14F-4D97-AF65-F5344CB8AC3E}">
        <p14:creationId xmlns:p14="http://schemas.microsoft.com/office/powerpoint/2010/main" val="3701757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A900721-809F-418D-B73C-C2A89F39F255}"/>
              </a:ext>
            </a:extLst>
          </p:cNvPr>
          <p:cNvPicPr>
            <a:picLocks noChangeAspect="1"/>
          </p:cNvPicPr>
          <p:nvPr/>
        </p:nvPicPr>
        <p:blipFill>
          <a:blip r:embed="rId2"/>
          <a:stretch>
            <a:fillRect/>
          </a:stretch>
        </p:blipFill>
        <p:spPr>
          <a:xfrm>
            <a:off x="281318" y="572141"/>
            <a:ext cx="11629364" cy="5543434"/>
          </a:xfrm>
          <a:prstGeom prst="rect">
            <a:avLst/>
          </a:prstGeom>
        </p:spPr>
      </p:pic>
    </p:spTree>
    <p:extLst>
      <p:ext uri="{BB962C8B-B14F-4D97-AF65-F5344CB8AC3E}">
        <p14:creationId xmlns:p14="http://schemas.microsoft.com/office/powerpoint/2010/main" val="3392849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0F5B53A-64B7-46CC-8173-1685AF183787}"/>
              </a:ext>
            </a:extLst>
          </p:cNvPr>
          <p:cNvPicPr>
            <a:picLocks noChangeAspect="1"/>
          </p:cNvPicPr>
          <p:nvPr/>
        </p:nvPicPr>
        <p:blipFill>
          <a:blip r:embed="rId2"/>
          <a:stretch>
            <a:fillRect/>
          </a:stretch>
        </p:blipFill>
        <p:spPr>
          <a:xfrm>
            <a:off x="225455" y="342724"/>
            <a:ext cx="11000820" cy="5974185"/>
          </a:xfrm>
          <a:prstGeom prst="rect">
            <a:avLst/>
          </a:prstGeom>
        </p:spPr>
      </p:pic>
    </p:spTree>
    <p:extLst>
      <p:ext uri="{BB962C8B-B14F-4D97-AF65-F5344CB8AC3E}">
        <p14:creationId xmlns:p14="http://schemas.microsoft.com/office/powerpoint/2010/main" val="668393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78F51CD-C250-4BA1-8509-4AD25BB53FF0}"/>
              </a:ext>
            </a:extLst>
          </p:cNvPr>
          <p:cNvPicPr>
            <a:picLocks noChangeAspect="1"/>
          </p:cNvPicPr>
          <p:nvPr/>
        </p:nvPicPr>
        <p:blipFill>
          <a:blip r:embed="rId2"/>
          <a:stretch>
            <a:fillRect/>
          </a:stretch>
        </p:blipFill>
        <p:spPr>
          <a:xfrm>
            <a:off x="1738312" y="33337"/>
            <a:ext cx="8715375" cy="6791325"/>
          </a:xfrm>
          <a:prstGeom prst="rect">
            <a:avLst/>
          </a:prstGeom>
        </p:spPr>
      </p:pic>
    </p:spTree>
    <p:extLst>
      <p:ext uri="{BB962C8B-B14F-4D97-AF65-F5344CB8AC3E}">
        <p14:creationId xmlns:p14="http://schemas.microsoft.com/office/powerpoint/2010/main" val="1501829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FCA1A8B-5A90-421B-8FEB-CD8160FDD59F}"/>
              </a:ext>
            </a:extLst>
          </p:cNvPr>
          <p:cNvSpPr>
            <a:spLocks noGrp="1"/>
          </p:cNvSpPr>
          <p:nvPr>
            <p:ph idx="1"/>
          </p:nvPr>
        </p:nvSpPr>
        <p:spPr>
          <a:xfrm>
            <a:off x="497150" y="408373"/>
            <a:ext cx="10631098" cy="5763827"/>
          </a:xfrm>
        </p:spPr>
        <p:txBody>
          <a:bodyPr/>
          <a:lstStyle/>
          <a:p>
            <a:r>
              <a:rPr lang="en-US" dirty="0"/>
              <a:t>Then, with the controller implemented, the resulting voltage output: </a:t>
            </a:r>
          </a:p>
          <a:p>
            <a:endParaRPr lang="en-US" dirty="0"/>
          </a:p>
        </p:txBody>
      </p:sp>
      <p:pic>
        <p:nvPicPr>
          <p:cNvPr id="2" name="Imagen 1">
            <a:extLst>
              <a:ext uri="{FF2B5EF4-FFF2-40B4-BE49-F238E27FC236}">
                <a16:creationId xmlns:a16="http://schemas.microsoft.com/office/drawing/2014/main" id="{134DFA54-84D0-41FD-96B8-C3C346BD3C19}"/>
              </a:ext>
            </a:extLst>
          </p:cNvPr>
          <p:cNvPicPr>
            <a:picLocks noChangeAspect="1"/>
          </p:cNvPicPr>
          <p:nvPr/>
        </p:nvPicPr>
        <p:blipFill rotWithShape="1">
          <a:blip r:embed="rId2"/>
          <a:srcRect b="3112"/>
          <a:stretch/>
        </p:blipFill>
        <p:spPr>
          <a:xfrm>
            <a:off x="0" y="685800"/>
            <a:ext cx="11610363" cy="5371051"/>
          </a:xfrm>
          <a:prstGeom prst="rect">
            <a:avLst/>
          </a:prstGeom>
        </p:spPr>
      </p:pic>
    </p:spTree>
    <p:extLst>
      <p:ext uri="{BB962C8B-B14F-4D97-AF65-F5344CB8AC3E}">
        <p14:creationId xmlns:p14="http://schemas.microsoft.com/office/powerpoint/2010/main" val="4184069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CC7D42-24C8-47EA-82FE-EFD4B46275AC}"/>
              </a:ext>
            </a:extLst>
          </p:cNvPr>
          <p:cNvSpPr>
            <a:spLocks noGrp="1"/>
          </p:cNvSpPr>
          <p:nvPr>
            <p:ph type="title"/>
          </p:nvPr>
        </p:nvSpPr>
        <p:spPr>
          <a:xfrm>
            <a:off x="461639" y="240096"/>
            <a:ext cx="10666609" cy="891407"/>
          </a:xfrm>
        </p:spPr>
        <p:txBody>
          <a:bodyPr/>
          <a:lstStyle/>
          <a:p>
            <a:r>
              <a:rPr lang="es-CO" dirty="0" err="1"/>
              <a:t>Designing</a:t>
            </a:r>
            <a:r>
              <a:rPr lang="es-CO" dirty="0"/>
              <a:t> </a:t>
            </a:r>
            <a:r>
              <a:rPr lang="es-CO" dirty="0" err="1"/>
              <a:t>the</a:t>
            </a:r>
            <a:r>
              <a:rPr lang="es-CO" dirty="0"/>
              <a:t> PCB: </a:t>
            </a:r>
          </a:p>
        </p:txBody>
      </p:sp>
      <p:sp>
        <p:nvSpPr>
          <p:cNvPr id="3" name="Marcador de contenido 2">
            <a:extLst>
              <a:ext uri="{FF2B5EF4-FFF2-40B4-BE49-F238E27FC236}">
                <a16:creationId xmlns:a16="http://schemas.microsoft.com/office/drawing/2014/main" id="{DB88E229-C0CD-41B5-B050-D11CD6135D17}"/>
              </a:ext>
            </a:extLst>
          </p:cNvPr>
          <p:cNvSpPr>
            <a:spLocks noGrp="1"/>
          </p:cNvSpPr>
          <p:nvPr>
            <p:ph idx="1"/>
          </p:nvPr>
        </p:nvSpPr>
        <p:spPr>
          <a:xfrm>
            <a:off x="523783" y="1131503"/>
            <a:ext cx="10604465" cy="5040697"/>
          </a:xfrm>
        </p:spPr>
        <p:txBody>
          <a:bodyPr/>
          <a:lstStyle/>
          <a:p>
            <a:r>
              <a:rPr lang="es-CO" dirty="0" err="1"/>
              <a:t>Schematic</a:t>
            </a:r>
            <a:r>
              <a:rPr lang="es-CO" dirty="0"/>
              <a:t> </a:t>
            </a:r>
            <a:r>
              <a:rPr lang="es-CO" dirty="0" err="1"/>
              <a:t>circuit</a:t>
            </a:r>
            <a:r>
              <a:rPr lang="es-CO" dirty="0"/>
              <a:t>: </a:t>
            </a:r>
          </a:p>
          <a:p>
            <a:pPr marL="0" indent="0">
              <a:buNone/>
            </a:pPr>
            <a:endParaRPr lang="es-CO" dirty="0"/>
          </a:p>
        </p:txBody>
      </p:sp>
      <p:pic>
        <p:nvPicPr>
          <p:cNvPr id="6" name="Imagen 5">
            <a:extLst>
              <a:ext uri="{FF2B5EF4-FFF2-40B4-BE49-F238E27FC236}">
                <a16:creationId xmlns:a16="http://schemas.microsoft.com/office/drawing/2014/main" id="{DC011039-A1B3-4E47-BBAC-7ADE6A57A385}"/>
              </a:ext>
            </a:extLst>
          </p:cNvPr>
          <p:cNvPicPr>
            <a:picLocks noChangeAspect="1"/>
          </p:cNvPicPr>
          <p:nvPr/>
        </p:nvPicPr>
        <p:blipFill>
          <a:blip r:embed="rId2"/>
          <a:stretch>
            <a:fillRect/>
          </a:stretch>
        </p:blipFill>
        <p:spPr>
          <a:xfrm>
            <a:off x="1003883" y="1537495"/>
            <a:ext cx="10184234" cy="5080409"/>
          </a:xfrm>
          <a:prstGeom prst="rect">
            <a:avLst/>
          </a:prstGeom>
        </p:spPr>
      </p:pic>
    </p:spTree>
    <p:extLst>
      <p:ext uri="{BB962C8B-B14F-4D97-AF65-F5344CB8AC3E}">
        <p14:creationId xmlns:p14="http://schemas.microsoft.com/office/powerpoint/2010/main" val="816786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F59C06A-1D34-4422-9110-4BCF0463FB46}"/>
              </a:ext>
            </a:extLst>
          </p:cNvPr>
          <p:cNvSpPr>
            <a:spLocks noGrp="1"/>
          </p:cNvSpPr>
          <p:nvPr>
            <p:ph idx="1"/>
          </p:nvPr>
        </p:nvSpPr>
        <p:spPr>
          <a:xfrm>
            <a:off x="417250" y="479394"/>
            <a:ext cx="10710998" cy="5692806"/>
          </a:xfrm>
        </p:spPr>
        <p:txBody>
          <a:bodyPr/>
          <a:lstStyle/>
          <a:p>
            <a:r>
              <a:rPr lang="es-CO" dirty="0" err="1"/>
              <a:t>Placing</a:t>
            </a:r>
            <a:r>
              <a:rPr lang="es-CO" dirty="0"/>
              <a:t> </a:t>
            </a:r>
            <a:r>
              <a:rPr lang="es-CO" dirty="0" err="1"/>
              <a:t>the</a:t>
            </a:r>
            <a:r>
              <a:rPr lang="es-CO" dirty="0"/>
              <a:t> </a:t>
            </a:r>
            <a:r>
              <a:rPr lang="es-CO" dirty="0" err="1"/>
              <a:t>components</a:t>
            </a:r>
            <a:r>
              <a:rPr lang="es-CO" dirty="0"/>
              <a:t> as </a:t>
            </a:r>
            <a:r>
              <a:rPr lang="es-CO" dirty="0" err="1"/>
              <a:t>Layout</a:t>
            </a:r>
            <a:r>
              <a:rPr lang="es-CO" dirty="0"/>
              <a:t>: </a:t>
            </a:r>
          </a:p>
        </p:txBody>
      </p:sp>
      <p:pic>
        <p:nvPicPr>
          <p:cNvPr id="4" name="Imagen 3">
            <a:extLst>
              <a:ext uri="{FF2B5EF4-FFF2-40B4-BE49-F238E27FC236}">
                <a16:creationId xmlns:a16="http://schemas.microsoft.com/office/drawing/2014/main" id="{30B78CFA-0C04-4F79-BD50-5171ABAC8196}"/>
              </a:ext>
            </a:extLst>
          </p:cNvPr>
          <p:cNvPicPr/>
          <p:nvPr/>
        </p:nvPicPr>
        <p:blipFill>
          <a:blip r:embed="rId2"/>
          <a:stretch>
            <a:fillRect/>
          </a:stretch>
        </p:blipFill>
        <p:spPr>
          <a:xfrm>
            <a:off x="1258454" y="1382800"/>
            <a:ext cx="9028590" cy="4651900"/>
          </a:xfrm>
          <a:prstGeom prst="rect">
            <a:avLst/>
          </a:prstGeom>
        </p:spPr>
      </p:pic>
    </p:spTree>
    <p:extLst>
      <p:ext uri="{BB962C8B-B14F-4D97-AF65-F5344CB8AC3E}">
        <p14:creationId xmlns:p14="http://schemas.microsoft.com/office/powerpoint/2010/main" val="139548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829B99DF-33F9-42A1-BE31-63F2BEFA1472}"/>
              </a:ext>
            </a:extLst>
          </p:cNvPr>
          <p:cNvPicPr>
            <a:picLocks noGrp="1"/>
          </p:cNvPicPr>
          <p:nvPr>
            <p:ph idx="1"/>
          </p:nvPr>
        </p:nvPicPr>
        <p:blipFill>
          <a:blip r:embed="rId2"/>
          <a:stretch>
            <a:fillRect/>
          </a:stretch>
        </p:blipFill>
        <p:spPr>
          <a:xfrm>
            <a:off x="601430" y="936472"/>
            <a:ext cx="10733888" cy="4820575"/>
          </a:xfrm>
          <a:prstGeom prst="rect">
            <a:avLst/>
          </a:prstGeom>
        </p:spPr>
      </p:pic>
    </p:spTree>
    <p:extLst>
      <p:ext uri="{BB962C8B-B14F-4D97-AF65-F5344CB8AC3E}">
        <p14:creationId xmlns:p14="http://schemas.microsoft.com/office/powerpoint/2010/main" val="2005215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7BD8BC-0ADC-4173-9B4B-491B29D6CEBB}"/>
              </a:ext>
            </a:extLst>
          </p:cNvPr>
          <p:cNvSpPr>
            <a:spLocks noGrp="1"/>
          </p:cNvSpPr>
          <p:nvPr>
            <p:ph type="title"/>
          </p:nvPr>
        </p:nvSpPr>
        <p:spPr>
          <a:xfrm>
            <a:off x="368512" y="302240"/>
            <a:ext cx="10058400" cy="767119"/>
          </a:xfrm>
        </p:spPr>
        <p:txBody>
          <a:bodyPr>
            <a:normAutofit fontScale="90000"/>
          </a:bodyPr>
          <a:lstStyle/>
          <a:p>
            <a:r>
              <a:rPr lang="en-US" dirty="0"/>
              <a:t>Conclusions: </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D91A9737-6E22-44AD-8352-8B466F38D53E}"/>
                  </a:ext>
                </a:extLst>
              </p:cNvPr>
              <p:cNvSpPr>
                <a:spLocks noGrp="1"/>
              </p:cNvSpPr>
              <p:nvPr>
                <p:ph idx="1"/>
              </p:nvPr>
            </p:nvSpPr>
            <p:spPr>
              <a:xfrm>
                <a:off x="630315" y="1313895"/>
                <a:ext cx="10497933" cy="4858305"/>
              </a:xfrm>
            </p:spPr>
            <p:txBody>
              <a:bodyPr>
                <a:normAutofit lnSpcReduction="10000"/>
              </a:bodyPr>
              <a:lstStyle/>
              <a:p>
                <a:pPr algn="just"/>
                <a:r>
                  <a:rPr lang="en-US" dirty="0"/>
                  <a:t>According to the boost converter´s transfer function (</a:t>
                </a:r>
                <a14:m>
                  <m:oMath xmlns:m="http://schemas.openxmlformats.org/officeDocument/2006/math">
                    <m:f>
                      <m:fPr>
                        <m:ctrlPr>
                          <a:rPr lang="en-US" i="1" smtClean="0">
                            <a:latin typeface="Cambria Math" panose="02040503050406030204" pitchFamily="18" charset="0"/>
                          </a:rPr>
                        </m:ctrlPr>
                      </m:fPr>
                      <m:num>
                        <m:r>
                          <a:rPr lang="es-CO" b="0" i="1" smtClean="0">
                            <a:latin typeface="Cambria Math" panose="02040503050406030204" pitchFamily="18" charset="0"/>
                          </a:rPr>
                          <m:t>1</m:t>
                        </m:r>
                      </m:num>
                      <m:den>
                        <m:r>
                          <a:rPr lang="es-CO" b="0" i="1" smtClean="0">
                            <a:latin typeface="Cambria Math" panose="02040503050406030204" pitchFamily="18" charset="0"/>
                          </a:rPr>
                          <m:t>1−</m:t>
                        </m:r>
                        <m:r>
                          <a:rPr lang="es-CO" b="0" i="1" smtClean="0">
                            <a:latin typeface="Cambria Math" panose="02040503050406030204" pitchFamily="18" charset="0"/>
                          </a:rPr>
                          <m:t>𝐷</m:t>
                        </m:r>
                      </m:den>
                    </m:f>
                  </m:oMath>
                </a14:m>
                <a:r>
                  <a:rPr lang="en-US" dirty="0"/>
                  <a:t>), it does not matter the value D, the relation will always be greater than 1, that makes the boost converter an voltage booster circuit. </a:t>
                </a:r>
              </a:p>
              <a:p>
                <a:pPr algn="just"/>
                <a:r>
                  <a:rPr lang="en-US" dirty="0"/>
                  <a:t>Because of the flow balance theorem, it is possible to estimate graphically the beginning and ending point for the current through the inductor. </a:t>
                </a:r>
              </a:p>
              <a:p>
                <a:pPr algn="just"/>
                <a:r>
                  <a:rPr lang="en-US" dirty="0"/>
                  <a:t>Because of the charge balance theorem, it is possible to estimate graphically the beginning and ending point for the voltage in the capacitor. </a:t>
                </a:r>
              </a:p>
              <a:p>
                <a:pPr algn="just"/>
                <a:r>
                  <a:rPr lang="en-US" dirty="0"/>
                  <a:t>When designing a PCB, it is important to considerer the kind of components that are going to be used, and the kind of board as well. That is why, if the board just has one cape of copper and Through Hole and Surface Mount Technology components, the Through Hole components has to be in the other cape, the one without copper, to make them all be electrically connected. </a:t>
                </a:r>
              </a:p>
              <a:p>
                <a:pPr algn="just"/>
                <a:r>
                  <a:rPr lang="en-US" dirty="0"/>
                  <a:t>In every circuit, it is necessary to isolate the power section from the logical section by using elements such as optocouplers and isolated operational amplifiers. Their power supply has to be isolated (one reference each) as well; in case of coupling problems, a capacitor should be the connecting path between them.   </a:t>
                </a:r>
              </a:p>
              <a:p>
                <a:pPr algn="just"/>
                <a:endParaRPr lang="en-US" dirty="0"/>
              </a:p>
              <a:p>
                <a:pPr algn="just"/>
                <a:endParaRPr lang="en-US" dirty="0"/>
              </a:p>
              <a:p>
                <a:pPr algn="just"/>
                <a:endParaRPr lang="en-US" dirty="0"/>
              </a:p>
              <a:p>
                <a:endParaRPr lang="en-US" dirty="0"/>
              </a:p>
            </p:txBody>
          </p:sp>
        </mc:Choice>
        <mc:Fallback xmlns="">
          <p:sp>
            <p:nvSpPr>
              <p:cNvPr id="3" name="Marcador de contenido 2">
                <a:extLst>
                  <a:ext uri="{FF2B5EF4-FFF2-40B4-BE49-F238E27FC236}">
                    <a16:creationId xmlns:a16="http://schemas.microsoft.com/office/drawing/2014/main" id="{D91A9737-6E22-44AD-8352-8B466F38D53E}"/>
                  </a:ext>
                </a:extLst>
              </p:cNvPr>
              <p:cNvSpPr>
                <a:spLocks noGrp="1" noRot="1" noChangeAspect="1" noMove="1" noResize="1" noEditPoints="1" noAdjustHandles="1" noChangeArrowheads="1" noChangeShapeType="1" noTextEdit="1"/>
              </p:cNvSpPr>
              <p:nvPr>
                <p:ph idx="1"/>
              </p:nvPr>
            </p:nvSpPr>
            <p:spPr>
              <a:xfrm>
                <a:off x="630315" y="1313895"/>
                <a:ext cx="10497933" cy="4858305"/>
              </a:xfrm>
              <a:blipFill>
                <a:blip r:embed="rId2"/>
                <a:stretch>
                  <a:fillRect l="-232" t="-878" r="-580"/>
                </a:stretch>
              </a:blipFill>
            </p:spPr>
            <p:txBody>
              <a:bodyPr/>
              <a:lstStyle/>
              <a:p>
                <a:r>
                  <a:rPr lang="es-CO">
                    <a:noFill/>
                  </a:rPr>
                  <a:t> </a:t>
                </a:r>
              </a:p>
            </p:txBody>
          </p:sp>
        </mc:Fallback>
      </mc:AlternateContent>
    </p:spTree>
    <p:extLst>
      <p:ext uri="{BB962C8B-B14F-4D97-AF65-F5344CB8AC3E}">
        <p14:creationId xmlns:p14="http://schemas.microsoft.com/office/powerpoint/2010/main" val="2439558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6FB962-8BE8-4409-8966-A8C7C639E6F8}"/>
              </a:ext>
            </a:extLst>
          </p:cNvPr>
          <p:cNvSpPr>
            <a:spLocks noGrp="1"/>
          </p:cNvSpPr>
          <p:nvPr>
            <p:ph type="title"/>
          </p:nvPr>
        </p:nvSpPr>
        <p:spPr/>
        <p:txBody>
          <a:bodyPr/>
          <a:lstStyle/>
          <a:p>
            <a:r>
              <a:rPr lang="es-CO" dirty="0" err="1"/>
              <a:t>Introduction</a:t>
            </a:r>
            <a:r>
              <a:rPr lang="es-CO" dirty="0"/>
              <a:t>: </a:t>
            </a:r>
          </a:p>
        </p:txBody>
      </p:sp>
      <p:sp>
        <p:nvSpPr>
          <p:cNvPr id="3" name="Marcador de contenido 2">
            <a:extLst>
              <a:ext uri="{FF2B5EF4-FFF2-40B4-BE49-F238E27FC236}">
                <a16:creationId xmlns:a16="http://schemas.microsoft.com/office/drawing/2014/main" id="{150269EE-5DD2-453A-95E2-1D1D771A5378}"/>
              </a:ext>
            </a:extLst>
          </p:cNvPr>
          <p:cNvSpPr>
            <a:spLocks noGrp="1"/>
          </p:cNvSpPr>
          <p:nvPr>
            <p:ph idx="1"/>
          </p:nvPr>
        </p:nvSpPr>
        <p:spPr>
          <a:xfrm>
            <a:off x="665826" y="1794221"/>
            <a:ext cx="10524566" cy="4050792"/>
          </a:xfrm>
        </p:spPr>
        <p:txBody>
          <a:bodyPr/>
          <a:lstStyle/>
          <a:p>
            <a:r>
              <a:rPr lang="en-US" dirty="0"/>
              <a:t>DC/AC, AC/DC, AC/AC, DC/DC converters. </a:t>
            </a:r>
          </a:p>
          <a:p>
            <a:r>
              <a:rPr lang="en-US" dirty="0"/>
              <a:t>DC/DC converter </a:t>
            </a:r>
            <a:r>
              <a:rPr lang="en-US" dirty="0">
                <a:sym typeface="Wingdings" panose="05000000000000000000" pitchFamily="2" charset="2"/>
              </a:rPr>
              <a:t> Increases or decreases the input voltage. </a:t>
            </a:r>
          </a:p>
          <a:p>
            <a:r>
              <a:rPr lang="en-US" dirty="0">
                <a:sym typeface="Wingdings" panose="05000000000000000000" pitchFamily="2" charset="2"/>
              </a:rPr>
              <a:t>Boost Converter  DC/DC converter  Theorical</a:t>
            </a:r>
          </a:p>
          <a:p>
            <a:pPr marL="1097280" lvl="4" indent="0">
              <a:buNone/>
            </a:pPr>
            <a:r>
              <a:rPr lang="en-US" dirty="0">
                <a:sym typeface="Wingdings" panose="05000000000000000000" pitchFamily="2" charset="2"/>
              </a:rPr>
              <a:t>						</a:t>
            </a:r>
            <a:r>
              <a:rPr lang="en-US" sz="2000" dirty="0">
                <a:sym typeface="Wingdings" panose="05000000000000000000" pitchFamily="2" charset="2"/>
              </a:rPr>
              <a:t>Analysis </a:t>
            </a:r>
            <a:endParaRPr lang="en-US" dirty="0">
              <a:sym typeface="Wingdings" panose="05000000000000000000" pitchFamily="2" charset="2"/>
            </a:endParaRPr>
          </a:p>
          <a:p>
            <a:pPr marL="1971400" lvl="7" indent="0">
              <a:buNone/>
            </a:pPr>
            <a:r>
              <a:rPr lang="en-US" dirty="0">
                <a:sym typeface="Wingdings" panose="05000000000000000000" pitchFamily="2" charset="2"/>
              </a:rPr>
              <a:t>			</a:t>
            </a:r>
            <a:r>
              <a:rPr lang="en-US" sz="2000" dirty="0">
                <a:sym typeface="Wingdings" panose="05000000000000000000" pitchFamily="2" charset="2"/>
              </a:rPr>
              <a:t> Simulation</a:t>
            </a:r>
          </a:p>
          <a:p>
            <a:pPr marL="1971400" lvl="7" indent="0">
              <a:buNone/>
            </a:pPr>
            <a:endParaRPr lang="en-US" sz="2000" dirty="0">
              <a:sym typeface="Wingdings" panose="05000000000000000000" pitchFamily="2" charset="2"/>
            </a:endParaRPr>
          </a:p>
          <a:p>
            <a:pPr marL="1971400" lvl="7" indent="0">
              <a:buNone/>
            </a:pPr>
            <a:r>
              <a:rPr lang="en-US" sz="2000" dirty="0">
                <a:sym typeface="Wingdings" panose="05000000000000000000" pitchFamily="2" charset="2"/>
              </a:rPr>
              <a:t>	 		 Design of PCB for the Controlled Converter.  </a:t>
            </a:r>
          </a:p>
          <a:p>
            <a:pPr marL="1971400" lvl="7" indent="0">
              <a:buNone/>
            </a:pPr>
            <a:endParaRPr lang="en-US" sz="2000" dirty="0">
              <a:sym typeface="Wingdings" panose="05000000000000000000" pitchFamily="2" charset="2"/>
            </a:endParaRPr>
          </a:p>
          <a:p>
            <a:pPr marL="1971400" lvl="7" indent="0">
              <a:buNone/>
            </a:pPr>
            <a:r>
              <a:rPr lang="en-US" sz="2000" dirty="0">
                <a:sym typeface="Wingdings" panose="05000000000000000000" pitchFamily="2" charset="2"/>
              </a:rPr>
              <a:t>									</a:t>
            </a:r>
          </a:p>
        </p:txBody>
      </p:sp>
      <p:sp>
        <p:nvSpPr>
          <p:cNvPr id="4" name="Cerrar llave 3">
            <a:extLst>
              <a:ext uri="{FF2B5EF4-FFF2-40B4-BE49-F238E27FC236}">
                <a16:creationId xmlns:a16="http://schemas.microsoft.com/office/drawing/2014/main" id="{DAB81EC5-CF38-43A2-9A30-D402CD0A80D5}"/>
              </a:ext>
            </a:extLst>
          </p:cNvPr>
          <p:cNvSpPr/>
          <p:nvPr/>
        </p:nvSpPr>
        <p:spPr>
          <a:xfrm>
            <a:off x="6889072" y="2753252"/>
            <a:ext cx="257453" cy="78123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Tree>
    <p:extLst>
      <p:ext uri="{BB962C8B-B14F-4D97-AF65-F5344CB8AC3E}">
        <p14:creationId xmlns:p14="http://schemas.microsoft.com/office/powerpoint/2010/main" val="1573378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FA971D-1C91-4613-AD8E-BD945D8A6FF9}"/>
              </a:ext>
            </a:extLst>
          </p:cNvPr>
          <p:cNvSpPr>
            <a:spLocks noGrp="1"/>
          </p:cNvSpPr>
          <p:nvPr>
            <p:ph type="title"/>
          </p:nvPr>
        </p:nvSpPr>
        <p:spPr>
          <a:xfrm>
            <a:off x="199837" y="165721"/>
            <a:ext cx="10058400" cy="922123"/>
          </a:xfrm>
        </p:spPr>
        <p:txBody>
          <a:bodyPr/>
          <a:lstStyle/>
          <a:p>
            <a:r>
              <a:rPr lang="es-CO" dirty="0"/>
              <a:t>Fundamentals: </a:t>
            </a:r>
          </a:p>
        </p:txBody>
      </p:sp>
      <p:pic>
        <p:nvPicPr>
          <p:cNvPr id="4" name="Marcador de contenido 3">
            <a:extLst>
              <a:ext uri="{FF2B5EF4-FFF2-40B4-BE49-F238E27FC236}">
                <a16:creationId xmlns:a16="http://schemas.microsoft.com/office/drawing/2014/main" id="{7DBBEDC3-34B3-490F-9F01-04BE37A76840}"/>
              </a:ext>
            </a:extLst>
          </p:cNvPr>
          <p:cNvPicPr>
            <a:picLocks noGrp="1"/>
          </p:cNvPicPr>
          <p:nvPr>
            <p:ph idx="1"/>
          </p:nvPr>
        </p:nvPicPr>
        <p:blipFill>
          <a:blip r:embed="rId2"/>
          <a:stretch>
            <a:fillRect/>
          </a:stretch>
        </p:blipFill>
        <p:spPr>
          <a:xfrm>
            <a:off x="2467993" y="1087844"/>
            <a:ext cx="6951215" cy="2469146"/>
          </a:xfrm>
          <a:prstGeom prst="rect">
            <a:avLst/>
          </a:prstGeom>
        </p:spPr>
      </p:pic>
      <p:pic>
        <p:nvPicPr>
          <p:cNvPr id="5" name="Imagen 4">
            <a:extLst>
              <a:ext uri="{FF2B5EF4-FFF2-40B4-BE49-F238E27FC236}">
                <a16:creationId xmlns:a16="http://schemas.microsoft.com/office/drawing/2014/main" id="{06A37469-5242-41E8-8F12-639E6A59F728}"/>
              </a:ext>
            </a:extLst>
          </p:cNvPr>
          <p:cNvPicPr/>
          <p:nvPr/>
        </p:nvPicPr>
        <p:blipFill>
          <a:blip r:embed="rId3"/>
          <a:stretch>
            <a:fillRect/>
          </a:stretch>
        </p:blipFill>
        <p:spPr>
          <a:xfrm>
            <a:off x="457569" y="4113316"/>
            <a:ext cx="4203207" cy="2402894"/>
          </a:xfrm>
          <a:prstGeom prst="rect">
            <a:avLst/>
          </a:prstGeom>
        </p:spPr>
      </p:pic>
      <p:pic>
        <p:nvPicPr>
          <p:cNvPr id="6" name="Imagen 5">
            <a:extLst>
              <a:ext uri="{FF2B5EF4-FFF2-40B4-BE49-F238E27FC236}">
                <a16:creationId xmlns:a16="http://schemas.microsoft.com/office/drawing/2014/main" id="{AE8EC5A7-50CE-47DE-B9C9-3E48DE66C257}"/>
              </a:ext>
            </a:extLst>
          </p:cNvPr>
          <p:cNvPicPr/>
          <p:nvPr/>
        </p:nvPicPr>
        <p:blipFill>
          <a:blip r:embed="rId4"/>
          <a:stretch>
            <a:fillRect/>
          </a:stretch>
        </p:blipFill>
        <p:spPr>
          <a:xfrm>
            <a:off x="6533318" y="4083398"/>
            <a:ext cx="4590402" cy="2402894"/>
          </a:xfrm>
          <a:prstGeom prst="rect">
            <a:avLst/>
          </a:prstGeom>
        </p:spPr>
      </p:pic>
      <p:sp>
        <p:nvSpPr>
          <p:cNvPr id="7" name="CuadroTexto 6">
            <a:extLst>
              <a:ext uri="{FF2B5EF4-FFF2-40B4-BE49-F238E27FC236}">
                <a16:creationId xmlns:a16="http://schemas.microsoft.com/office/drawing/2014/main" id="{7F73E4A5-FC8D-4C50-AC10-27D79280D7AB}"/>
              </a:ext>
            </a:extLst>
          </p:cNvPr>
          <p:cNvSpPr txBox="1"/>
          <p:nvPr/>
        </p:nvSpPr>
        <p:spPr>
          <a:xfrm>
            <a:off x="4911715" y="718512"/>
            <a:ext cx="2044534" cy="369332"/>
          </a:xfrm>
          <a:prstGeom prst="rect">
            <a:avLst/>
          </a:prstGeom>
          <a:noFill/>
        </p:spPr>
        <p:txBody>
          <a:bodyPr wrap="none" rtlCol="0">
            <a:spAutoFit/>
          </a:bodyPr>
          <a:lstStyle/>
          <a:p>
            <a:r>
              <a:rPr lang="en-US" dirty="0"/>
              <a:t>Schematic Circuit</a:t>
            </a:r>
          </a:p>
        </p:txBody>
      </p:sp>
      <p:sp>
        <p:nvSpPr>
          <p:cNvPr id="8" name="CuadroTexto 7">
            <a:extLst>
              <a:ext uri="{FF2B5EF4-FFF2-40B4-BE49-F238E27FC236}">
                <a16:creationId xmlns:a16="http://schemas.microsoft.com/office/drawing/2014/main" id="{87ABC923-B1F3-4640-936B-CB5A6F4AF4B4}"/>
              </a:ext>
            </a:extLst>
          </p:cNvPr>
          <p:cNvSpPr txBox="1"/>
          <p:nvPr/>
        </p:nvSpPr>
        <p:spPr>
          <a:xfrm>
            <a:off x="1536905" y="3743984"/>
            <a:ext cx="2119683" cy="369332"/>
          </a:xfrm>
          <a:prstGeom prst="rect">
            <a:avLst/>
          </a:prstGeom>
          <a:noFill/>
        </p:spPr>
        <p:txBody>
          <a:bodyPr wrap="none" rtlCol="0">
            <a:spAutoFit/>
          </a:bodyPr>
          <a:lstStyle/>
          <a:p>
            <a:r>
              <a:rPr lang="en-US" dirty="0"/>
              <a:t>Circuit for 0&lt;t&lt;DT</a:t>
            </a:r>
          </a:p>
        </p:txBody>
      </p:sp>
      <p:sp>
        <p:nvSpPr>
          <p:cNvPr id="9" name="CuadroTexto 8">
            <a:extLst>
              <a:ext uri="{FF2B5EF4-FFF2-40B4-BE49-F238E27FC236}">
                <a16:creationId xmlns:a16="http://schemas.microsoft.com/office/drawing/2014/main" id="{5DD611CC-41B6-499F-87DA-08ABC14C92BA}"/>
              </a:ext>
            </a:extLst>
          </p:cNvPr>
          <p:cNvSpPr txBox="1"/>
          <p:nvPr/>
        </p:nvSpPr>
        <p:spPr>
          <a:xfrm>
            <a:off x="7835202" y="3714066"/>
            <a:ext cx="2127698" cy="369332"/>
          </a:xfrm>
          <a:prstGeom prst="rect">
            <a:avLst/>
          </a:prstGeom>
          <a:noFill/>
        </p:spPr>
        <p:txBody>
          <a:bodyPr wrap="none" rtlCol="0">
            <a:spAutoFit/>
          </a:bodyPr>
          <a:lstStyle/>
          <a:p>
            <a:r>
              <a:rPr lang="en-US" dirty="0"/>
              <a:t>Circuit for DT&lt;t&lt;T</a:t>
            </a:r>
          </a:p>
        </p:txBody>
      </p:sp>
    </p:spTree>
    <p:extLst>
      <p:ext uri="{BB962C8B-B14F-4D97-AF65-F5344CB8AC3E}">
        <p14:creationId xmlns:p14="http://schemas.microsoft.com/office/powerpoint/2010/main" val="4000854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42AE8E-603E-403A-AD21-687787F0F2D1}"/>
              </a:ext>
            </a:extLst>
          </p:cNvPr>
          <p:cNvSpPr>
            <a:spLocks noGrp="1"/>
          </p:cNvSpPr>
          <p:nvPr>
            <p:ph type="title"/>
          </p:nvPr>
        </p:nvSpPr>
        <p:spPr>
          <a:xfrm>
            <a:off x="190958" y="173914"/>
            <a:ext cx="10058400" cy="847018"/>
          </a:xfrm>
        </p:spPr>
        <p:txBody>
          <a:bodyPr/>
          <a:lstStyle/>
          <a:p>
            <a:r>
              <a:rPr lang="es-CO" dirty="0"/>
              <a:t>Wave </a:t>
            </a:r>
            <a:r>
              <a:rPr lang="es-CO" dirty="0" err="1"/>
              <a:t>Forms</a:t>
            </a:r>
            <a:endParaRPr lang="es-CO" dirty="0"/>
          </a:p>
        </p:txBody>
      </p:sp>
      <p:pic>
        <p:nvPicPr>
          <p:cNvPr id="4" name="Imagen 3">
            <a:extLst>
              <a:ext uri="{FF2B5EF4-FFF2-40B4-BE49-F238E27FC236}">
                <a16:creationId xmlns:a16="http://schemas.microsoft.com/office/drawing/2014/main" id="{68BC5595-25AC-4498-8E24-E3A37DCD8D31}"/>
              </a:ext>
            </a:extLst>
          </p:cNvPr>
          <p:cNvPicPr/>
          <p:nvPr/>
        </p:nvPicPr>
        <p:blipFill>
          <a:blip r:embed="rId2"/>
          <a:stretch>
            <a:fillRect/>
          </a:stretch>
        </p:blipFill>
        <p:spPr>
          <a:xfrm>
            <a:off x="505379" y="914135"/>
            <a:ext cx="3365283" cy="2328431"/>
          </a:xfrm>
          <a:prstGeom prst="rect">
            <a:avLst/>
          </a:prstGeom>
        </p:spPr>
      </p:pic>
      <p:sp>
        <p:nvSpPr>
          <p:cNvPr id="5" name="CuadroTexto 4">
            <a:extLst>
              <a:ext uri="{FF2B5EF4-FFF2-40B4-BE49-F238E27FC236}">
                <a16:creationId xmlns:a16="http://schemas.microsoft.com/office/drawing/2014/main" id="{FD6BA38B-0E2B-45F3-BED4-5FE8C1D969FE}"/>
              </a:ext>
            </a:extLst>
          </p:cNvPr>
          <p:cNvSpPr txBox="1"/>
          <p:nvPr/>
        </p:nvSpPr>
        <p:spPr>
          <a:xfrm>
            <a:off x="534762" y="3121223"/>
            <a:ext cx="1819922" cy="307777"/>
          </a:xfrm>
          <a:prstGeom prst="rect">
            <a:avLst/>
          </a:prstGeom>
          <a:noFill/>
        </p:spPr>
        <p:txBody>
          <a:bodyPr wrap="square" rtlCol="0">
            <a:spAutoFit/>
          </a:bodyPr>
          <a:lstStyle/>
          <a:p>
            <a:r>
              <a:rPr lang="es-CO" sz="1400" dirty="0" err="1"/>
              <a:t>Voltage</a:t>
            </a:r>
            <a:r>
              <a:rPr lang="es-CO" sz="1400" dirty="0"/>
              <a:t> </a:t>
            </a:r>
            <a:r>
              <a:rPr lang="es-CO" sz="1400" dirty="0" err="1"/>
              <a:t>on</a:t>
            </a:r>
            <a:r>
              <a:rPr lang="es-CO" sz="1400" dirty="0"/>
              <a:t> S1</a:t>
            </a:r>
          </a:p>
        </p:txBody>
      </p:sp>
      <p:pic>
        <p:nvPicPr>
          <p:cNvPr id="6" name="Imagen 5">
            <a:extLst>
              <a:ext uri="{FF2B5EF4-FFF2-40B4-BE49-F238E27FC236}">
                <a16:creationId xmlns:a16="http://schemas.microsoft.com/office/drawing/2014/main" id="{88710CA4-5526-4CA5-BCFA-6248E8A55E0C}"/>
              </a:ext>
            </a:extLst>
          </p:cNvPr>
          <p:cNvPicPr/>
          <p:nvPr/>
        </p:nvPicPr>
        <p:blipFill>
          <a:blip r:embed="rId3"/>
          <a:stretch>
            <a:fillRect/>
          </a:stretch>
        </p:blipFill>
        <p:spPr>
          <a:xfrm>
            <a:off x="672251" y="4219477"/>
            <a:ext cx="3067050" cy="2156460"/>
          </a:xfrm>
          <a:prstGeom prst="rect">
            <a:avLst/>
          </a:prstGeom>
        </p:spPr>
      </p:pic>
      <p:sp>
        <p:nvSpPr>
          <p:cNvPr id="7" name="CuadroTexto 6">
            <a:extLst>
              <a:ext uri="{FF2B5EF4-FFF2-40B4-BE49-F238E27FC236}">
                <a16:creationId xmlns:a16="http://schemas.microsoft.com/office/drawing/2014/main" id="{4746CD3E-8BE3-43AE-8D0E-425D110EF39D}"/>
              </a:ext>
            </a:extLst>
          </p:cNvPr>
          <p:cNvSpPr txBox="1"/>
          <p:nvPr/>
        </p:nvSpPr>
        <p:spPr>
          <a:xfrm>
            <a:off x="781235" y="6375937"/>
            <a:ext cx="1819922" cy="307777"/>
          </a:xfrm>
          <a:prstGeom prst="rect">
            <a:avLst/>
          </a:prstGeom>
          <a:noFill/>
        </p:spPr>
        <p:txBody>
          <a:bodyPr wrap="square" rtlCol="0">
            <a:spAutoFit/>
          </a:bodyPr>
          <a:lstStyle/>
          <a:p>
            <a:r>
              <a:rPr lang="es-CO" sz="1400" dirty="0" err="1"/>
              <a:t>Voltage</a:t>
            </a:r>
            <a:r>
              <a:rPr lang="es-CO" sz="1400" dirty="0"/>
              <a:t> </a:t>
            </a:r>
            <a:r>
              <a:rPr lang="es-CO" sz="1400" dirty="0" err="1"/>
              <a:t>on</a:t>
            </a:r>
            <a:r>
              <a:rPr lang="es-CO" sz="1400" dirty="0"/>
              <a:t> S2</a:t>
            </a:r>
          </a:p>
        </p:txBody>
      </p:sp>
      <p:pic>
        <p:nvPicPr>
          <p:cNvPr id="8" name="Imagen 7">
            <a:extLst>
              <a:ext uri="{FF2B5EF4-FFF2-40B4-BE49-F238E27FC236}">
                <a16:creationId xmlns:a16="http://schemas.microsoft.com/office/drawing/2014/main" id="{2C1EC6AB-C463-47D5-B927-3593BE0179ED}"/>
              </a:ext>
            </a:extLst>
          </p:cNvPr>
          <p:cNvPicPr/>
          <p:nvPr/>
        </p:nvPicPr>
        <p:blipFill>
          <a:blip r:embed="rId4"/>
          <a:stretch>
            <a:fillRect/>
          </a:stretch>
        </p:blipFill>
        <p:spPr>
          <a:xfrm>
            <a:off x="8685038" y="1042772"/>
            <a:ext cx="3093128" cy="2328430"/>
          </a:xfrm>
          <a:prstGeom prst="rect">
            <a:avLst/>
          </a:prstGeom>
        </p:spPr>
      </p:pic>
      <p:sp>
        <p:nvSpPr>
          <p:cNvPr id="9" name="CuadroTexto 8">
            <a:extLst>
              <a:ext uri="{FF2B5EF4-FFF2-40B4-BE49-F238E27FC236}">
                <a16:creationId xmlns:a16="http://schemas.microsoft.com/office/drawing/2014/main" id="{765FA248-C638-4193-9ABE-1EDB07299A86}"/>
              </a:ext>
            </a:extLst>
          </p:cNvPr>
          <p:cNvSpPr txBox="1"/>
          <p:nvPr/>
        </p:nvSpPr>
        <p:spPr>
          <a:xfrm>
            <a:off x="8858894" y="3585840"/>
            <a:ext cx="1819922" cy="307777"/>
          </a:xfrm>
          <a:prstGeom prst="rect">
            <a:avLst/>
          </a:prstGeom>
          <a:noFill/>
        </p:spPr>
        <p:txBody>
          <a:bodyPr wrap="square" rtlCol="0">
            <a:spAutoFit/>
          </a:bodyPr>
          <a:lstStyle/>
          <a:p>
            <a:r>
              <a:rPr lang="es-CO" sz="1400" dirty="0" err="1"/>
              <a:t>Current</a:t>
            </a:r>
            <a:r>
              <a:rPr lang="es-CO" sz="1400" dirty="0"/>
              <a:t> </a:t>
            </a:r>
            <a:r>
              <a:rPr lang="es-CO" sz="1400" dirty="0" err="1"/>
              <a:t>through</a:t>
            </a:r>
            <a:r>
              <a:rPr lang="es-CO" sz="1400" dirty="0"/>
              <a:t> S1</a:t>
            </a:r>
          </a:p>
        </p:txBody>
      </p:sp>
      <p:pic>
        <p:nvPicPr>
          <p:cNvPr id="10" name="Imagen 9">
            <a:extLst>
              <a:ext uri="{FF2B5EF4-FFF2-40B4-BE49-F238E27FC236}">
                <a16:creationId xmlns:a16="http://schemas.microsoft.com/office/drawing/2014/main" id="{A6A35106-7FF7-47F7-84D7-17C4C401D598}"/>
              </a:ext>
            </a:extLst>
          </p:cNvPr>
          <p:cNvPicPr/>
          <p:nvPr/>
        </p:nvPicPr>
        <p:blipFill>
          <a:blip r:embed="rId5"/>
          <a:stretch>
            <a:fillRect/>
          </a:stretch>
        </p:blipFill>
        <p:spPr>
          <a:xfrm>
            <a:off x="8858894" y="4253583"/>
            <a:ext cx="2903220" cy="2102485"/>
          </a:xfrm>
          <a:prstGeom prst="rect">
            <a:avLst/>
          </a:prstGeom>
        </p:spPr>
      </p:pic>
      <p:sp>
        <p:nvSpPr>
          <p:cNvPr id="11" name="CuadroTexto 10">
            <a:extLst>
              <a:ext uri="{FF2B5EF4-FFF2-40B4-BE49-F238E27FC236}">
                <a16:creationId xmlns:a16="http://schemas.microsoft.com/office/drawing/2014/main" id="{6E5CA18E-42B5-4ADC-A0A8-5814080519D7}"/>
              </a:ext>
            </a:extLst>
          </p:cNvPr>
          <p:cNvSpPr txBox="1"/>
          <p:nvPr/>
        </p:nvSpPr>
        <p:spPr>
          <a:xfrm>
            <a:off x="8858894" y="6375937"/>
            <a:ext cx="1819922" cy="307777"/>
          </a:xfrm>
          <a:prstGeom prst="rect">
            <a:avLst/>
          </a:prstGeom>
          <a:noFill/>
        </p:spPr>
        <p:txBody>
          <a:bodyPr wrap="square" rtlCol="0">
            <a:spAutoFit/>
          </a:bodyPr>
          <a:lstStyle/>
          <a:p>
            <a:r>
              <a:rPr lang="es-CO" sz="1400" dirty="0" err="1"/>
              <a:t>Current</a:t>
            </a:r>
            <a:r>
              <a:rPr lang="es-CO" sz="1400" dirty="0"/>
              <a:t> </a:t>
            </a:r>
            <a:r>
              <a:rPr lang="es-CO" sz="1400" dirty="0" err="1"/>
              <a:t>through</a:t>
            </a:r>
            <a:r>
              <a:rPr lang="es-CO" sz="1400" dirty="0"/>
              <a:t> S2</a:t>
            </a:r>
          </a:p>
        </p:txBody>
      </p:sp>
      <p:pic>
        <p:nvPicPr>
          <p:cNvPr id="12" name="Imagen 11">
            <a:extLst>
              <a:ext uri="{FF2B5EF4-FFF2-40B4-BE49-F238E27FC236}">
                <a16:creationId xmlns:a16="http://schemas.microsoft.com/office/drawing/2014/main" id="{22E41730-1A0D-4DB3-8126-F51EFB734DE0}"/>
              </a:ext>
            </a:extLst>
          </p:cNvPr>
          <p:cNvPicPr/>
          <p:nvPr/>
        </p:nvPicPr>
        <p:blipFill>
          <a:blip r:embed="rId6"/>
          <a:stretch>
            <a:fillRect/>
          </a:stretch>
        </p:blipFill>
        <p:spPr>
          <a:xfrm>
            <a:off x="4518410" y="764128"/>
            <a:ext cx="3365282" cy="2478438"/>
          </a:xfrm>
          <a:prstGeom prst="rect">
            <a:avLst/>
          </a:prstGeom>
        </p:spPr>
      </p:pic>
      <p:sp>
        <p:nvSpPr>
          <p:cNvPr id="13" name="CuadroTexto 12">
            <a:extLst>
              <a:ext uri="{FF2B5EF4-FFF2-40B4-BE49-F238E27FC236}">
                <a16:creationId xmlns:a16="http://schemas.microsoft.com/office/drawing/2014/main" id="{01577BA4-8591-464E-B8B4-0B73E0A2C8CB}"/>
              </a:ext>
            </a:extLst>
          </p:cNvPr>
          <p:cNvSpPr txBox="1"/>
          <p:nvPr/>
        </p:nvSpPr>
        <p:spPr>
          <a:xfrm>
            <a:off x="4837386" y="3050813"/>
            <a:ext cx="1819922" cy="307777"/>
          </a:xfrm>
          <a:prstGeom prst="rect">
            <a:avLst/>
          </a:prstGeom>
          <a:noFill/>
        </p:spPr>
        <p:txBody>
          <a:bodyPr wrap="square" rtlCol="0">
            <a:spAutoFit/>
          </a:bodyPr>
          <a:lstStyle/>
          <a:p>
            <a:r>
              <a:rPr lang="es-CO" sz="1400" dirty="0" err="1"/>
              <a:t>Voltage</a:t>
            </a:r>
            <a:r>
              <a:rPr lang="es-CO" sz="1400" dirty="0"/>
              <a:t> </a:t>
            </a:r>
            <a:r>
              <a:rPr lang="es-CO" sz="1400" dirty="0" err="1"/>
              <a:t>on</a:t>
            </a:r>
            <a:r>
              <a:rPr lang="es-CO" sz="1400" dirty="0"/>
              <a:t> L</a:t>
            </a:r>
          </a:p>
        </p:txBody>
      </p:sp>
      <p:pic>
        <p:nvPicPr>
          <p:cNvPr id="14" name="Imagen 13">
            <a:extLst>
              <a:ext uri="{FF2B5EF4-FFF2-40B4-BE49-F238E27FC236}">
                <a16:creationId xmlns:a16="http://schemas.microsoft.com/office/drawing/2014/main" id="{D44A1464-6F20-4554-AE4E-C2AE47DE9CE3}"/>
              </a:ext>
            </a:extLst>
          </p:cNvPr>
          <p:cNvPicPr/>
          <p:nvPr/>
        </p:nvPicPr>
        <p:blipFill>
          <a:blip r:embed="rId7"/>
          <a:stretch>
            <a:fillRect/>
          </a:stretch>
        </p:blipFill>
        <p:spPr>
          <a:xfrm>
            <a:off x="4748046" y="4324067"/>
            <a:ext cx="2926080" cy="1961515"/>
          </a:xfrm>
          <a:prstGeom prst="rect">
            <a:avLst/>
          </a:prstGeom>
        </p:spPr>
      </p:pic>
      <p:sp>
        <p:nvSpPr>
          <p:cNvPr id="15" name="CuadroTexto 14">
            <a:extLst>
              <a:ext uri="{FF2B5EF4-FFF2-40B4-BE49-F238E27FC236}">
                <a16:creationId xmlns:a16="http://schemas.microsoft.com/office/drawing/2014/main" id="{7D4A460F-F6DA-49BC-A68B-3358692B24B1}"/>
              </a:ext>
            </a:extLst>
          </p:cNvPr>
          <p:cNvSpPr txBox="1"/>
          <p:nvPr/>
        </p:nvSpPr>
        <p:spPr>
          <a:xfrm>
            <a:off x="5048247" y="6323067"/>
            <a:ext cx="1819922" cy="307777"/>
          </a:xfrm>
          <a:prstGeom prst="rect">
            <a:avLst/>
          </a:prstGeom>
          <a:noFill/>
        </p:spPr>
        <p:txBody>
          <a:bodyPr wrap="square" rtlCol="0">
            <a:spAutoFit/>
          </a:bodyPr>
          <a:lstStyle/>
          <a:p>
            <a:r>
              <a:rPr lang="es-CO" sz="1400" dirty="0" err="1"/>
              <a:t>Current</a:t>
            </a:r>
            <a:r>
              <a:rPr lang="es-CO" sz="1400" dirty="0"/>
              <a:t> </a:t>
            </a:r>
            <a:r>
              <a:rPr lang="es-CO" sz="1400" dirty="0" err="1"/>
              <a:t>through</a:t>
            </a:r>
            <a:r>
              <a:rPr lang="es-CO" sz="1400" dirty="0"/>
              <a:t> L</a:t>
            </a:r>
          </a:p>
        </p:txBody>
      </p:sp>
      <mc:AlternateContent xmlns:mc="http://schemas.openxmlformats.org/markup-compatibility/2006" xmlns:a14="http://schemas.microsoft.com/office/drawing/2010/main">
        <mc:Choice Requires="a14">
          <p:sp>
            <p:nvSpPr>
              <p:cNvPr id="17" name="Rectángulo 16">
                <a:extLst>
                  <a:ext uri="{FF2B5EF4-FFF2-40B4-BE49-F238E27FC236}">
                    <a16:creationId xmlns:a16="http://schemas.microsoft.com/office/drawing/2014/main" id="{FF504FF1-23B2-496F-9EAD-E6EB246DCE42}"/>
                  </a:ext>
                </a:extLst>
              </p:cNvPr>
              <p:cNvSpPr/>
              <p:nvPr/>
            </p:nvSpPr>
            <p:spPr>
              <a:xfrm>
                <a:off x="5272505" y="3500660"/>
                <a:ext cx="1646989" cy="5768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CO" sz="1400" i="1">
                              <a:latin typeface="Cambria Math" panose="02040503050406030204" pitchFamily="18" charset="0"/>
                            </a:rPr>
                          </m:ctrlPr>
                        </m:sSubPr>
                        <m:e>
                          <m:r>
                            <a:rPr lang="es-CO" sz="1400" i="1">
                              <a:latin typeface="Cambria Math" panose="02040503050406030204" pitchFamily="18" charset="0"/>
                            </a:rPr>
                            <m:t>𝐼</m:t>
                          </m:r>
                        </m:e>
                        <m:sub>
                          <m:r>
                            <a:rPr lang="es-CO" sz="1400" i="1">
                              <a:latin typeface="Cambria Math" panose="02040503050406030204" pitchFamily="18" charset="0"/>
                            </a:rPr>
                            <m:t>𝐿</m:t>
                          </m:r>
                        </m:sub>
                      </m:sSub>
                      <m:r>
                        <a:rPr lang="es-CO" sz="1400" i="0">
                          <a:latin typeface="Cambria Math" panose="02040503050406030204" pitchFamily="18" charset="0"/>
                        </a:rPr>
                        <m:t>=</m:t>
                      </m:r>
                      <m:f>
                        <m:fPr>
                          <m:ctrlPr>
                            <a:rPr lang="es-CO" sz="1400" i="1">
                              <a:latin typeface="Cambria Math" panose="02040503050406030204" pitchFamily="18" charset="0"/>
                            </a:rPr>
                          </m:ctrlPr>
                        </m:fPr>
                        <m:num>
                          <m:r>
                            <a:rPr lang="es-CO" sz="1400" i="0">
                              <a:latin typeface="Cambria Math" panose="02040503050406030204" pitchFamily="18" charset="0"/>
                            </a:rPr>
                            <m:t>1</m:t>
                          </m:r>
                        </m:num>
                        <m:den>
                          <m:r>
                            <a:rPr lang="es-CO" sz="1400" i="1">
                              <a:latin typeface="Cambria Math" panose="02040503050406030204" pitchFamily="18" charset="0"/>
                            </a:rPr>
                            <m:t>𝐿</m:t>
                          </m:r>
                        </m:den>
                      </m:f>
                      <m:nary>
                        <m:naryPr>
                          <m:limLoc m:val="subSup"/>
                          <m:ctrlPr>
                            <a:rPr lang="es-CO" sz="1400" i="1">
                              <a:latin typeface="Cambria Math" panose="02040503050406030204" pitchFamily="18" charset="0"/>
                            </a:rPr>
                          </m:ctrlPr>
                        </m:naryPr>
                        <m:sub>
                          <m:r>
                            <a:rPr lang="es-CO" sz="1400" i="0">
                              <a:latin typeface="Cambria Math" panose="02040503050406030204" pitchFamily="18" charset="0"/>
                            </a:rPr>
                            <m:t>0</m:t>
                          </m:r>
                        </m:sub>
                        <m:sup>
                          <m:r>
                            <a:rPr lang="es-CO" sz="1400" i="1">
                              <a:latin typeface="Cambria Math" panose="02040503050406030204" pitchFamily="18" charset="0"/>
                            </a:rPr>
                            <m:t>𝑇</m:t>
                          </m:r>
                        </m:sup>
                        <m:e>
                          <m:sSub>
                            <m:sSubPr>
                              <m:ctrlPr>
                                <a:rPr lang="es-CO" sz="1400" i="1">
                                  <a:latin typeface="Cambria Math" panose="02040503050406030204" pitchFamily="18" charset="0"/>
                                </a:rPr>
                              </m:ctrlPr>
                            </m:sSubPr>
                            <m:e>
                              <m:r>
                                <a:rPr lang="es-CO" sz="1400" i="1">
                                  <a:latin typeface="Cambria Math" panose="02040503050406030204" pitchFamily="18" charset="0"/>
                                </a:rPr>
                                <m:t>𝑉</m:t>
                              </m:r>
                            </m:e>
                            <m:sub>
                              <m:r>
                                <a:rPr lang="es-CO" sz="1400" i="1">
                                  <a:latin typeface="Cambria Math" panose="02040503050406030204" pitchFamily="18" charset="0"/>
                                </a:rPr>
                                <m:t>𝐿</m:t>
                              </m:r>
                            </m:sub>
                          </m:sSub>
                          <m:r>
                            <a:rPr lang="es-CO" sz="1400" i="1">
                              <a:latin typeface="Cambria Math" panose="02040503050406030204" pitchFamily="18" charset="0"/>
                            </a:rPr>
                            <m:t>𝑑𝑡</m:t>
                          </m:r>
                          <m:r>
                            <a:rPr lang="es-CO" sz="1400" i="0">
                              <a:latin typeface="Cambria Math" panose="02040503050406030204" pitchFamily="18" charset="0"/>
                            </a:rPr>
                            <m:t>=0</m:t>
                          </m:r>
                        </m:e>
                      </m:nary>
                    </m:oMath>
                  </m:oMathPara>
                </a14:m>
                <a:endParaRPr lang="es-CO" sz="1400" dirty="0"/>
              </a:p>
            </p:txBody>
          </p:sp>
        </mc:Choice>
        <mc:Fallback xmlns="">
          <p:sp>
            <p:nvSpPr>
              <p:cNvPr id="17" name="Rectángulo 16">
                <a:extLst>
                  <a:ext uri="{FF2B5EF4-FFF2-40B4-BE49-F238E27FC236}">
                    <a16:creationId xmlns:a16="http://schemas.microsoft.com/office/drawing/2014/main" id="{FF504FF1-23B2-496F-9EAD-E6EB246DCE42}"/>
                  </a:ext>
                </a:extLst>
              </p:cNvPr>
              <p:cNvSpPr>
                <a:spLocks noRot="1" noChangeAspect="1" noMove="1" noResize="1" noEditPoints="1" noAdjustHandles="1" noChangeArrowheads="1" noChangeShapeType="1" noTextEdit="1"/>
              </p:cNvSpPr>
              <p:nvPr/>
            </p:nvSpPr>
            <p:spPr>
              <a:xfrm>
                <a:off x="5272505" y="3500660"/>
                <a:ext cx="1646989" cy="576825"/>
              </a:xfrm>
              <a:prstGeom prst="rect">
                <a:avLst/>
              </a:prstGeom>
              <a:blipFill>
                <a:blip r:embed="rId8"/>
                <a:stretch>
                  <a:fillRect/>
                </a:stretch>
              </a:blipFill>
            </p:spPr>
            <p:txBody>
              <a:bodyPr/>
              <a:lstStyle/>
              <a:p>
                <a:r>
                  <a:rPr lang="es-CO">
                    <a:noFill/>
                  </a:rPr>
                  <a:t> </a:t>
                </a:r>
              </a:p>
            </p:txBody>
          </p:sp>
        </mc:Fallback>
      </mc:AlternateContent>
      <p:cxnSp>
        <p:nvCxnSpPr>
          <p:cNvPr id="19" name="Conector recto de flecha 18">
            <a:extLst>
              <a:ext uri="{FF2B5EF4-FFF2-40B4-BE49-F238E27FC236}">
                <a16:creationId xmlns:a16="http://schemas.microsoft.com/office/drawing/2014/main" id="{0E44FC83-9E6F-4D1A-BF23-219F7526E90D}"/>
              </a:ext>
            </a:extLst>
          </p:cNvPr>
          <p:cNvCxnSpPr/>
          <p:nvPr/>
        </p:nvCxnSpPr>
        <p:spPr>
          <a:xfrm>
            <a:off x="6276513" y="3242566"/>
            <a:ext cx="0" cy="343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BA742DFB-7FED-4C7A-AFBF-B20F986FD337}"/>
              </a:ext>
            </a:extLst>
          </p:cNvPr>
          <p:cNvCxnSpPr/>
          <p:nvPr/>
        </p:nvCxnSpPr>
        <p:spPr>
          <a:xfrm>
            <a:off x="6267635" y="4025183"/>
            <a:ext cx="0" cy="343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1519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2ECF36-5B26-4AB7-8B96-353BFCCCD556}"/>
              </a:ext>
            </a:extLst>
          </p:cNvPr>
          <p:cNvSpPr>
            <a:spLocks noGrp="1"/>
          </p:cNvSpPr>
          <p:nvPr>
            <p:ph type="title"/>
          </p:nvPr>
        </p:nvSpPr>
        <p:spPr>
          <a:xfrm>
            <a:off x="297490" y="309076"/>
            <a:ext cx="10058400" cy="753448"/>
          </a:xfrm>
        </p:spPr>
        <p:txBody>
          <a:bodyPr>
            <a:normAutofit fontScale="90000"/>
          </a:bodyPr>
          <a:lstStyle/>
          <a:p>
            <a:r>
              <a:rPr lang="es-CO" dirty="0"/>
              <a:t>Wave </a:t>
            </a:r>
            <a:r>
              <a:rPr lang="es-CO" dirty="0" err="1"/>
              <a:t>Forms</a:t>
            </a:r>
            <a:r>
              <a:rPr lang="es-CO" dirty="0"/>
              <a:t>:</a:t>
            </a:r>
          </a:p>
        </p:txBody>
      </p:sp>
      <p:pic>
        <p:nvPicPr>
          <p:cNvPr id="4" name="Imagen 3">
            <a:extLst>
              <a:ext uri="{FF2B5EF4-FFF2-40B4-BE49-F238E27FC236}">
                <a16:creationId xmlns:a16="http://schemas.microsoft.com/office/drawing/2014/main" id="{340D4A3A-0156-4356-95F9-A8B21DFBF72A}"/>
              </a:ext>
            </a:extLst>
          </p:cNvPr>
          <p:cNvPicPr/>
          <p:nvPr/>
        </p:nvPicPr>
        <p:blipFill>
          <a:blip r:embed="rId2"/>
          <a:stretch>
            <a:fillRect/>
          </a:stretch>
        </p:blipFill>
        <p:spPr>
          <a:xfrm>
            <a:off x="649402" y="1136433"/>
            <a:ext cx="3443204" cy="2388001"/>
          </a:xfrm>
          <a:prstGeom prst="rect">
            <a:avLst/>
          </a:prstGeom>
        </p:spPr>
      </p:pic>
      <p:sp>
        <p:nvSpPr>
          <p:cNvPr id="5" name="CuadroTexto 4">
            <a:extLst>
              <a:ext uri="{FF2B5EF4-FFF2-40B4-BE49-F238E27FC236}">
                <a16:creationId xmlns:a16="http://schemas.microsoft.com/office/drawing/2014/main" id="{B6B9779E-9D48-4869-99CB-ADA7682C8F0A}"/>
              </a:ext>
            </a:extLst>
          </p:cNvPr>
          <p:cNvSpPr txBox="1"/>
          <p:nvPr/>
        </p:nvSpPr>
        <p:spPr>
          <a:xfrm>
            <a:off x="896592" y="3459781"/>
            <a:ext cx="1819922" cy="307777"/>
          </a:xfrm>
          <a:prstGeom prst="rect">
            <a:avLst/>
          </a:prstGeom>
          <a:noFill/>
        </p:spPr>
        <p:txBody>
          <a:bodyPr wrap="square" rtlCol="0">
            <a:spAutoFit/>
          </a:bodyPr>
          <a:lstStyle/>
          <a:p>
            <a:r>
              <a:rPr lang="es-CO" sz="1400" dirty="0" err="1"/>
              <a:t>Voltage</a:t>
            </a:r>
            <a:r>
              <a:rPr lang="es-CO" sz="1400" dirty="0"/>
              <a:t> </a:t>
            </a:r>
            <a:r>
              <a:rPr lang="es-CO" sz="1400" dirty="0" err="1"/>
              <a:t>on</a:t>
            </a:r>
            <a:r>
              <a:rPr lang="es-CO" sz="1400" dirty="0"/>
              <a:t> RL</a:t>
            </a:r>
          </a:p>
        </p:txBody>
      </p:sp>
      <p:pic>
        <p:nvPicPr>
          <p:cNvPr id="6" name="Imagen 5">
            <a:extLst>
              <a:ext uri="{FF2B5EF4-FFF2-40B4-BE49-F238E27FC236}">
                <a16:creationId xmlns:a16="http://schemas.microsoft.com/office/drawing/2014/main" id="{ED6C8A51-71B2-44E2-906C-1D141FA5A86C}"/>
              </a:ext>
            </a:extLst>
          </p:cNvPr>
          <p:cNvPicPr/>
          <p:nvPr/>
        </p:nvPicPr>
        <p:blipFill>
          <a:blip r:embed="rId3"/>
          <a:stretch>
            <a:fillRect/>
          </a:stretch>
        </p:blipFill>
        <p:spPr>
          <a:xfrm>
            <a:off x="720422" y="3843039"/>
            <a:ext cx="3372183" cy="2388001"/>
          </a:xfrm>
          <a:prstGeom prst="rect">
            <a:avLst/>
          </a:prstGeom>
        </p:spPr>
      </p:pic>
      <p:sp>
        <p:nvSpPr>
          <p:cNvPr id="7" name="CuadroTexto 6">
            <a:extLst>
              <a:ext uri="{FF2B5EF4-FFF2-40B4-BE49-F238E27FC236}">
                <a16:creationId xmlns:a16="http://schemas.microsoft.com/office/drawing/2014/main" id="{A3D7A0D2-E1F0-4E27-844B-FD90800FAB01}"/>
              </a:ext>
            </a:extLst>
          </p:cNvPr>
          <p:cNvSpPr txBox="1"/>
          <p:nvPr/>
        </p:nvSpPr>
        <p:spPr>
          <a:xfrm>
            <a:off x="720422" y="6183413"/>
            <a:ext cx="1819922" cy="307777"/>
          </a:xfrm>
          <a:prstGeom prst="rect">
            <a:avLst/>
          </a:prstGeom>
          <a:noFill/>
        </p:spPr>
        <p:txBody>
          <a:bodyPr wrap="square" rtlCol="0">
            <a:spAutoFit/>
          </a:bodyPr>
          <a:lstStyle/>
          <a:p>
            <a:r>
              <a:rPr lang="es-CO" sz="1400" dirty="0" err="1"/>
              <a:t>Current</a:t>
            </a:r>
            <a:r>
              <a:rPr lang="es-CO" sz="1400" dirty="0"/>
              <a:t> </a:t>
            </a:r>
            <a:r>
              <a:rPr lang="es-CO" sz="1400" dirty="0" err="1"/>
              <a:t>through</a:t>
            </a:r>
            <a:r>
              <a:rPr lang="es-CO" sz="1400" dirty="0"/>
              <a:t> RL</a:t>
            </a:r>
          </a:p>
        </p:txBody>
      </p:sp>
      <p:pic>
        <p:nvPicPr>
          <p:cNvPr id="8" name="Imagen 7">
            <a:extLst>
              <a:ext uri="{FF2B5EF4-FFF2-40B4-BE49-F238E27FC236}">
                <a16:creationId xmlns:a16="http://schemas.microsoft.com/office/drawing/2014/main" id="{BBE49225-AC72-4F09-A68D-08B9C92A6FEC}"/>
              </a:ext>
            </a:extLst>
          </p:cNvPr>
          <p:cNvPicPr/>
          <p:nvPr/>
        </p:nvPicPr>
        <p:blipFill>
          <a:blip r:embed="rId4"/>
          <a:stretch>
            <a:fillRect/>
          </a:stretch>
        </p:blipFill>
        <p:spPr>
          <a:xfrm>
            <a:off x="5681061" y="399587"/>
            <a:ext cx="3844678" cy="2600344"/>
          </a:xfrm>
          <a:prstGeom prst="rect">
            <a:avLst/>
          </a:prstGeom>
        </p:spPr>
      </p:pic>
      <p:sp>
        <p:nvSpPr>
          <p:cNvPr id="9" name="CuadroTexto 8">
            <a:extLst>
              <a:ext uri="{FF2B5EF4-FFF2-40B4-BE49-F238E27FC236}">
                <a16:creationId xmlns:a16="http://schemas.microsoft.com/office/drawing/2014/main" id="{D48B5735-63E7-4FA6-B96C-FD64D1163E9E}"/>
              </a:ext>
            </a:extLst>
          </p:cNvPr>
          <p:cNvSpPr txBox="1"/>
          <p:nvPr/>
        </p:nvSpPr>
        <p:spPr>
          <a:xfrm>
            <a:off x="5853195" y="2936553"/>
            <a:ext cx="1819922" cy="307777"/>
          </a:xfrm>
          <a:prstGeom prst="rect">
            <a:avLst/>
          </a:prstGeom>
          <a:noFill/>
        </p:spPr>
        <p:txBody>
          <a:bodyPr wrap="square" rtlCol="0">
            <a:spAutoFit/>
          </a:bodyPr>
          <a:lstStyle/>
          <a:p>
            <a:r>
              <a:rPr lang="es-CO" sz="1400" dirty="0" err="1"/>
              <a:t>Current</a:t>
            </a:r>
            <a:r>
              <a:rPr lang="es-CO" sz="1400" dirty="0"/>
              <a:t> </a:t>
            </a:r>
            <a:r>
              <a:rPr lang="es-CO" sz="1400" dirty="0" err="1"/>
              <a:t>through</a:t>
            </a:r>
            <a:r>
              <a:rPr lang="es-CO" sz="1400" dirty="0"/>
              <a:t> C</a:t>
            </a:r>
          </a:p>
        </p:txBody>
      </p:sp>
      <mc:AlternateContent xmlns:mc="http://schemas.openxmlformats.org/markup-compatibility/2006" xmlns:a14="http://schemas.microsoft.com/office/drawing/2010/main">
        <mc:Choice Requires="a14">
          <p:sp>
            <p:nvSpPr>
              <p:cNvPr id="11" name="Rectángulo 10">
                <a:extLst>
                  <a:ext uri="{FF2B5EF4-FFF2-40B4-BE49-F238E27FC236}">
                    <a16:creationId xmlns:a16="http://schemas.microsoft.com/office/drawing/2014/main" id="{58887902-5E04-4165-AFFA-0DBAE13AE9F7}"/>
                  </a:ext>
                </a:extLst>
              </p:cNvPr>
              <p:cNvSpPr/>
              <p:nvPr/>
            </p:nvSpPr>
            <p:spPr>
              <a:xfrm>
                <a:off x="6953959" y="3325258"/>
                <a:ext cx="1298881" cy="5768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CO" sz="1400" i="1">
                              <a:latin typeface="Cambria Math" panose="02040503050406030204" pitchFamily="18" charset="0"/>
                            </a:rPr>
                          </m:ctrlPr>
                        </m:sSubPr>
                        <m:e>
                          <m:r>
                            <a:rPr lang="es-CO" sz="1400" i="1">
                              <a:latin typeface="Cambria Math" panose="02040503050406030204" pitchFamily="18" charset="0"/>
                            </a:rPr>
                            <m:t>𝑉</m:t>
                          </m:r>
                        </m:e>
                        <m:sub>
                          <m:r>
                            <a:rPr lang="es-CO" sz="1400" i="1">
                              <a:latin typeface="Cambria Math" panose="02040503050406030204" pitchFamily="18" charset="0"/>
                            </a:rPr>
                            <m:t>𝑐</m:t>
                          </m:r>
                        </m:sub>
                      </m:sSub>
                      <m:r>
                        <a:rPr lang="es-CO" sz="1400" i="0">
                          <a:latin typeface="Cambria Math" panose="02040503050406030204" pitchFamily="18" charset="0"/>
                        </a:rPr>
                        <m:t>=</m:t>
                      </m:r>
                      <m:f>
                        <m:fPr>
                          <m:ctrlPr>
                            <a:rPr lang="es-CO" sz="1400" i="1">
                              <a:latin typeface="Cambria Math" panose="02040503050406030204" pitchFamily="18" charset="0"/>
                            </a:rPr>
                          </m:ctrlPr>
                        </m:fPr>
                        <m:num>
                          <m:r>
                            <a:rPr lang="es-CO" sz="1400" i="0">
                              <a:latin typeface="Cambria Math" panose="02040503050406030204" pitchFamily="18" charset="0"/>
                            </a:rPr>
                            <m:t>1</m:t>
                          </m:r>
                        </m:num>
                        <m:den>
                          <m:r>
                            <a:rPr lang="es-CO" sz="1400" i="1">
                              <a:latin typeface="Cambria Math" panose="02040503050406030204" pitchFamily="18" charset="0"/>
                            </a:rPr>
                            <m:t>𝐶</m:t>
                          </m:r>
                        </m:den>
                      </m:f>
                      <m:nary>
                        <m:naryPr>
                          <m:limLoc m:val="subSup"/>
                          <m:ctrlPr>
                            <a:rPr lang="es-CO" sz="1400" i="1">
                              <a:latin typeface="Cambria Math" panose="02040503050406030204" pitchFamily="18" charset="0"/>
                            </a:rPr>
                          </m:ctrlPr>
                        </m:naryPr>
                        <m:sub>
                          <m:r>
                            <a:rPr lang="es-CO" sz="1400" i="0">
                              <a:latin typeface="Cambria Math" panose="02040503050406030204" pitchFamily="18" charset="0"/>
                            </a:rPr>
                            <m:t>0</m:t>
                          </m:r>
                        </m:sub>
                        <m:sup>
                          <m:r>
                            <a:rPr lang="es-CO" sz="1400" i="1">
                              <a:latin typeface="Cambria Math" panose="02040503050406030204" pitchFamily="18" charset="0"/>
                            </a:rPr>
                            <m:t>𝑇</m:t>
                          </m:r>
                        </m:sup>
                        <m:e>
                          <m:sSub>
                            <m:sSubPr>
                              <m:ctrlPr>
                                <a:rPr lang="es-CO" sz="1400" i="1">
                                  <a:latin typeface="Cambria Math" panose="02040503050406030204" pitchFamily="18" charset="0"/>
                                </a:rPr>
                              </m:ctrlPr>
                            </m:sSubPr>
                            <m:e>
                              <m:r>
                                <a:rPr lang="es-CO" sz="1400" i="1">
                                  <a:latin typeface="Cambria Math" panose="02040503050406030204" pitchFamily="18" charset="0"/>
                                </a:rPr>
                                <m:t>𝐼</m:t>
                              </m:r>
                            </m:e>
                            <m:sub>
                              <m:r>
                                <a:rPr lang="es-CO" sz="1400" i="1">
                                  <a:latin typeface="Cambria Math" panose="02040503050406030204" pitchFamily="18" charset="0"/>
                                </a:rPr>
                                <m:t>𝑐</m:t>
                              </m:r>
                            </m:sub>
                          </m:sSub>
                          <m:r>
                            <a:rPr lang="es-CO" sz="1400" i="1">
                              <a:latin typeface="Cambria Math" panose="02040503050406030204" pitchFamily="18" charset="0"/>
                            </a:rPr>
                            <m:t>𝑑𝑡</m:t>
                          </m:r>
                        </m:e>
                      </m:nary>
                    </m:oMath>
                  </m:oMathPara>
                </a14:m>
                <a:endParaRPr lang="es-CO" sz="1400" dirty="0"/>
              </a:p>
            </p:txBody>
          </p:sp>
        </mc:Choice>
        <mc:Fallback xmlns="">
          <p:sp>
            <p:nvSpPr>
              <p:cNvPr id="11" name="Rectángulo 10">
                <a:extLst>
                  <a:ext uri="{FF2B5EF4-FFF2-40B4-BE49-F238E27FC236}">
                    <a16:creationId xmlns:a16="http://schemas.microsoft.com/office/drawing/2014/main" id="{58887902-5E04-4165-AFFA-0DBAE13AE9F7}"/>
                  </a:ext>
                </a:extLst>
              </p:cNvPr>
              <p:cNvSpPr>
                <a:spLocks noRot="1" noChangeAspect="1" noMove="1" noResize="1" noEditPoints="1" noAdjustHandles="1" noChangeArrowheads="1" noChangeShapeType="1" noTextEdit="1"/>
              </p:cNvSpPr>
              <p:nvPr/>
            </p:nvSpPr>
            <p:spPr>
              <a:xfrm>
                <a:off x="6953959" y="3325258"/>
                <a:ext cx="1298881" cy="576825"/>
              </a:xfrm>
              <a:prstGeom prst="rect">
                <a:avLst/>
              </a:prstGeom>
              <a:blipFill>
                <a:blip r:embed="rId5"/>
                <a:stretch>
                  <a:fillRect/>
                </a:stretch>
              </a:blipFill>
            </p:spPr>
            <p:txBody>
              <a:bodyPr/>
              <a:lstStyle/>
              <a:p>
                <a:r>
                  <a:rPr lang="es-CO">
                    <a:noFill/>
                  </a:rPr>
                  <a:t> </a:t>
                </a:r>
              </a:p>
            </p:txBody>
          </p:sp>
        </mc:Fallback>
      </mc:AlternateContent>
      <p:cxnSp>
        <p:nvCxnSpPr>
          <p:cNvPr id="12" name="Conector recto de flecha 11">
            <a:extLst>
              <a:ext uri="{FF2B5EF4-FFF2-40B4-BE49-F238E27FC236}">
                <a16:creationId xmlns:a16="http://schemas.microsoft.com/office/drawing/2014/main" id="{8B31ED4D-8633-437C-B51A-738A3DB28619}"/>
              </a:ext>
            </a:extLst>
          </p:cNvPr>
          <p:cNvCxnSpPr/>
          <p:nvPr/>
        </p:nvCxnSpPr>
        <p:spPr>
          <a:xfrm>
            <a:off x="7673117" y="2999931"/>
            <a:ext cx="0" cy="343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CA22F5C4-7B62-4CB1-AE24-18A47138A845}"/>
              </a:ext>
            </a:extLst>
          </p:cNvPr>
          <p:cNvCxnSpPr/>
          <p:nvPr/>
        </p:nvCxnSpPr>
        <p:spPr>
          <a:xfrm>
            <a:off x="7673117" y="3902083"/>
            <a:ext cx="0" cy="343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Imagen 13">
            <a:extLst>
              <a:ext uri="{FF2B5EF4-FFF2-40B4-BE49-F238E27FC236}">
                <a16:creationId xmlns:a16="http://schemas.microsoft.com/office/drawing/2014/main" id="{FBF8F540-315A-44EA-B8D9-DED615C3790F}"/>
              </a:ext>
            </a:extLst>
          </p:cNvPr>
          <p:cNvPicPr/>
          <p:nvPr/>
        </p:nvPicPr>
        <p:blipFill>
          <a:blip r:embed="rId6"/>
          <a:stretch>
            <a:fillRect/>
          </a:stretch>
        </p:blipFill>
        <p:spPr>
          <a:xfrm>
            <a:off x="5539017" y="4249094"/>
            <a:ext cx="3986717" cy="2242095"/>
          </a:xfrm>
          <a:prstGeom prst="rect">
            <a:avLst/>
          </a:prstGeom>
        </p:spPr>
      </p:pic>
      <p:sp>
        <p:nvSpPr>
          <p:cNvPr id="15" name="CuadroTexto 14">
            <a:extLst>
              <a:ext uri="{FF2B5EF4-FFF2-40B4-BE49-F238E27FC236}">
                <a16:creationId xmlns:a16="http://schemas.microsoft.com/office/drawing/2014/main" id="{C601A7EE-AF5C-4C56-B8A2-C60ECB3D8D55}"/>
              </a:ext>
            </a:extLst>
          </p:cNvPr>
          <p:cNvSpPr txBox="1"/>
          <p:nvPr/>
        </p:nvSpPr>
        <p:spPr>
          <a:xfrm>
            <a:off x="6234433" y="6491189"/>
            <a:ext cx="1819922" cy="307777"/>
          </a:xfrm>
          <a:prstGeom prst="rect">
            <a:avLst/>
          </a:prstGeom>
          <a:noFill/>
        </p:spPr>
        <p:txBody>
          <a:bodyPr wrap="square" rtlCol="0">
            <a:spAutoFit/>
          </a:bodyPr>
          <a:lstStyle/>
          <a:p>
            <a:r>
              <a:rPr lang="es-CO" sz="1400" dirty="0" err="1"/>
              <a:t>Voltage</a:t>
            </a:r>
            <a:r>
              <a:rPr lang="es-CO" sz="1400" dirty="0"/>
              <a:t> </a:t>
            </a:r>
            <a:r>
              <a:rPr lang="es-CO" sz="1400" dirty="0" err="1"/>
              <a:t>on</a:t>
            </a:r>
            <a:r>
              <a:rPr lang="es-CO" sz="1400" dirty="0"/>
              <a:t> C</a:t>
            </a:r>
          </a:p>
        </p:txBody>
      </p:sp>
    </p:spTree>
    <p:extLst>
      <p:ext uri="{BB962C8B-B14F-4D97-AF65-F5344CB8AC3E}">
        <p14:creationId xmlns:p14="http://schemas.microsoft.com/office/powerpoint/2010/main" val="4215041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973671-5B1D-48E7-B1E4-CC0D5CB34607}"/>
              </a:ext>
            </a:extLst>
          </p:cNvPr>
          <p:cNvSpPr>
            <a:spLocks noGrp="1"/>
          </p:cNvSpPr>
          <p:nvPr>
            <p:ph type="title"/>
          </p:nvPr>
        </p:nvSpPr>
        <p:spPr>
          <a:xfrm>
            <a:off x="253103" y="255810"/>
            <a:ext cx="10058400" cy="859980"/>
          </a:xfrm>
        </p:spPr>
        <p:txBody>
          <a:bodyPr/>
          <a:lstStyle/>
          <a:p>
            <a:r>
              <a:rPr lang="es-CO" dirty="0" err="1"/>
              <a:t>Equations</a:t>
            </a:r>
            <a:r>
              <a:rPr lang="es-CO" dirty="0"/>
              <a:t>: </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663EF340-E94B-49D2-BD55-359BB838B496}"/>
                  </a:ext>
                </a:extLst>
              </p:cNvPr>
              <p:cNvSpPr>
                <a:spLocks noGrp="1"/>
              </p:cNvSpPr>
              <p:nvPr>
                <p:ph idx="1"/>
              </p:nvPr>
            </p:nvSpPr>
            <p:spPr>
              <a:xfrm>
                <a:off x="506027" y="1305017"/>
                <a:ext cx="10622221" cy="4867183"/>
              </a:xfrm>
            </p:spPr>
            <p:txBody>
              <a:bodyPr/>
              <a:lstStyle/>
              <a:p>
                <a:r>
                  <a:rPr lang="es-CO" dirty="0"/>
                  <a:t>To </a:t>
                </a:r>
                <a:r>
                  <a:rPr lang="es-CO" dirty="0" err="1"/>
                  <a:t>find</a:t>
                </a:r>
                <a:r>
                  <a:rPr lang="es-CO" dirty="0"/>
                  <a:t> L </a:t>
                </a:r>
                <a:r>
                  <a:rPr lang="es-CO" dirty="0" err="1"/>
                  <a:t>value</a:t>
                </a:r>
                <a:r>
                  <a:rPr lang="es-CO" dirty="0"/>
                  <a:t>: </a:t>
                </a:r>
              </a:p>
              <a:p>
                <a:pPr marL="0" indent="0">
                  <a:buNone/>
                </a:pPr>
                <a:endParaRPr lang="es-CO" dirty="0"/>
              </a:p>
              <a:p>
                <a:pPr marL="0" indent="0">
                  <a:buNone/>
                </a:pPr>
                <a14:m>
                  <m:oMath xmlns:m="http://schemas.openxmlformats.org/officeDocument/2006/math">
                    <m:r>
                      <a:rPr lang="es-CO" i="1">
                        <a:latin typeface="Cambria Math" panose="02040503050406030204" pitchFamily="18" charset="0"/>
                      </a:rPr>
                      <m:t>2∆</m:t>
                    </m:r>
                    <m:sSub>
                      <m:sSubPr>
                        <m:ctrlPr>
                          <a:rPr lang="es-CO" i="1">
                            <a:latin typeface="Cambria Math" panose="02040503050406030204" pitchFamily="18" charset="0"/>
                          </a:rPr>
                        </m:ctrlPr>
                      </m:sSubPr>
                      <m:e>
                        <m:r>
                          <a:rPr lang="es-CO" i="1">
                            <a:latin typeface="Cambria Math" panose="02040503050406030204" pitchFamily="18" charset="0"/>
                          </a:rPr>
                          <m:t>𝐼</m:t>
                        </m:r>
                      </m:e>
                      <m:sub>
                        <m:r>
                          <a:rPr lang="es-CO" i="1">
                            <a:latin typeface="Cambria Math" panose="02040503050406030204" pitchFamily="18" charset="0"/>
                          </a:rPr>
                          <m:t>𝐿</m:t>
                        </m:r>
                      </m:sub>
                    </m:sSub>
                    <m:r>
                      <a:rPr lang="es-CO" i="1">
                        <a:latin typeface="Cambria Math" panose="02040503050406030204" pitchFamily="18" charset="0"/>
                      </a:rPr>
                      <m:t>=</m:t>
                    </m:r>
                    <m:f>
                      <m:fPr>
                        <m:ctrlPr>
                          <a:rPr lang="es-CO" i="1">
                            <a:latin typeface="Cambria Math" panose="02040503050406030204" pitchFamily="18" charset="0"/>
                          </a:rPr>
                        </m:ctrlPr>
                      </m:fPr>
                      <m:num>
                        <m:sSub>
                          <m:sSubPr>
                            <m:ctrlPr>
                              <a:rPr lang="es-CO" i="1">
                                <a:latin typeface="Cambria Math" panose="02040503050406030204" pitchFamily="18" charset="0"/>
                              </a:rPr>
                            </m:ctrlPr>
                          </m:sSubPr>
                          <m:e>
                            <m:r>
                              <a:rPr lang="es-CO" i="1">
                                <a:latin typeface="Cambria Math" panose="02040503050406030204" pitchFamily="18" charset="0"/>
                              </a:rPr>
                              <m:t>𝑉</m:t>
                            </m:r>
                          </m:e>
                          <m:sub>
                            <m:r>
                              <a:rPr lang="es-CO" i="1">
                                <a:latin typeface="Cambria Math" panose="02040503050406030204" pitchFamily="18" charset="0"/>
                              </a:rPr>
                              <m:t>𝐼𝑁</m:t>
                            </m:r>
                          </m:sub>
                        </m:sSub>
                      </m:num>
                      <m:den>
                        <m:r>
                          <a:rPr lang="es-CO" i="1">
                            <a:latin typeface="Cambria Math" panose="02040503050406030204" pitchFamily="18" charset="0"/>
                          </a:rPr>
                          <m:t>𝐿</m:t>
                        </m:r>
                      </m:den>
                    </m:f>
                    <m:d>
                      <m:dPr>
                        <m:ctrlPr>
                          <a:rPr lang="es-CO" i="1">
                            <a:latin typeface="Cambria Math" panose="02040503050406030204" pitchFamily="18" charset="0"/>
                          </a:rPr>
                        </m:ctrlPr>
                      </m:dPr>
                      <m:e>
                        <m:r>
                          <a:rPr lang="es-CO" i="1">
                            <a:latin typeface="Cambria Math" panose="02040503050406030204" pitchFamily="18" charset="0"/>
                          </a:rPr>
                          <m:t>𝐷𝑇</m:t>
                        </m:r>
                      </m:e>
                    </m:d>
                  </m:oMath>
                </a14:m>
                <a:r>
                  <a:rPr lang="es-CO" dirty="0"/>
                  <a:t>    </a:t>
                </a:r>
                <a:r>
                  <a:rPr lang="es-CO" dirty="0">
                    <a:sym typeface="Wingdings" panose="05000000000000000000" pitchFamily="2" charset="2"/>
                  </a:rPr>
                  <a:t> </a:t>
                </a:r>
                <a14:m>
                  <m:oMath xmlns:m="http://schemas.openxmlformats.org/officeDocument/2006/math">
                    <m:r>
                      <a:rPr lang="es-CO" i="1">
                        <a:latin typeface="Cambria Math" panose="02040503050406030204" pitchFamily="18" charset="0"/>
                      </a:rPr>
                      <m:t>𝐿</m:t>
                    </m:r>
                    <m:r>
                      <a:rPr lang="es-CO" i="1">
                        <a:latin typeface="Cambria Math" panose="02040503050406030204" pitchFamily="18" charset="0"/>
                      </a:rPr>
                      <m:t>=</m:t>
                    </m:r>
                    <m:f>
                      <m:fPr>
                        <m:ctrlPr>
                          <a:rPr lang="es-CO" i="1">
                            <a:latin typeface="Cambria Math" panose="02040503050406030204" pitchFamily="18" charset="0"/>
                          </a:rPr>
                        </m:ctrlPr>
                      </m:fPr>
                      <m:num>
                        <m:sSub>
                          <m:sSubPr>
                            <m:ctrlPr>
                              <a:rPr lang="es-CO" i="1">
                                <a:latin typeface="Cambria Math" panose="02040503050406030204" pitchFamily="18" charset="0"/>
                              </a:rPr>
                            </m:ctrlPr>
                          </m:sSubPr>
                          <m:e>
                            <m:r>
                              <a:rPr lang="es-CO" i="1">
                                <a:latin typeface="Cambria Math" panose="02040503050406030204" pitchFamily="18" charset="0"/>
                              </a:rPr>
                              <m:t>𝑉</m:t>
                            </m:r>
                          </m:e>
                          <m:sub>
                            <m:r>
                              <a:rPr lang="es-CO" i="1">
                                <a:latin typeface="Cambria Math" panose="02040503050406030204" pitchFamily="18" charset="0"/>
                              </a:rPr>
                              <m:t>𝐼𝑁</m:t>
                            </m:r>
                          </m:sub>
                        </m:sSub>
                        <m:r>
                          <a:rPr lang="es-CO" i="1">
                            <a:latin typeface="Cambria Math" panose="02040503050406030204" pitchFamily="18" charset="0"/>
                          </a:rPr>
                          <m:t>𝐷</m:t>
                        </m:r>
                      </m:num>
                      <m:den>
                        <m:r>
                          <a:rPr lang="es-CO" i="1">
                            <a:latin typeface="Cambria Math" panose="02040503050406030204" pitchFamily="18" charset="0"/>
                          </a:rPr>
                          <m:t>2</m:t>
                        </m:r>
                        <m:r>
                          <a:rPr lang="es-CO" i="1">
                            <a:latin typeface="Cambria Math" panose="02040503050406030204" pitchFamily="18" charset="0"/>
                          </a:rPr>
                          <m:t>𝑓</m:t>
                        </m:r>
                        <m:r>
                          <a:rPr lang="es-CO" i="1">
                            <a:latin typeface="Cambria Math" panose="02040503050406030204" pitchFamily="18" charset="0"/>
                          </a:rPr>
                          <m:t>∆</m:t>
                        </m:r>
                        <m:sSub>
                          <m:sSubPr>
                            <m:ctrlPr>
                              <a:rPr lang="es-CO" i="1">
                                <a:latin typeface="Cambria Math" panose="02040503050406030204" pitchFamily="18" charset="0"/>
                              </a:rPr>
                            </m:ctrlPr>
                          </m:sSubPr>
                          <m:e>
                            <m:r>
                              <a:rPr lang="es-CO" i="1">
                                <a:latin typeface="Cambria Math" panose="02040503050406030204" pitchFamily="18" charset="0"/>
                              </a:rPr>
                              <m:t>𝐼</m:t>
                            </m:r>
                          </m:e>
                          <m:sub>
                            <m:r>
                              <a:rPr lang="es-CO" i="1">
                                <a:latin typeface="Cambria Math" panose="02040503050406030204" pitchFamily="18" charset="0"/>
                              </a:rPr>
                              <m:t>𝐿</m:t>
                            </m:r>
                          </m:sub>
                        </m:sSub>
                      </m:den>
                    </m:f>
                  </m:oMath>
                </a14:m>
                <a:r>
                  <a:rPr lang="es-CO" dirty="0"/>
                  <a:t>      </a:t>
                </a:r>
                <a14:m>
                  <m:oMath xmlns:m="http://schemas.openxmlformats.org/officeDocument/2006/math">
                    <m:r>
                      <a:rPr lang="es-CO" b="0" i="0" smtClean="0">
                        <a:latin typeface="Cambria Math" panose="02040503050406030204" pitchFamily="18" charset="0"/>
                      </a:rPr>
                      <m:t>5%&lt;</m:t>
                    </m:r>
                    <m:r>
                      <a:rPr lang="es-CO" i="1">
                        <a:latin typeface="Cambria Math" panose="02040503050406030204" pitchFamily="18" charset="0"/>
                      </a:rPr>
                      <m:t>∆</m:t>
                    </m:r>
                    <m:sSub>
                      <m:sSubPr>
                        <m:ctrlPr>
                          <a:rPr lang="es-CO" i="1">
                            <a:latin typeface="Cambria Math" panose="02040503050406030204" pitchFamily="18" charset="0"/>
                          </a:rPr>
                        </m:ctrlPr>
                      </m:sSubPr>
                      <m:e>
                        <m:r>
                          <a:rPr lang="es-CO" i="1">
                            <a:latin typeface="Cambria Math" panose="02040503050406030204" pitchFamily="18" charset="0"/>
                          </a:rPr>
                          <m:t>𝐼</m:t>
                        </m:r>
                      </m:e>
                      <m:sub>
                        <m:r>
                          <a:rPr lang="es-CO" i="1">
                            <a:latin typeface="Cambria Math" panose="02040503050406030204" pitchFamily="18" charset="0"/>
                          </a:rPr>
                          <m:t>𝐿</m:t>
                        </m:r>
                      </m:sub>
                    </m:sSub>
                    <m:r>
                      <a:rPr lang="es-CO" b="0" i="1" smtClean="0">
                        <a:latin typeface="Cambria Math" panose="02040503050406030204" pitchFamily="18" charset="0"/>
                      </a:rPr>
                      <m:t>&lt;15%</m:t>
                    </m:r>
                  </m:oMath>
                </a14:m>
                <a:br>
                  <a:rPr lang="es-CO" dirty="0"/>
                </a:br>
                <a:endParaRPr lang="es-CO" dirty="0"/>
              </a:p>
              <a:p>
                <a:r>
                  <a:rPr lang="es-CO" dirty="0" err="1"/>
                  <a:t>To</a:t>
                </a:r>
                <a:r>
                  <a:rPr lang="es-CO" dirty="0"/>
                  <a:t> </a:t>
                </a:r>
                <a:r>
                  <a:rPr lang="es-CO" dirty="0" err="1"/>
                  <a:t>find</a:t>
                </a:r>
                <a:r>
                  <a:rPr lang="es-CO" dirty="0"/>
                  <a:t> C </a:t>
                </a:r>
                <a:r>
                  <a:rPr lang="es-CO" dirty="0" err="1"/>
                  <a:t>value</a:t>
                </a:r>
                <a:r>
                  <a:rPr lang="es-CO" dirty="0"/>
                  <a:t>:</a:t>
                </a:r>
              </a:p>
              <a:p>
                <a:pPr marL="0" indent="0">
                  <a:buNone/>
                </a:pPr>
                <a:r>
                  <a:rPr lang="es-CO" dirty="0"/>
                  <a:t> </a:t>
                </a:r>
              </a:p>
              <a:p>
                <a:pPr marL="0" indent="0">
                  <a:buNone/>
                </a:pPr>
                <a14:m>
                  <m:oMath xmlns:m="http://schemas.openxmlformats.org/officeDocument/2006/math">
                    <m:r>
                      <a:rPr lang="es-CO" i="1">
                        <a:latin typeface="Cambria Math" panose="02040503050406030204" pitchFamily="18" charset="0"/>
                      </a:rPr>
                      <m:t>𝑄</m:t>
                    </m:r>
                    <m:r>
                      <a:rPr lang="es-CO" i="1">
                        <a:latin typeface="Cambria Math" panose="02040503050406030204" pitchFamily="18" charset="0"/>
                      </a:rPr>
                      <m:t>=</m:t>
                    </m:r>
                    <m:sSub>
                      <m:sSubPr>
                        <m:ctrlPr>
                          <a:rPr lang="es-CO" i="1">
                            <a:latin typeface="Cambria Math" panose="02040503050406030204" pitchFamily="18" charset="0"/>
                          </a:rPr>
                        </m:ctrlPr>
                      </m:sSubPr>
                      <m:e>
                        <m:r>
                          <a:rPr lang="es-CO" i="1">
                            <a:latin typeface="Cambria Math" panose="02040503050406030204" pitchFamily="18" charset="0"/>
                          </a:rPr>
                          <m:t>𝑉</m:t>
                        </m:r>
                      </m:e>
                      <m:sub>
                        <m:r>
                          <a:rPr lang="es-CO" i="1">
                            <a:latin typeface="Cambria Math" panose="02040503050406030204" pitchFamily="18" charset="0"/>
                          </a:rPr>
                          <m:t>𝐶</m:t>
                        </m:r>
                      </m:sub>
                    </m:sSub>
                    <m:r>
                      <a:rPr lang="es-CO" i="1">
                        <a:latin typeface="Cambria Math" panose="02040503050406030204" pitchFamily="18" charset="0"/>
                      </a:rPr>
                      <m:t> </m:t>
                    </m:r>
                    <m:r>
                      <a:rPr lang="es-CO" i="1">
                        <a:latin typeface="Cambria Math" panose="02040503050406030204" pitchFamily="18" charset="0"/>
                      </a:rPr>
                      <m:t>𝐶</m:t>
                    </m:r>
                  </m:oMath>
                </a14:m>
                <a:r>
                  <a:rPr lang="es-CO" dirty="0"/>
                  <a:t> </a:t>
                </a:r>
                <a:r>
                  <a:rPr lang="es-CO" dirty="0">
                    <a:sym typeface="Wingdings" panose="05000000000000000000" pitchFamily="2" charset="2"/>
                  </a:rPr>
                  <a:t></a:t>
                </a:r>
                <a:r>
                  <a:rPr lang="es-CO" dirty="0"/>
                  <a:t> </a:t>
                </a:r>
                <a14:m>
                  <m:oMath xmlns:m="http://schemas.openxmlformats.org/officeDocument/2006/math">
                    <m:r>
                      <a:rPr lang="es-CO" b="0" i="1" smtClean="0">
                        <a:latin typeface="Cambria Math" panose="02040503050406030204" pitchFamily="18" charset="0"/>
                      </a:rPr>
                      <m:t>𝑄</m:t>
                    </m:r>
                    <m:r>
                      <a:rPr lang="es-CO" b="0" i="1" smtClean="0">
                        <a:latin typeface="Cambria Math" panose="02040503050406030204" pitchFamily="18" charset="0"/>
                      </a:rPr>
                      <m:t>=</m:t>
                    </m:r>
                    <m:nary>
                      <m:naryPr>
                        <m:limLoc m:val="undOvr"/>
                        <m:subHide m:val="on"/>
                        <m:supHide m:val="on"/>
                        <m:ctrlPr>
                          <a:rPr lang="es-CO" b="0" i="1" smtClean="0">
                            <a:latin typeface="Cambria Math" panose="02040503050406030204" pitchFamily="18" charset="0"/>
                          </a:rPr>
                        </m:ctrlPr>
                      </m:naryPr>
                      <m:sub/>
                      <m:sup/>
                      <m:e>
                        <m:sSub>
                          <m:sSubPr>
                            <m:ctrlPr>
                              <a:rPr lang="es-CO" b="0" i="1" smtClean="0">
                                <a:latin typeface="Cambria Math" panose="02040503050406030204" pitchFamily="18" charset="0"/>
                              </a:rPr>
                            </m:ctrlPr>
                          </m:sSubPr>
                          <m:e>
                            <m:r>
                              <a:rPr lang="es-CO" b="0" i="1" smtClean="0">
                                <a:latin typeface="Cambria Math" panose="02040503050406030204" pitchFamily="18" charset="0"/>
                              </a:rPr>
                              <m:t>𝑖</m:t>
                            </m:r>
                          </m:e>
                          <m:sub>
                            <m:r>
                              <a:rPr lang="es-CO" b="0" i="1" smtClean="0">
                                <a:latin typeface="Cambria Math" panose="02040503050406030204" pitchFamily="18" charset="0"/>
                              </a:rPr>
                              <m:t>𝑐</m:t>
                            </m:r>
                          </m:sub>
                        </m:sSub>
                      </m:e>
                    </m:nary>
                  </m:oMath>
                </a14:m>
                <a:r>
                  <a:rPr lang="es-CO" dirty="0"/>
                  <a:t> </a:t>
                </a:r>
                <a:r>
                  <a:rPr lang="es-CO" dirty="0">
                    <a:sym typeface="Wingdings" panose="05000000000000000000" pitchFamily="2" charset="2"/>
                  </a:rPr>
                  <a:t> </a:t>
                </a:r>
                <a14:m>
                  <m:oMath xmlns:m="http://schemas.openxmlformats.org/officeDocument/2006/math">
                    <m:r>
                      <a:rPr lang="es-CO" i="1">
                        <a:latin typeface="Cambria Math" panose="02040503050406030204" pitchFamily="18" charset="0"/>
                      </a:rPr>
                      <m:t>−</m:t>
                    </m:r>
                    <m:f>
                      <m:fPr>
                        <m:ctrlPr>
                          <a:rPr lang="es-CO" i="1">
                            <a:latin typeface="Cambria Math" panose="02040503050406030204" pitchFamily="18" charset="0"/>
                          </a:rPr>
                        </m:ctrlPr>
                      </m:fPr>
                      <m:num>
                        <m:sSub>
                          <m:sSubPr>
                            <m:ctrlPr>
                              <a:rPr lang="es-CO" i="1">
                                <a:latin typeface="Cambria Math" panose="02040503050406030204" pitchFamily="18" charset="0"/>
                              </a:rPr>
                            </m:ctrlPr>
                          </m:sSubPr>
                          <m:e>
                            <m:r>
                              <a:rPr lang="es-CO" i="1">
                                <a:latin typeface="Cambria Math" panose="02040503050406030204" pitchFamily="18" charset="0"/>
                              </a:rPr>
                              <m:t>𝑉</m:t>
                            </m:r>
                          </m:e>
                          <m:sub>
                            <m:r>
                              <a:rPr lang="es-CO" i="1">
                                <a:latin typeface="Cambria Math" panose="02040503050406030204" pitchFamily="18" charset="0"/>
                              </a:rPr>
                              <m:t>𝑂𝑈𝑇</m:t>
                            </m:r>
                          </m:sub>
                        </m:sSub>
                      </m:num>
                      <m:den>
                        <m:r>
                          <a:rPr lang="es-CO" i="1">
                            <a:latin typeface="Cambria Math" panose="02040503050406030204" pitchFamily="18" charset="0"/>
                          </a:rPr>
                          <m:t>𝑅𝐿</m:t>
                        </m:r>
                      </m:den>
                    </m:f>
                    <m:r>
                      <a:rPr lang="es-CO" i="1">
                        <a:latin typeface="Cambria Math" panose="02040503050406030204" pitchFamily="18" charset="0"/>
                      </a:rPr>
                      <m:t>𝐷𝑇</m:t>
                    </m:r>
                    <m:r>
                      <a:rPr lang="es-CO" i="1">
                        <a:latin typeface="Cambria Math" panose="02040503050406030204" pitchFamily="18" charset="0"/>
                      </a:rPr>
                      <m:t>=2∆</m:t>
                    </m:r>
                    <m:sSub>
                      <m:sSubPr>
                        <m:ctrlPr>
                          <a:rPr lang="es-CO" i="1">
                            <a:latin typeface="Cambria Math" panose="02040503050406030204" pitchFamily="18" charset="0"/>
                          </a:rPr>
                        </m:ctrlPr>
                      </m:sSubPr>
                      <m:e>
                        <m:r>
                          <a:rPr lang="es-CO" i="1">
                            <a:latin typeface="Cambria Math" panose="02040503050406030204" pitchFamily="18" charset="0"/>
                          </a:rPr>
                          <m:t>𝑉</m:t>
                        </m:r>
                      </m:e>
                      <m:sub>
                        <m:r>
                          <a:rPr lang="es-CO" i="1">
                            <a:latin typeface="Cambria Math" panose="02040503050406030204" pitchFamily="18" charset="0"/>
                          </a:rPr>
                          <m:t>𝐶</m:t>
                        </m:r>
                      </m:sub>
                    </m:sSub>
                    <m:r>
                      <a:rPr lang="es-CO" i="1">
                        <a:latin typeface="Cambria Math" panose="02040503050406030204" pitchFamily="18" charset="0"/>
                      </a:rPr>
                      <m:t> </m:t>
                    </m:r>
                    <m:r>
                      <a:rPr lang="es-CO" i="1">
                        <a:latin typeface="Cambria Math" panose="02040503050406030204" pitchFamily="18" charset="0"/>
                      </a:rPr>
                      <m:t>𝐶</m:t>
                    </m:r>
                  </m:oMath>
                </a14:m>
                <a:r>
                  <a:rPr lang="es-CO" dirty="0"/>
                  <a:t>  </a:t>
                </a:r>
                <a:r>
                  <a:rPr lang="es-CO" dirty="0">
                    <a:sym typeface="Wingdings" panose="05000000000000000000" pitchFamily="2" charset="2"/>
                  </a:rPr>
                  <a:t> </a:t>
                </a:r>
                <a14:m>
                  <m:oMath xmlns:m="http://schemas.openxmlformats.org/officeDocument/2006/math">
                    <m:r>
                      <a:rPr lang="es-CO" i="1">
                        <a:latin typeface="Cambria Math" panose="02040503050406030204" pitchFamily="18" charset="0"/>
                      </a:rPr>
                      <m:t>𝐶</m:t>
                    </m:r>
                    <m:r>
                      <a:rPr lang="es-CO" i="1">
                        <a:latin typeface="Cambria Math" panose="02040503050406030204" pitchFamily="18" charset="0"/>
                      </a:rPr>
                      <m:t>=−</m:t>
                    </m:r>
                    <m:f>
                      <m:fPr>
                        <m:ctrlPr>
                          <a:rPr lang="es-CO" i="1">
                            <a:latin typeface="Cambria Math" panose="02040503050406030204" pitchFamily="18" charset="0"/>
                          </a:rPr>
                        </m:ctrlPr>
                      </m:fPr>
                      <m:num>
                        <m:sSub>
                          <m:sSubPr>
                            <m:ctrlPr>
                              <a:rPr lang="es-CO" i="1">
                                <a:latin typeface="Cambria Math" panose="02040503050406030204" pitchFamily="18" charset="0"/>
                              </a:rPr>
                            </m:ctrlPr>
                          </m:sSubPr>
                          <m:e>
                            <m:r>
                              <a:rPr lang="es-CO" i="1">
                                <a:latin typeface="Cambria Math" panose="02040503050406030204" pitchFamily="18" charset="0"/>
                              </a:rPr>
                              <m:t>𝑉</m:t>
                            </m:r>
                          </m:e>
                          <m:sub>
                            <m:r>
                              <a:rPr lang="es-CO" i="1">
                                <a:latin typeface="Cambria Math" panose="02040503050406030204" pitchFamily="18" charset="0"/>
                              </a:rPr>
                              <m:t>𝑂𝑈𝑇</m:t>
                            </m:r>
                          </m:sub>
                        </m:sSub>
                        <m:r>
                          <a:rPr lang="es-CO" i="1">
                            <a:latin typeface="Cambria Math" panose="02040503050406030204" pitchFamily="18" charset="0"/>
                          </a:rPr>
                          <m:t>𝐷</m:t>
                        </m:r>
                      </m:num>
                      <m:den>
                        <m:r>
                          <a:rPr lang="es-CO" i="1">
                            <a:latin typeface="Cambria Math" panose="02040503050406030204" pitchFamily="18" charset="0"/>
                          </a:rPr>
                          <m:t>2</m:t>
                        </m:r>
                        <m:r>
                          <a:rPr lang="es-CO" i="1">
                            <a:latin typeface="Cambria Math" panose="02040503050406030204" pitchFamily="18" charset="0"/>
                          </a:rPr>
                          <m:t>𝑅𝑓</m:t>
                        </m:r>
                        <m:r>
                          <a:rPr lang="es-CO" i="1">
                            <a:latin typeface="Cambria Math" panose="02040503050406030204" pitchFamily="18" charset="0"/>
                          </a:rPr>
                          <m:t>∆</m:t>
                        </m:r>
                        <m:sSub>
                          <m:sSubPr>
                            <m:ctrlPr>
                              <a:rPr lang="es-CO" i="1">
                                <a:latin typeface="Cambria Math" panose="02040503050406030204" pitchFamily="18" charset="0"/>
                              </a:rPr>
                            </m:ctrlPr>
                          </m:sSubPr>
                          <m:e>
                            <m:r>
                              <a:rPr lang="es-CO" i="1">
                                <a:latin typeface="Cambria Math" panose="02040503050406030204" pitchFamily="18" charset="0"/>
                              </a:rPr>
                              <m:t>𝑉</m:t>
                            </m:r>
                          </m:e>
                          <m:sub>
                            <m:r>
                              <a:rPr lang="es-CO" i="1">
                                <a:latin typeface="Cambria Math" panose="02040503050406030204" pitchFamily="18" charset="0"/>
                              </a:rPr>
                              <m:t>𝐶</m:t>
                            </m:r>
                          </m:sub>
                        </m:sSub>
                      </m:den>
                    </m:f>
                  </m:oMath>
                </a14:m>
                <a:r>
                  <a:rPr lang="es-CO" dirty="0"/>
                  <a:t>       1% &lt;</a:t>
                </a:r>
                <a14:m>
                  <m:oMath xmlns:m="http://schemas.openxmlformats.org/officeDocument/2006/math">
                    <m:r>
                      <a:rPr lang="es-CO" b="0" i="0" smtClean="0">
                        <a:latin typeface="Cambria Math" panose="02040503050406030204" pitchFamily="18" charset="0"/>
                      </a:rPr>
                      <m:t> </m:t>
                    </m:r>
                    <m:r>
                      <a:rPr lang="es-CO" i="1">
                        <a:latin typeface="Cambria Math" panose="02040503050406030204" pitchFamily="18" charset="0"/>
                      </a:rPr>
                      <m:t>∆</m:t>
                    </m:r>
                    <m:sSub>
                      <m:sSubPr>
                        <m:ctrlPr>
                          <a:rPr lang="es-CO" i="1">
                            <a:latin typeface="Cambria Math" panose="02040503050406030204" pitchFamily="18" charset="0"/>
                          </a:rPr>
                        </m:ctrlPr>
                      </m:sSubPr>
                      <m:e>
                        <m:r>
                          <a:rPr lang="es-CO" i="1">
                            <a:latin typeface="Cambria Math" panose="02040503050406030204" pitchFamily="18" charset="0"/>
                          </a:rPr>
                          <m:t>𝑉</m:t>
                        </m:r>
                      </m:e>
                      <m:sub>
                        <m:r>
                          <a:rPr lang="es-CO" i="1">
                            <a:latin typeface="Cambria Math" panose="02040503050406030204" pitchFamily="18" charset="0"/>
                          </a:rPr>
                          <m:t>𝐶</m:t>
                        </m:r>
                      </m:sub>
                    </m:sSub>
                    <m:r>
                      <a:rPr lang="es-CO" b="0" i="1" smtClean="0">
                        <a:latin typeface="Cambria Math" panose="02040503050406030204" pitchFamily="18" charset="0"/>
                      </a:rPr>
                      <m:t>&lt;2%</m:t>
                    </m:r>
                    <m:r>
                      <a:rPr lang="es-CO" i="1">
                        <a:latin typeface="Cambria Math" panose="02040503050406030204" pitchFamily="18" charset="0"/>
                      </a:rPr>
                      <m:t> </m:t>
                    </m:r>
                  </m:oMath>
                </a14:m>
                <a:endParaRPr lang="es-CO" dirty="0"/>
              </a:p>
            </p:txBody>
          </p:sp>
        </mc:Choice>
        <mc:Fallback xmlns="">
          <p:sp>
            <p:nvSpPr>
              <p:cNvPr id="3" name="Marcador de contenido 2">
                <a:extLst>
                  <a:ext uri="{FF2B5EF4-FFF2-40B4-BE49-F238E27FC236}">
                    <a16:creationId xmlns:a16="http://schemas.microsoft.com/office/drawing/2014/main" id="{663EF340-E94B-49D2-BD55-359BB838B496}"/>
                  </a:ext>
                </a:extLst>
              </p:cNvPr>
              <p:cNvSpPr>
                <a:spLocks noGrp="1" noRot="1" noChangeAspect="1" noMove="1" noResize="1" noEditPoints="1" noAdjustHandles="1" noChangeArrowheads="1" noChangeShapeType="1" noTextEdit="1"/>
              </p:cNvSpPr>
              <p:nvPr>
                <p:ph idx="1"/>
              </p:nvPr>
            </p:nvSpPr>
            <p:spPr>
              <a:xfrm>
                <a:off x="506027" y="1305017"/>
                <a:ext cx="10622221" cy="4867183"/>
              </a:xfrm>
              <a:blipFill>
                <a:blip r:embed="rId2"/>
                <a:stretch>
                  <a:fillRect l="-229" t="-1252"/>
                </a:stretch>
              </a:blipFill>
            </p:spPr>
            <p:txBody>
              <a:bodyPr/>
              <a:lstStyle/>
              <a:p>
                <a:r>
                  <a:rPr lang="es-CO">
                    <a:noFill/>
                  </a:rPr>
                  <a:t> </a:t>
                </a:r>
              </a:p>
            </p:txBody>
          </p:sp>
        </mc:Fallback>
      </mc:AlternateContent>
    </p:spTree>
    <p:extLst>
      <p:ext uri="{BB962C8B-B14F-4D97-AF65-F5344CB8AC3E}">
        <p14:creationId xmlns:p14="http://schemas.microsoft.com/office/powerpoint/2010/main" val="2097758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7D1108-3A3C-4FAB-9384-9B2F4E2AF0EF}"/>
              </a:ext>
            </a:extLst>
          </p:cNvPr>
          <p:cNvSpPr>
            <a:spLocks noGrp="1"/>
          </p:cNvSpPr>
          <p:nvPr>
            <p:ph type="title"/>
          </p:nvPr>
        </p:nvSpPr>
        <p:spPr>
          <a:xfrm>
            <a:off x="333002" y="248575"/>
            <a:ext cx="10058400" cy="1223964"/>
          </a:xfrm>
        </p:spPr>
        <p:txBody>
          <a:bodyPr/>
          <a:lstStyle/>
          <a:p>
            <a:r>
              <a:rPr lang="es-CO" dirty="0" err="1"/>
              <a:t>Development</a:t>
            </a:r>
            <a:r>
              <a:rPr lang="es-CO" dirty="0"/>
              <a:t>:</a:t>
            </a:r>
          </a:p>
        </p:txBody>
      </p:sp>
      <p:sp>
        <p:nvSpPr>
          <p:cNvPr id="3" name="Marcador de contenido 2">
            <a:extLst>
              <a:ext uri="{FF2B5EF4-FFF2-40B4-BE49-F238E27FC236}">
                <a16:creationId xmlns:a16="http://schemas.microsoft.com/office/drawing/2014/main" id="{7893875F-2BA2-4E18-86F2-9AD75E92ACE2}"/>
              </a:ext>
            </a:extLst>
          </p:cNvPr>
          <p:cNvSpPr>
            <a:spLocks noGrp="1"/>
          </p:cNvSpPr>
          <p:nvPr>
            <p:ph idx="1"/>
          </p:nvPr>
        </p:nvSpPr>
        <p:spPr>
          <a:xfrm>
            <a:off x="443883" y="1349407"/>
            <a:ext cx="10733103" cy="4909350"/>
          </a:xfrm>
        </p:spPr>
        <p:txBody>
          <a:bodyPr/>
          <a:lstStyle/>
          <a:p>
            <a:r>
              <a:rPr lang="en-US" dirty="0"/>
              <a:t>Simulated analysis:</a:t>
            </a:r>
          </a:p>
          <a:p>
            <a:r>
              <a:rPr lang="en-US" dirty="0"/>
              <a:t>Vin=5V,  </a:t>
            </a:r>
            <a:r>
              <a:rPr lang="en-US" dirty="0" err="1"/>
              <a:t>Vout</a:t>
            </a:r>
            <a:r>
              <a:rPr lang="en-US" dirty="0"/>
              <a:t>=12V, F=100kHz, D=0.58, L=500uH, C=14.5uF, R=10ohm. </a:t>
            </a:r>
          </a:p>
          <a:p>
            <a:endParaRPr lang="en-US" dirty="0"/>
          </a:p>
          <a:p>
            <a:endParaRPr lang="en-US" dirty="0"/>
          </a:p>
        </p:txBody>
      </p:sp>
      <p:pic>
        <p:nvPicPr>
          <p:cNvPr id="5" name="Imagen 4">
            <a:extLst>
              <a:ext uri="{FF2B5EF4-FFF2-40B4-BE49-F238E27FC236}">
                <a16:creationId xmlns:a16="http://schemas.microsoft.com/office/drawing/2014/main" id="{D071BA8B-371A-4711-86AE-5D7C7D2931F7}"/>
              </a:ext>
            </a:extLst>
          </p:cNvPr>
          <p:cNvPicPr>
            <a:picLocks noChangeAspect="1"/>
          </p:cNvPicPr>
          <p:nvPr/>
        </p:nvPicPr>
        <p:blipFill>
          <a:blip r:embed="rId2"/>
          <a:stretch>
            <a:fillRect/>
          </a:stretch>
        </p:blipFill>
        <p:spPr>
          <a:xfrm>
            <a:off x="1443037" y="2384393"/>
            <a:ext cx="9305925" cy="3124200"/>
          </a:xfrm>
          <a:prstGeom prst="rect">
            <a:avLst/>
          </a:prstGeom>
        </p:spPr>
      </p:pic>
    </p:spTree>
    <p:extLst>
      <p:ext uri="{BB962C8B-B14F-4D97-AF65-F5344CB8AC3E}">
        <p14:creationId xmlns:p14="http://schemas.microsoft.com/office/powerpoint/2010/main" val="2167779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D203D59-63FA-4AF8-AC4B-AE014068C672}"/>
              </a:ext>
            </a:extLst>
          </p:cNvPr>
          <p:cNvSpPr>
            <a:spLocks noGrp="1"/>
          </p:cNvSpPr>
          <p:nvPr>
            <p:ph idx="1"/>
          </p:nvPr>
        </p:nvSpPr>
        <p:spPr>
          <a:xfrm>
            <a:off x="630315" y="506027"/>
            <a:ext cx="10497933" cy="5666173"/>
          </a:xfrm>
        </p:spPr>
        <p:txBody>
          <a:bodyPr/>
          <a:lstStyle/>
          <a:p>
            <a:r>
              <a:rPr lang="es-CO" dirty="0" err="1"/>
              <a:t>Using</a:t>
            </a:r>
            <a:r>
              <a:rPr lang="es-CO" dirty="0"/>
              <a:t> </a:t>
            </a:r>
            <a:r>
              <a:rPr lang="es-CO" dirty="0" err="1"/>
              <a:t>Voltage</a:t>
            </a:r>
            <a:r>
              <a:rPr lang="es-CO" dirty="0"/>
              <a:t> </a:t>
            </a:r>
            <a:r>
              <a:rPr lang="es-CO" dirty="0" err="1"/>
              <a:t>Markers</a:t>
            </a:r>
            <a:r>
              <a:rPr lang="es-CO" dirty="0"/>
              <a:t> </a:t>
            </a:r>
            <a:r>
              <a:rPr lang="es-CO" dirty="0" err="1"/>
              <a:t>to</a:t>
            </a:r>
            <a:r>
              <a:rPr lang="es-CO" dirty="0"/>
              <a:t> </a:t>
            </a:r>
            <a:r>
              <a:rPr lang="es-CO" dirty="0" err="1"/>
              <a:t>view</a:t>
            </a:r>
            <a:r>
              <a:rPr lang="es-CO" dirty="0"/>
              <a:t> Output and Input </a:t>
            </a:r>
            <a:r>
              <a:rPr lang="es-CO" dirty="0" err="1"/>
              <a:t>Voltage</a:t>
            </a:r>
            <a:r>
              <a:rPr lang="es-CO" dirty="0"/>
              <a:t>: </a:t>
            </a:r>
          </a:p>
          <a:p>
            <a:endParaRPr lang="es-CO" dirty="0"/>
          </a:p>
          <a:p>
            <a:endParaRPr lang="es-CO" dirty="0"/>
          </a:p>
        </p:txBody>
      </p:sp>
      <p:pic>
        <p:nvPicPr>
          <p:cNvPr id="4" name="Imagen 3">
            <a:extLst>
              <a:ext uri="{FF2B5EF4-FFF2-40B4-BE49-F238E27FC236}">
                <a16:creationId xmlns:a16="http://schemas.microsoft.com/office/drawing/2014/main" id="{E257C2FA-D2F2-4DB8-90FB-9ACF694E9A05}"/>
              </a:ext>
            </a:extLst>
          </p:cNvPr>
          <p:cNvPicPr/>
          <p:nvPr/>
        </p:nvPicPr>
        <p:blipFill>
          <a:blip r:embed="rId2"/>
          <a:stretch>
            <a:fillRect/>
          </a:stretch>
        </p:blipFill>
        <p:spPr>
          <a:xfrm>
            <a:off x="863397" y="1079745"/>
            <a:ext cx="10031767" cy="4894926"/>
          </a:xfrm>
          <a:prstGeom prst="rect">
            <a:avLst/>
          </a:prstGeom>
        </p:spPr>
      </p:pic>
    </p:spTree>
    <p:extLst>
      <p:ext uri="{BB962C8B-B14F-4D97-AF65-F5344CB8AC3E}">
        <p14:creationId xmlns:p14="http://schemas.microsoft.com/office/powerpoint/2010/main" val="4061384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9E2AB6-DEE6-45FB-8760-30615259C669}"/>
              </a:ext>
            </a:extLst>
          </p:cNvPr>
          <p:cNvSpPr>
            <a:spLocks noGrp="1"/>
          </p:cNvSpPr>
          <p:nvPr>
            <p:ph type="title"/>
          </p:nvPr>
        </p:nvSpPr>
        <p:spPr>
          <a:xfrm>
            <a:off x="341880" y="319595"/>
            <a:ext cx="10058400" cy="931001"/>
          </a:xfrm>
        </p:spPr>
        <p:txBody>
          <a:bodyPr/>
          <a:lstStyle/>
          <a:p>
            <a:r>
              <a:rPr lang="es-CO" dirty="0" err="1"/>
              <a:t>Designing</a:t>
            </a:r>
            <a:r>
              <a:rPr lang="es-CO" dirty="0"/>
              <a:t> </a:t>
            </a:r>
            <a:r>
              <a:rPr lang="es-CO" dirty="0" err="1"/>
              <a:t>the</a:t>
            </a:r>
            <a:r>
              <a:rPr lang="es-CO" dirty="0"/>
              <a:t> </a:t>
            </a:r>
            <a:r>
              <a:rPr lang="es-CO" dirty="0" err="1"/>
              <a:t>controller</a:t>
            </a:r>
            <a:r>
              <a:rPr lang="es-CO" dirty="0"/>
              <a:t>.</a:t>
            </a:r>
          </a:p>
        </p:txBody>
      </p:sp>
      <p:sp>
        <p:nvSpPr>
          <p:cNvPr id="3" name="Marcador de contenido 2">
            <a:extLst>
              <a:ext uri="{FF2B5EF4-FFF2-40B4-BE49-F238E27FC236}">
                <a16:creationId xmlns:a16="http://schemas.microsoft.com/office/drawing/2014/main" id="{5625D8AD-2BA3-43CE-B79E-ABB69FF7977D}"/>
              </a:ext>
            </a:extLst>
          </p:cNvPr>
          <p:cNvSpPr>
            <a:spLocks noGrp="1"/>
          </p:cNvSpPr>
          <p:nvPr>
            <p:ph idx="1"/>
          </p:nvPr>
        </p:nvSpPr>
        <p:spPr>
          <a:xfrm>
            <a:off x="585926" y="1331650"/>
            <a:ext cx="10542322" cy="4840550"/>
          </a:xfrm>
        </p:spPr>
        <p:txBody>
          <a:bodyPr/>
          <a:lstStyle/>
          <a:p>
            <a:r>
              <a:rPr lang="en-US" dirty="0"/>
              <a:t>Using PSSIM, and a non-constant input voltage signal: </a:t>
            </a:r>
          </a:p>
          <a:p>
            <a:endParaRPr lang="en-US" dirty="0"/>
          </a:p>
        </p:txBody>
      </p:sp>
      <p:pic>
        <p:nvPicPr>
          <p:cNvPr id="4" name="Imagen 3">
            <a:extLst>
              <a:ext uri="{FF2B5EF4-FFF2-40B4-BE49-F238E27FC236}">
                <a16:creationId xmlns:a16="http://schemas.microsoft.com/office/drawing/2014/main" id="{A56D5D70-1783-470B-A5FC-13AB1B5073DF}"/>
              </a:ext>
            </a:extLst>
          </p:cNvPr>
          <p:cNvPicPr>
            <a:picLocks noChangeAspect="1"/>
          </p:cNvPicPr>
          <p:nvPr/>
        </p:nvPicPr>
        <p:blipFill>
          <a:blip r:embed="rId2"/>
          <a:stretch>
            <a:fillRect/>
          </a:stretch>
        </p:blipFill>
        <p:spPr>
          <a:xfrm>
            <a:off x="1585906" y="2093554"/>
            <a:ext cx="9542342" cy="3316742"/>
          </a:xfrm>
          <a:prstGeom prst="rect">
            <a:avLst/>
          </a:prstGeom>
        </p:spPr>
      </p:pic>
    </p:spTree>
    <p:extLst>
      <p:ext uri="{BB962C8B-B14F-4D97-AF65-F5344CB8AC3E}">
        <p14:creationId xmlns:p14="http://schemas.microsoft.com/office/powerpoint/2010/main" val="31363165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TM03090434[[fn=Letras en madera]]</Template>
  <TotalTime>1531</TotalTime>
  <Words>530</Words>
  <Application>Microsoft Office PowerPoint</Application>
  <PresentationFormat>Panorámica</PresentationFormat>
  <Paragraphs>60</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Cambria Math</vt:lpstr>
      <vt:lpstr>Rockwell</vt:lpstr>
      <vt:lpstr>Rockwell Condensed</vt:lpstr>
      <vt:lpstr>Wingdings</vt:lpstr>
      <vt:lpstr>Letras en madera</vt:lpstr>
      <vt:lpstr>Boost converter design</vt:lpstr>
      <vt:lpstr>Introduction: </vt:lpstr>
      <vt:lpstr>Fundamentals: </vt:lpstr>
      <vt:lpstr>Wave Forms</vt:lpstr>
      <vt:lpstr>Wave Forms:</vt:lpstr>
      <vt:lpstr>Equations: </vt:lpstr>
      <vt:lpstr>Development:</vt:lpstr>
      <vt:lpstr>Presentación de PowerPoint</vt:lpstr>
      <vt:lpstr>Designing the controller.</vt:lpstr>
      <vt:lpstr>Presentación de PowerPoint</vt:lpstr>
      <vt:lpstr>Presentación de PowerPoint</vt:lpstr>
      <vt:lpstr>Presentación de PowerPoint</vt:lpstr>
      <vt:lpstr>Presentación de PowerPoint</vt:lpstr>
      <vt:lpstr>Designing the PCB: </vt:lpstr>
      <vt:lpstr>Presentación de PowerPoint</vt:lpstr>
      <vt:lpstr>Presentación de PowerPoint</vt:lpstr>
      <vt:lpstr>Conclusions: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 converter design</dc:title>
  <dc:creator>Jorge Chaparro Sarmiento</dc:creator>
  <cp:lastModifiedBy>Luis Felipe Narváez Gómez</cp:lastModifiedBy>
  <cp:revision>44</cp:revision>
  <dcterms:created xsi:type="dcterms:W3CDTF">2020-06-14T16:25:10Z</dcterms:created>
  <dcterms:modified xsi:type="dcterms:W3CDTF">2020-06-17T20:56:46Z</dcterms:modified>
</cp:coreProperties>
</file>