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5201563" cy="35999738"/>
  <p:notesSz cx="6858000" cy="9144000"/>
  <p:defaultTextStyle>
    <a:defPPr>
      <a:defRPr lang="es-CO"/>
    </a:defPPr>
    <a:lvl1pPr algn="l" defTabSz="349567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1747838" indent="-1290638" algn="l" defTabSz="349567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3495675" indent="-2581275" algn="l" defTabSz="349567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5245100" indent="-3873500" algn="l" defTabSz="349567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6992938" indent="-5164138" algn="l" defTabSz="349567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69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69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69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69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5"/>
  </p:normalViewPr>
  <p:slideViewPr>
    <p:cSldViewPr>
      <p:cViewPr>
        <p:scale>
          <a:sx n="33" d="100"/>
          <a:sy n="33" d="100"/>
        </p:scale>
        <p:origin x="2232" y="24"/>
      </p:cViewPr>
      <p:guideLst>
        <p:guide orient="horz" pos="11339"/>
        <p:guide pos="7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5DB98-0CBB-40AE-9709-45BCA9781A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9862D-28E9-48E9-9658-DDAB80EDE6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9862D-28E9-48E9-9658-DDAB80EDE6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1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5201562" cy="35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DC2A-FCC1-4FDF-8756-CA116071409B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14C2F-AEF8-4233-889E-D74855BCEB7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58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7556698" y="9083269"/>
            <a:ext cx="17859857" cy="19351525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68373" y="9083269"/>
            <a:ext cx="53168297" cy="19351525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95879-D9EA-466F-A4C1-A163F9E92731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C9AA7-FA97-4E42-ACD1-DB2E833CF02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51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41E5C-AEF4-4015-81F5-DDBFF5C40422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450F7-520D-4432-8CBF-87F298E45CE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59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0750" y="23133168"/>
            <a:ext cx="21421329" cy="7149948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90750" y="15258227"/>
            <a:ext cx="21421329" cy="7874940"/>
          </a:xfrm>
        </p:spPr>
        <p:txBody>
          <a:bodyPr anchor="b"/>
          <a:lstStyle>
            <a:lvl1pPr marL="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1pPr>
            <a:lvl2pPr marL="174858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16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575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433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292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150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009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8867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0EB67-4D94-499E-B2C8-AEAE54695B1E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2C559-54A5-4DFD-BAF3-242BDDE9224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62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68374" y="52916284"/>
            <a:ext cx="35514077" cy="149682244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902475" y="52916284"/>
            <a:ext cx="35514079" cy="149682244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578CE-8A12-4426-99DE-FE97EF46DE61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46C72-F7C2-4463-BB7B-16C379F9CCE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21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078" y="1441659"/>
            <a:ext cx="22681407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60078" y="8058278"/>
            <a:ext cx="11135067" cy="3358307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584" indent="0">
              <a:buNone/>
              <a:defRPr sz="7600" b="1"/>
            </a:lvl2pPr>
            <a:lvl3pPr marL="3497169" indent="0">
              <a:buNone/>
              <a:defRPr sz="6900" b="1"/>
            </a:lvl3pPr>
            <a:lvl4pPr marL="5245753" indent="0">
              <a:buNone/>
              <a:defRPr sz="6100" b="1"/>
            </a:lvl4pPr>
            <a:lvl5pPr marL="6994337" indent="0">
              <a:buNone/>
              <a:defRPr sz="6100" b="1"/>
            </a:lvl5pPr>
            <a:lvl6pPr marL="8742921" indent="0">
              <a:buNone/>
              <a:defRPr sz="6100" b="1"/>
            </a:lvl6pPr>
            <a:lvl7pPr marL="10491506" indent="0">
              <a:buNone/>
              <a:defRPr sz="6100" b="1"/>
            </a:lvl7pPr>
            <a:lvl8pPr marL="12240090" indent="0">
              <a:buNone/>
              <a:defRPr sz="6100" b="1"/>
            </a:lvl8pPr>
            <a:lvl9pPr marL="13988674" indent="0">
              <a:buNone/>
              <a:defRPr sz="6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60078" y="11416584"/>
            <a:ext cx="11135067" cy="20741518"/>
          </a:xfrm>
        </p:spPr>
        <p:txBody>
          <a:bodyPr/>
          <a:lstStyle>
            <a:lvl1pPr>
              <a:defRPr sz="92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2802045" y="8058278"/>
            <a:ext cx="11139441" cy="3358307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584" indent="0">
              <a:buNone/>
              <a:defRPr sz="7600" b="1"/>
            </a:lvl2pPr>
            <a:lvl3pPr marL="3497169" indent="0">
              <a:buNone/>
              <a:defRPr sz="6900" b="1"/>
            </a:lvl3pPr>
            <a:lvl4pPr marL="5245753" indent="0">
              <a:buNone/>
              <a:defRPr sz="6100" b="1"/>
            </a:lvl4pPr>
            <a:lvl5pPr marL="6994337" indent="0">
              <a:buNone/>
              <a:defRPr sz="6100" b="1"/>
            </a:lvl5pPr>
            <a:lvl6pPr marL="8742921" indent="0">
              <a:buNone/>
              <a:defRPr sz="6100" b="1"/>
            </a:lvl6pPr>
            <a:lvl7pPr marL="10491506" indent="0">
              <a:buNone/>
              <a:defRPr sz="6100" b="1"/>
            </a:lvl7pPr>
            <a:lvl8pPr marL="12240090" indent="0">
              <a:buNone/>
              <a:defRPr sz="6100" b="1"/>
            </a:lvl8pPr>
            <a:lvl9pPr marL="13988674" indent="0">
              <a:buNone/>
              <a:defRPr sz="6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2802045" y="11416584"/>
            <a:ext cx="11139441" cy="20741518"/>
          </a:xfrm>
        </p:spPr>
        <p:txBody>
          <a:bodyPr/>
          <a:lstStyle>
            <a:lvl1pPr>
              <a:defRPr sz="92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8FC29-B8AC-45C7-849C-A910346208BA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A7A85-94D3-42C9-8713-32A2B3962A58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52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C2B81-38BB-49D8-B95A-41D2B56B9F6C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2ECA5-6207-462C-B6ED-223C82E18ED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99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E3E1B-0486-439B-A156-56A429BAF887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FF70D-D23B-4712-82BC-BAB59FC0606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86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080" y="1433323"/>
            <a:ext cx="8291141" cy="6099956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853111" y="1433325"/>
            <a:ext cx="14088374" cy="30724779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60080" y="7533282"/>
            <a:ext cx="8291141" cy="24624823"/>
          </a:xfrm>
        </p:spPr>
        <p:txBody>
          <a:bodyPr/>
          <a:lstStyle>
            <a:lvl1pPr marL="0" indent="0">
              <a:buNone/>
              <a:defRPr sz="5400"/>
            </a:lvl1pPr>
            <a:lvl2pPr marL="1748584" indent="0">
              <a:buNone/>
              <a:defRPr sz="4600"/>
            </a:lvl2pPr>
            <a:lvl3pPr marL="3497169" indent="0">
              <a:buNone/>
              <a:defRPr sz="3800"/>
            </a:lvl3pPr>
            <a:lvl4pPr marL="5245753" indent="0">
              <a:buNone/>
              <a:defRPr sz="3500"/>
            </a:lvl4pPr>
            <a:lvl5pPr marL="6994337" indent="0">
              <a:buNone/>
              <a:defRPr sz="3500"/>
            </a:lvl5pPr>
            <a:lvl6pPr marL="8742921" indent="0">
              <a:buNone/>
              <a:defRPr sz="3500"/>
            </a:lvl6pPr>
            <a:lvl7pPr marL="10491506" indent="0">
              <a:buNone/>
              <a:defRPr sz="3500"/>
            </a:lvl7pPr>
            <a:lvl8pPr marL="12240090" indent="0">
              <a:buNone/>
              <a:defRPr sz="3500"/>
            </a:lvl8pPr>
            <a:lvl9pPr marL="13988674" indent="0">
              <a:buNone/>
              <a:defRPr sz="3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55B99-F6A8-4306-ADC0-DDEDB5F7F139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C4E69-4D51-473C-864C-A94433D0342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7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39682" y="25199817"/>
            <a:ext cx="15120938" cy="2974981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39682" y="3216644"/>
            <a:ext cx="15120938" cy="21599843"/>
          </a:xfrm>
        </p:spPr>
        <p:txBody>
          <a:bodyPr rtlCol="0">
            <a:normAutofit/>
          </a:bodyPr>
          <a:lstStyle>
            <a:lvl1pPr marL="0" indent="0">
              <a:buNone/>
              <a:defRPr sz="12200"/>
            </a:lvl1pPr>
            <a:lvl2pPr marL="1748584" indent="0">
              <a:buNone/>
              <a:defRPr sz="10700"/>
            </a:lvl2pPr>
            <a:lvl3pPr marL="3497169" indent="0">
              <a:buNone/>
              <a:defRPr sz="9200"/>
            </a:lvl3pPr>
            <a:lvl4pPr marL="5245753" indent="0">
              <a:buNone/>
              <a:defRPr sz="7600"/>
            </a:lvl4pPr>
            <a:lvl5pPr marL="6994337" indent="0">
              <a:buNone/>
              <a:defRPr sz="7600"/>
            </a:lvl5pPr>
            <a:lvl6pPr marL="8742921" indent="0">
              <a:buNone/>
              <a:defRPr sz="7600"/>
            </a:lvl6pPr>
            <a:lvl7pPr marL="10491506" indent="0">
              <a:buNone/>
              <a:defRPr sz="7600"/>
            </a:lvl7pPr>
            <a:lvl8pPr marL="12240090" indent="0">
              <a:buNone/>
              <a:defRPr sz="7600"/>
            </a:lvl8pPr>
            <a:lvl9pPr marL="13988674" indent="0">
              <a:buNone/>
              <a:defRPr sz="7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39682" y="28174798"/>
            <a:ext cx="15120938" cy="4224967"/>
          </a:xfrm>
        </p:spPr>
        <p:txBody>
          <a:bodyPr/>
          <a:lstStyle>
            <a:lvl1pPr marL="0" indent="0">
              <a:buNone/>
              <a:defRPr sz="5400"/>
            </a:lvl1pPr>
            <a:lvl2pPr marL="1748584" indent="0">
              <a:buNone/>
              <a:defRPr sz="4600"/>
            </a:lvl2pPr>
            <a:lvl3pPr marL="3497169" indent="0">
              <a:buNone/>
              <a:defRPr sz="3800"/>
            </a:lvl3pPr>
            <a:lvl4pPr marL="5245753" indent="0">
              <a:buNone/>
              <a:defRPr sz="3500"/>
            </a:lvl4pPr>
            <a:lvl5pPr marL="6994337" indent="0">
              <a:buNone/>
              <a:defRPr sz="3500"/>
            </a:lvl5pPr>
            <a:lvl6pPr marL="8742921" indent="0">
              <a:buNone/>
              <a:defRPr sz="3500"/>
            </a:lvl6pPr>
            <a:lvl7pPr marL="10491506" indent="0">
              <a:buNone/>
              <a:defRPr sz="3500"/>
            </a:lvl7pPr>
            <a:lvl8pPr marL="12240090" indent="0">
              <a:buNone/>
              <a:defRPr sz="3500"/>
            </a:lvl8pPr>
            <a:lvl9pPr marL="13988674" indent="0">
              <a:buNone/>
              <a:defRPr sz="3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4C8FC-6FF0-44F7-823A-682193BE3FFF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75DF3-00C9-49DF-B39E-0A2F5BDFA1A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15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5201562" cy="35999738"/>
          </a:xfrm>
          <a:prstGeom prst="rect">
            <a:avLst/>
          </a:prstGeom>
        </p:spPr>
      </p:pic>
      <p:sp>
        <p:nvSpPr>
          <p:cNvPr id="1029" name="1 Marcador de título"/>
          <p:cNvSpPr>
            <a:spLocks noGrp="1"/>
          </p:cNvSpPr>
          <p:nvPr>
            <p:ph type="title"/>
          </p:nvPr>
        </p:nvSpPr>
        <p:spPr bwMode="auto">
          <a:xfrm>
            <a:off x="1260475" y="1441450"/>
            <a:ext cx="22680613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9717" tIns="174858" rIns="349717" bIns="1748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3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260475" y="8399463"/>
            <a:ext cx="22680613" cy="2375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9717" tIns="174858" rIns="349717" bIns="174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260475" y="33366075"/>
            <a:ext cx="5880100" cy="1917700"/>
          </a:xfrm>
          <a:prstGeom prst="rect">
            <a:avLst/>
          </a:prstGeom>
        </p:spPr>
        <p:txBody>
          <a:bodyPr vert="horz" lIns="349717" tIns="174858" rIns="349717" bIns="174858" rtlCol="0" anchor="ctr"/>
          <a:lstStyle>
            <a:lvl1pPr algn="l" defTabSz="3497169" eaLnBrk="1" fontAlgn="auto" hangingPunct="1">
              <a:spcBef>
                <a:spcPts val="0"/>
              </a:spcBef>
              <a:spcAft>
                <a:spcPts val="0"/>
              </a:spcAft>
              <a:defRPr sz="46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E40FB0-079A-44C6-9D84-86323258008B}" type="datetimeFigureOut">
              <a:rPr lang="es-CO"/>
              <a:pPr>
                <a:defRPr/>
              </a:pPr>
              <a:t>18/06/2020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610600" y="33366075"/>
            <a:ext cx="7980363" cy="1917700"/>
          </a:xfrm>
          <a:prstGeom prst="rect">
            <a:avLst/>
          </a:prstGeom>
        </p:spPr>
        <p:txBody>
          <a:bodyPr vert="horz" lIns="349717" tIns="174858" rIns="349717" bIns="174858" rtlCol="0" anchor="ctr"/>
          <a:lstStyle>
            <a:lvl1pPr algn="ctr" defTabSz="3497169" eaLnBrk="1" fontAlgn="auto" hangingPunct="1">
              <a:spcBef>
                <a:spcPts val="0"/>
              </a:spcBef>
              <a:spcAft>
                <a:spcPts val="0"/>
              </a:spcAft>
              <a:defRPr sz="4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8060988" y="33366075"/>
            <a:ext cx="5880100" cy="1917700"/>
          </a:xfrm>
          <a:prstGeom prst="rect">
            <a:avLst/>
          </a:prstGeom>
        </p:spPr>
        <p:txBody>
          <a:bodyPr vert="horz" lIns="349717" tIns="174858" rIns="349717" bIns="174858" rtlCol="0" anchor="ctr"/>
          <a:lstStyle>
            <a:lvl1pPr algn="r" defTabSz="3497169" eaLnBrk="1" fontAlgn="auto" hangingPunct="1">
              <a:spcBef>
                <a:spcPts val="0"/>
              </a:spcBef>
              <a:spcAft>
                <a:spcPts val="0"/>
              </a:spcAft>
              <a:defRPr sz="46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8E791C-CE2A-4270-83F2-7B868DAE7C2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3495675" rtl="0" fontAlgn="base">
        <a:spcBef>
          <a:spcPct val="0"/>
        </a:spcBef>
        <a:spcAft>
          <a:spcPct val="0"/>
        </a:spcAft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95675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anose="020F0502020204030204" pitchFamily="34" charset="0"/>
        </a:defRPr>
      </a:lvl2pPr>
      <a:lvl3pPr algn="ctr" defTabSz="3495675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anose="020F0502020204030204" pitchFamily="34" charset="0"/>
        </a:defRPr>
      </a:lvl3pPr>
      <a:lvl4pPr algn="ctr" defTabSz="3495675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anose="020F0502020204030204" pitchFamily="34" charset="0"/>
        </a:defRPr>
      </a:lvl4pPr>
      <a:lvl5pPr algn="ctr" defTabSz="3495675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3495675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3495675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3495675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3495675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0038" indent="-1092200" algn="l" defTabSz="349567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0388" indent="-873125" algn="l" defTabSz="349567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19813" indent="-873125" algn="l" defTabSz="349567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867650" indent="-873125" algn="l" defTabSz="349567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617213" indent="-874292" algn="l" defTabSz="3497169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5798" indent="-874292" algn="l" defTabSz="3497169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4382" indent="-874292" algn="l" defTabSz="3497169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2966" indent="-874292" algn="l" defTabSz="3497169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349716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584" algn="l" defTabSz="349716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169" algn="l" defTabSz="349716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5753" algn="l" defTabSz="349716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4337" algn="l" defTabSz="349716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2921" algn="l" defTabSz="349716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1506" algn="l" defTabSz="349716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0090" algn="l" defTabSz="349716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8674" algn="l" defTabSz="349716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/>
          <p:cNvSpPr/>
          <p:nvPr/>
        </p:nvSpPr>
        <p:spPr>
          <a:xfrm>
            <a:off x="13670279" y="23480228"/>
            <a:ext cx="11157428" cy="9988241"/>
          </a:xfrm>
          <a:prstGeom prst="roundRect">
            <a:avLst>
              <a:gd name="adj" fmla="val 61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just">
              <a:buFont typeface="+mj-lt"/>
              <a:buAutoNum type="arabicPeriod"/>
            </a:pPr>
            <a:r>
              <a:rPr lang="es-ES" sz="4000" dirty="0">
                <a:solidFill>
                  <a:schemeClr val="tx1"/>
                </a:solidFill>
              </a:rPr>
              <a:t>Sin importar el ciclo útil , el convertidor siempre tendrá una relación </a:t>
            </a:r>
            <a:r>
              <a:rPr lang="es-ES" sz="4000" dirty="0" err="1">
                <a:solidFill>
                  <a:schemeClr val="tx1"/>
                </a:solidFill>
              </a:rPr>
              <a:t>Vin</a:t>
            </a:r>
            <a:r>
              <a:rPr lang="es-ES" sz="4000" dirty="0">
                <a:solidFill>
                  <a:schemeClr val="tx1"/>
                </a:solidFill>
              </a:rPr>
              <a:t>/Vout mayor a uno.</a:t>
            </a:r>
          </a:p>
          <a:p>
            <a:pPr marL="1143000" indent="-1143000" algn="just">
              <a:buFont typeface="+mj-lt"/>
              <a:buAutoNum type="arabicPeriod"/>
            </a:pPr>
            <a:r>
              <a:rPr lang="es-ES" sz="4000" dirty="0">
                <a:solidFill>
                  <a:schemeClr val="tx1"/>
                </a:solidFill>
              </a:rPr>
              <a:t>Teorema de balance de flujo y balance de carga para graficas de comportamiento.</a:t>
            </a:r>
          </a:p>
          <a:p>
            <a:pPr marL="1143000" indent="-1143000" algn="just">
              <a:buFont typeface="+mj-lt"/>
              <a:buAutoNum type="arabicPeriod"/>
            </a:pPr>
            <a:r>
              <a:rPr lang="es-ES" sz="4000" dirty="0">
                <a:solidFill>
                  <a:schemeClr val="tx1"/>
                </a:solidFill>
              </a:rPr>
              <a:t>Comportamiento de graficas del controlador = tipo de salida estable del convertidor.</a:t>
            </a:r>
          </a:p>
          <a:p>
            <a:pPr marL="1143000" indent="-1143000" algn="just">
              <a:buFont typeface="+mj-lt"/>
              <a:buAutoNum type="arabicPeriod"/>
            </a:pPr>
            <a:r>
              <a:rPr lang="es-ES" sz="4000" dirty="0">
                <a:solidFill>
                  <a:schemeClr val="tx1"/>
                </a:solidFill>
              </a:rPr>
              <a:t>Para tener una salida constante es necesario la implementación de un controlador.</a:t>
            </a:r>
          </a:p>
          <a:p>
            <a:pPr marL="1143000" indent="-1143000" algn="just">
              <a:buFont typeface="+mj-lt"/>
              <a:buAutoNum type="arabicPeriod"/>
            </a:pPr>
            <a:r>
              <a:rPr lang="es-ES" sz="4000" dirty="0">
                <a:solidFill>
                  <a:schemeClr val="tx1"/>
                </a:solidFill>
              </a:rPr>
              <a:t>Distribución optima de componentes en PCB.</a:t>
            </a:r>
          </a:p>
          <a:p>
            <a:pPr marL="1143000" indent="-1143000" algn="just">
              <a:buFont typeface="+mj-lt"/>
              <a:buAutoNum type="arabicPeriod"/>
            </a:pPr>
            <a:r>
              <a:rPr lang="es-ES" sz="4000" dirty="0">
                <a:solidFill>
                  <a:schemeClr val="tx1"/>
                </a:solidFill>
              </a:rPr>
              <a:t>Control  y potencia aislados.</a:t>
            </a:r>
          </a:p>
          <a:p>
            <a:pPr marL="1143000" indent="-1143000" algn="just">
              <a:buFont typeface="+mj-lt"/>
              <a:buAutoNum type="arabicPeriod"/>
            </a:pPr>
            <a:r>
              <a:rPr lang="es-ES" sz="4000" dirty="0">
                <a:solidFill>
                  <a:schemeClr val="tx1"/>
                </a:solidFill>
              </a:rPr>
              <a:t>Planos a tierra contra EMI.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13703458" y="10174279"/>
            <a:ext cx="11157428" cy="13083390"/>
          </a:xfrm>
          <a:prstGeom prst="roundRect">
            <a:avLst>
              <a:gd name="adj" fmla="val 61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304799" y="15985007"/>
            <a:ext cx="13057982" cy="17483462"/>
          </a:xfrm>
          <a:prstGeom prst="roundRect">
            <a:avLst>
              <a:gd name="adj" fmla="val 61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304799" y="5300662"/>
            <a:ext cx="24487982" cy="4622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>
                <a:solidFill>
                  <a:schemeClr val="tx1"/>
                </a:solidFill>
              </a:rPr>
              <a:t>Los convertidores DC/DC cambian (aumentando disminuyendo) la amplitud de la señal de entrada y la mantienen constante en determinado valor. Esto hace a los convertidores DC/DC</a:t>
            </a:r>
          </a:p>
          <a:p>
            <a:pPr algn="ctr"/>
            <a:r>
              <a:rPr lang="es-ES" sz="4800" dirty="0">
                <a:solidFill>
                  <a:schemeClr val="tx1"/>
                </a:solidFill>
              </a:rPr>
              <a:t>sumamente útiles en aplicaciones como los cargadores de baterías a partir de una fuente DC.</a:t>
            </a:r>
            <a:r>
              <a:rPr lang="es-ES" dirty="0"/>
              <a:t>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0" y="3582975"/>
            <a:ext cx="252015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800" b="1" dirty="0"/>
              <a:t>Diseño de un Convertidor </a:t>
            </a:r>
            <a:r>
              <a:rPr lang="es-CO" sz="8800" b="1" dirty="0" err="1"/>
              <a:t>Boost</a:t>
            </a:r>
            <a:r>
              <a:rPr lang="es-CO" sz="8800" b="1" dirty="0"/>
              <a:t> </a:t>
            </a:r>
            <a:endParaRPr lang="en-US" sz="115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04799" y="33567592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/>
              <a:t>AUTORES:</a:t>
            </a:r>
            <a:endParaRPr lang="en-US" sz="4000" dirty="0"/>
          </a:p>
        </p:txBody>
      </p:sp>
      <p:sp>
        <p:nvSpPr>
          <p:cNvPr id="18" name="Rectángulo 17"/>
          <p:cNvSpPr/>
          <p:nvPr/>
        </p:nvSpPr>
        <p:spPr>
          <a:xfrm>
            <a:off x="18620581" y="699106"/>
            <a:ext cx="419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b="1" i="1" dirty="0">
                <a:latin typeface="Times New Roman" panose="02020603050405020304" pitchFamily="18" charset="0"/>
                <a:ea typeface="MS Mincho"/>
              </a:rPr>
              <a:t>NÚMERO:</a:t>
            </a:r>
            <a:endParaRPr lang="en-US" sz="6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0381694" y="2520038"/>
            <a:ext cx="1450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/>
              <a:t>Asignatura: Convertidores</a:t>
            </a:r>
            <a:endParaRPr lang="en-US" sz="4000" dirty="0"/>
          </a:p>
        </p:txBody>
      </p:sp>
      <p:sp>
        <p:nvSpPr>
          <p:cNvPr id="6" name="Rectángulo 5"/>
          <p:cNvSpPr/>
          <p:nvPr/>
        </p:nvSpPr>
        <p:spPr>
          <a:xfrm>
            <a:off x="-2699" y="5300662"/>
            <a:ext cx="252042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b="1" i="1" dirty="0">
                <a:latin typeface="Times New Roman" panose="02020603050405020304" pitchFamily="18" charset="0"/>
                <a:ea typeface="MS Mincho"/>
              </a:rPr>
              <a:t>Introducción </a:t>
            </a:r>
            <a:endParaRPr lang="en-US" sz="6000" dirty="0"/>
          </a:p>
        </p:txBody>
      </p:sp>
      <p:sp>
        <p:nvSpPr>
          <p:cNvPr id="7" name="Rectángulo 6"/>
          <p:cNvSpPr/>
          <p:nvPr/>
        </p:nvSpPr>
        <p:spPr>
          <a:xfrm>
            <a:off x="304799" y="16146006"/>
            <a:ext cx="13057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b="1" i="1" dirty="0">
                <a:latin typeface="Times New Roman" panose="02020603050405020304" pitchFamily="18" charset="0"/>
                <a:ea typeface="MS Mincho"/>
              </a:rPr>
              <a:t>Metodología y Desarrollo</a:t>
            </a:r>
            <a:endParaRPr lang="en-US" sz="6000" dirty="0"/>
          </a:p>
        </p:txBody>
      </p:sp>
      <p:sp>
        <p:nvSpPr>
          <p:cNvPr id="8" name="Rectángulo 7"/>
          <p:cNvSpPr/>
          <p:nvPr/>
        </p:nvSpPr>
        <p:spPr>
          <a:xfrm>
            <a:off x="13703458" y="10250479"/>
            <a:ext cx="11157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b="1" i="1" dirty="0">
                <a:latin typeface="Times New Roman" panose="02020603050405020304" pitchFamily="18" charset="0"/>
                <a:ea typeface="MS Mincho"/>
              </a:rPr>
              <a:t>Resultados </a:t>
            </a:r>
            <a:endParaRPr lang="en-US" sz="6000" dirty="0"/>
          </a:p>
        </p:txBody>
      </p:sp>
      <p:sp>
        <p:nvSpPr>
          <p:cNvPr id="9" name="Rectángulo 8"/>
          <p:cNvSpPr/>
          <p:nvPr/>
        </p:nvSpPr>
        <p:spPr>
          <a:xfrm>
            <a:off x="13703458" y="23638669"/>
            <a:ext cx="110893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b="1" i="1" dirty="0">
                <a:latin typeface="Times New Roman" panose="02020603050405020304" pitchFamily="18" charset="0"/>
                <a:ea typeface="MS Mincho"/>
              </a:rPr>
              <a:t>Conclusiones </a:t>
            </a:r>
            <a:endParaRPr lang="en-US" sz="6000" dirty="0"/>
          </a:p>
        </p:txBody>
      </p:sp>
      <p:sp>
        <p:nvSpPr>
          <p:cNvPr id="14" name="Rectángulo 13"/>
          <p:cNvSpPr/>
          <p:nvPr/>
        </p:nvSpPr>
        <p:spPr>
          <a:xfrm>
            <a:off x="7914481" y="643233"/>
            <a:ext cx="4191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800" b="1" i="1" dirty="0">
                <a:latin typeface="Times New Roman" panose="02020603050405020304" pitchFamily="18" charset="0"/>
                <a:ea typeface="MS Mincho"/>
              </a:rPr>
              <a:t>2020-I</a:t>
            </a:r>
            <a:endParaRPr lang="en-US" sz="8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04799" y="34245412"/>
            <a:ext cx="9705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Jorge Leonardo Chaparro Sarmiento.</a:t>
            </a:r>
            <a:br>
              <a:rPr lang="es-CO" sz="3600" dirty="0"/>
            </a:br>
            <a:r>
              <a:rPr lang="es-CO" sz="3600" dirty="0"/>
              <a:t>Luis Felipe Narvaez Gomez.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502918" y="10237471"/>
            <a:ext cx="13030201" cy="5520063"/>
          </a:xfrm>
          <a:prstGeom prst="roundRect">
            <a:avLst>
              <a:gd name="adj" fmla="val 61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>
                <a:solidFill>
                  <a:schemeClr val="tx1"/>
                </a:solidFill>
              </a:rPr>
              <a:t>Diseñar un convertidor DC-DC tipo </a:t>
            </a:r>
            <a:r>
              <a:rPr lang="es-ES" sz="4800" dirty="0" err="1">
                <a:solidFill>
                  <a:schemeClr val="tx1"/>
                </a:solidFill>
              </a:rPr>
              <a:t>Boost</a:t>
            </a:r>
            <a:r>
              <a:rPr lang="es-ES" sz="4800" dirty="0">
                <a:solidFill>
                  <a:schemeClr val="tx1"/>
                </a:solidFill>
              </a:rPr>
              <a:t>, el cual tenga por respuesta a la salida un Voltaje contante sin importar las perturbaciones de la fuente de alimentación, esto con ayuda de un controlador PI.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32579" y="10250479"/>
            <a:ext cx="13030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b="1" i="1" dirty="0">
                <a:latin typeface="Times New Roman" panose="02020603050405020304" pitchFamily="18" charset="0"/>
                <a:ea typeface="MS Mincho"/>
              </a:rPr>
              <a:t>Objetivo general </a:t>
            </a:r>
            <a:endParaRPr lang="en-US" sz="60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8580309-EEA2-4694-82BE-F67226B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520" y="12326406"/>
            <a:ext cx="6954854" cy="541946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83BC60A-3650-45A3-B0E5-FCDF679E7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12"/>
          <a:stretch/>
        </p:blipFill>
        <p:spPr>
          <a:xfrm>
            <a:off x="15006178" y="18995412"/>
            <a:ext cx="8551987" cy="39562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851F47-A135-4CDD-BD3B-CCAE9CDD1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7" y="17180749"/>
            <a:ext cx="10156949" cy="51871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98B491E-BD20-44A1-AA0D-57F46038B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3123" y="17276223"/>
            <a:ext cx="3413179" cy="499621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B4BD16A-2A0B-4E61-AE3C-FDFDF0715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13" y="22595387"/>
            <a:ext cx="3231899" cy="518716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9BBE4B5-B3B2-48EF-8B02-0102A03FF9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78" t="12197" r="35595" b="3395"/>
          <a:stretch/>
        </p:blipFill>
        <p:spPr>
          <a:xfrm>
            <a:off x="4173129" y="24575486"/>
            <a:ext cx="8801725" cy="633125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49F8860-4286-4E26-AF10-CDF837C0022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 rot="16200000">
            <a:off x="19185600" y="13251340"/>
            <a:ext cx="6775746" cy="374551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5108FFA-89FD-4D8C-A728-A661DACC6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7741" y="23161526"/>
            <a:ext cx="9612503" cy="116177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AF03598-069B-4C35-87A9-D20D418818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059" y="31601227"/>
            <a:ext cx="13080721" cy="10334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</Template>
  <TotalTime>400</TotalTime>
  <Words>195</Words>
  <Application>Microsoft Office PowerPoint</Application>
  <PresentationFormat>Personalizado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Poster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LM22</dc:creator>
  <cp:lastModifiedBy>Luis Felipe Narváez Gómez</cp:lastModifiedBy>
  <cp:revision>33</cp:revision>
  <dcterms:created xsi:type="dcterms:W3CDTF">2013-09-22T03:00:22Z</dcterms:created>
  <dcterms:modified xsi:type="dcterms:W3CDTF">2020-06-18T17:11:41Z</dcterms:modified>
</cp:coreProperties>
</file>