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Proxima Nova"/>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i5gKNNnpGdhYpKgTvQ+HKL7LeU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22" Type="http://schemas.openxmlformats.org/officeDocument/2006/relationships/font" Target="fonts/ProximaNova-boldItalic.fntdata"/><Relationship Id="rId21" Type="http://schemas.openxmlformats.org/officeDocument/2006/relationships/font" Target="fonts/ProximaNova-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Italic.fntdata"/><Relationship Id="rId25" Type="http://schemas.openxmlformats.org/officeDocument/2006/relationships/font" Target="fonts/OpenSans-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roximaNova-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10"/>
          <p:cNvSpPr txBox="1"/>
          <p:nvPr/>
        </p:nvSpPr>
        <p:spPr>
          <a:xfrm>
            <a:off x="3948517" y="288685"/>
            <a:ext cx="353319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200">
                <a:solidFill>
                  <a:schemeClr val="dk1"/>
                </a:solidFill>
                <a:latin typeface="Calibri"/>
                <a:ea typeface="Calibri"/>
                <a:cs typeface="Calibri"/>
                <a:sym typeface="Calibri"/>
              </a:rPr>
              <a:t>Ejercicio 1 </a:t>
            </a:r>
            <a:endParaRPr b="1" sz="3200">
              <a:solidFill>
                <a:schemeClr val="dk1"/>
              </a:solidFill>
              <a:latin typeface="Calibri"/>
              <a:ea typeface="Calibri"/>
              <a:cs typeface="Calibri"/>
              <a:sym typeface="Calibri"/>
            </a:endParaRPr>
          </a:p>
        </p:txBody>
      </p:sp>
      <p:sp>
        <p:nvSpPr>
          <p:cNvPr id="147" name="Google Shape;147;p10"/>
          <p:cNvSpPr txBox="1"/>
          <p:nvPr/>
        </p:nvSpPr>
        <p:spPr>
          <a:xfrm>
            <a:off x="1509487" y="1210678"/>
            <a:ext cx="10203542" cy="702372"/>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s-ES" sz="1800">
                <a:solidFill>
                  <a:srgbClr val="0099FF"/>
                </a:solidFill>
                <a:latin typeface="Proxima Nova"/>
                <a:ea typeface="Proxima Nova"/>
                <a:cs typeface="Proxima Nova"/>
                <a:sym typeface="Proxima Nova"/>
              </a:rPr>
              <a:t>Ejemplo</a:t>
            </a:r>
            <a:r>
              <a:rPr lang="es-ES" sz="1800">
                <a:solidFill>
                  <a:schemeClr val="dk1"/>
                </a:solidFill>
                <a:latin typeface="Proxima Nova"/>
                <a:ea typeface="Proxima Nova"/>
                <a:cs typeface="Proxima Nova"/>
                <a:sym typeface="Proxima Nova"/>
              </a:rPr>
              <a:t> </a:t>
            </a:r>
            <a:endParaRPr/>
          </a:p>
          <a:p>
            <a:pPr indent="0" lvl="0" marL="0" marR="0" rtl="0" algn="l">
              <a:lnSpc>
                <a:spcPct val="115000"/>
              </a:lnSpc>
              <a:spcBef>
                <a:spcPts val="0"/>
              </a:spcBef>
              <a:spcAft>
                <a:spcPts val="0"/>
              </a:spcAft>
              <a:buNone/>
            </a:pPr>
            <a:r>
              <a:t/>
            </a:r>
            <a:endParaRPr sz="1800">
              <a:solidFill>
                <a:schemeClr val="dk1"/>
              </a:solidFill>
              <a:latin typeface="Arial"/>
              <a:ea typeface="Arial"/>
              <a:cs typeface="Arial"/>
              <a:sym typeface="Arial"/>
            </a:endParaRPr>
          </a:p>
        </p:txBody>
      </p:sp>
      <p:pic>
        <p:nvPicPr>
          <p:cNvPr id="148" name="Google Shape;148;p10"/>
          <p:cNvPicPr preferRelativeResize="0"/>
          <p:nvPr/>
        </p:nvPicPr>
        <p:blipFill rotWithShape="1">
          <a:blip r:embed="rId4">
            <a:alphaModFix/>
          </a:blip>
          <a:srcRect b="0" l="0" r="0" t="0"/>
          <a:stretch/>
        </p:blipFill>
        <p:spPr>
          <a:xfrm>
            <a:off x="3550763" y="985866"/>
            <a:ext cx="4646751" cy="587213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nvSpPr>
        <p:spPr>
          <a:xfrm>
            <a:off x="4107543" y="486229"/>
            <a:ext cx="35331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3200"/>
              <a:buFont typeface="Calibri"/>
              <a:buNone/>
            </a:pPr>
            <a:r>
              <a:rPr b="1" lang="es-ES" sz="3200">
                <a:solidFill>
                  <a:schemeClr val="dk1"/>
                </a:solidFill>
                <a:latin typeface="Calibri"/>
                <a:ea typeface="Calibri"/>
                <a:cs typeface="Calibri"/>
                <a:sym typeface="Calibri"/>
              </a:rPr>
              <a:t>Ejercicio 2 </a:t>
            </a:r>
            <a:endParaRPr b="1" sz="3200">
              <a:solidFill>
                <a:schemeClr val="dk1"/>
              </a:solidFill>
              <a:latin typeface="Calibri"/>
              <a:ea typeface="Calibri"/>
              <a:cs typeface="Calibri"/>
              <a:sym typeface="Calibri"/>
            </a:endParaRPr>
          </a:p>
        </p:txBody>
      </p:sp>
      <p:sp>
        <p:nvSpPr>
          <p:cNvPr id="154" name="Google Shape;154;p11"/>
          <p:cNvSpPr txBox="1"/>
          <p:nvPr/>
        </p:nvSpPr>
        <p:spPr>
          <a:xfrm>
            <a:off x="1509487" y="1783364"/>
            <a:ext cx="10203600" cy="24093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99FF"/>
              </a:buClr>
              <a:buSzPts val="1800"/>
              <a:buFont typeface="Proxima Nova"/>
              <a:buNone/>
            </a:pPr>
            <a:r>
              <a:rPr b="1" lang="es-ES" sz="1800">
                <a:solidFill>
                  <a:srgbClr val="0099FF"/>
                </a:solidFill>
                <a:latin typeface="Proxima Nova"/>
                <a:ea typeface="Proxima Nova"/>
                <a:cs typeface="Proxima Nova"/>
                <a:sym typeface="Proxima Nova"/>
              </a:rPr>
              <a:t>¿Qué haremos?</a:t>
            </a:r>
            <a:endParaRPr sz="1800">
              <a:solidFill>
                <a:schemeClr val="dk1"/>
              </a:solidFill>
              <a:latin typeface="Arial"/>
              <a:ea typeface="Arial"/>
              <a:cs typeface="Arial"/>
              <a:sym typeface="Arial"/>
            </a:endParaRPr>
          </a:p>
          <a:p>
            <a:pPr indent="0" lvl="0" marL="0" marR="0" rtl="0" algn="l">
              <a:lnSpc>
                <a:spcPct val="115000"/>
              </a:lnSpc>
              <a:spcBef>
                <a:spcPts val="1000"/>
              </a:spcBef>
              <a:spcAft>
                <a:spcPts val="0"/>
              </a:spcAft>
              <a:buClr>
                <a:schemeClr val="dk1"/>
              </a:buClr>
              <a:buSzPts val="1800"/>
              <a:buFont typeface="Proxima Nova"/>
              <a:buNone/>
            </a:pPr>
            <a:r>
              <a:rPr lang="es-ES" sz="1800">
                <a:solidFill>
                  <a:schemeClr val="dk1"/>
                </a:solidFill>
                <a:latin typeface="Proxima Nova"/>
                <a:ea typeface="Proxima Nova"/>
                <a:cs typeface="Proxima Nova"/>
                <a:sym typeface="Proxima Nova"/>
              </a:rPr>
              <a:t>Piensa en una página de </a:t>
            </a:r>
            <a:r>
              <a:rPr b="1" lang="es-ES" sz="1800">
                <a:solidFill>
                  <a:schemeClr val="dk1"/>
                </a:solidFill>
                <a:latin typeface="Proxima Nova"/>
                <a:ea typeface="Proxima Nova"/>
                <a:cs typeface="Proxima Nova"/>
                <a:sym typeface="Proxima Nova"/>
              </a:rPr>
              <a:t>error 404 </a:t>
            </a:r>
            <a:r>
              <a:rPr lang="es-ES" sz="1800">
                <a:solidFill>
                  <a:schemeClr val="dk1"/>
                </a:solidFill>
                <a:latin typeface="Proxima Nova"/>
                <a:ea typeface="Proxima Nova"/>
                <a:cs typeface="Proxima Nova"/>
                <a:sym typeface="Proxima Nova"/>
              </a:rPr>
              <a:t>para nuestro producto, una página web conocida o cualquiera que quisieras inventar. En este ejercicio también puedes, si lo quieres, mejorar el error 404 de una web ya existente. Para ello solo debes navegar por la web que quieras y cambiar la parte final por algo que no exista. </a:t>
            </a:r>
            <a:endParaRPr sz="18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800"/>
              <a:buFont typeface="Calibri"/>
              <a:buNone/>
            </a:pPr>
            <a:r>
              <a:t/>
            </a:r>
            <a:endParaRPr sz="1800">
              <a:solidFill>
                <a:schemeClr val="dk1"/>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800"/>
              <a:buFont typeface="Proxima Nova"/>
              <a:buNone/>
            </a:pPr>
            <a:r>
              <a:rPr lang="es-ES" sz="1800">
                <a:solidFill>
                  <a:schemeClr val="dk1"/>
                </a:solidFill>
                <a:latin typeface="Proxima Nova"/>
                <a:ea typeface="Proxima Nova"/>
                <a:cs typeface="Proxima Nova"/>
                <a:sym typeface="Proxima Nova"/>
              </a:rPr>
              <a:t>c</a:t>
            </a:r>
            <a:endParaRPr sz="18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nvSpPr>
        <p:spPr>
          <a:xfrm>
            <a:off x="4107543" y="486229"/>
            <a:ext cx="353319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200">
                <a:solidFill>
                  <a:schemeClr val="dk1"/>
                </a:solidFill>
                <a:latin typeface="Calibri"/>
                <a:ea typeface="Calibri"/>
                <a:cs typeface="Calibri"/>
                <a:sym typeface="Calibri"/>
              </a:rPr>
              <a:t>Ejercicio 2 </a:t>
            </a:r>
            <a:endParaRPr b="1" sz="3200">
              <a:solidFill>
                <a:schemeClr val="dk1"/>
              </a:solidFill>
              <a:latin typeface="Calibri"/>
              <a:ea typeface="Calibri"/>
              <a:cs typeface="Calibri"/>
              <a:sym typeface="Calibri"/>
            </a:endParaRPr>
          </a:p>
        </p:txBody>
      </p:sp>
      <p:sp>
        <p:nvSpPr>
          <p:cNvPr id="160" name="Google Shape;160;p12"/>
          <p:cNvSpPr txBox="1"/>
          <p:nvPr/>
        </p:nvSpPr>
        <p:spPr>
          <a:xfrm>
            <a:off x="1509487" y="1783364"/>
            <a:ext cx="10203542" cy="388689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s-ES" sz="1800">
                <a:solidFill>
                  <a:srgbClr val="0099FF"/>
                </a:solidFill>
                <a:latin typeface="Proxima Nova"/>
                <a:ea typeface="Proxima Nova"/>
                <a:cs typeface="Proxima Nova"/>
                <a:sym typeface="Proxima Nova"/>
              </a:rPr>
              <a:t>Qué necesitaremos?</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s-ES" sz="1800">
                <a:solidFill>
                  <a:schemeClr val="dk1"/>
                </a:solidFill>
                <a:latin typeface="Proxima Nova"/>
                <a:ea typeface="Proxima Nova"/>
                <a:cs typeface="Proxima Nova"/>
                <a:sym typeface="Proxima Nova"/>
              </a:rPr>
              <a:t> </a:t>
            </a:r>
            <a:endParaRPr sz="1800">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chemeClr val="dk1"/>
              </a:buClr>
              <a:buSzPts val="1800"/>
              <a:buFont typeface="Calibri"/>
              <a:buAutoNum type="arabicPeriod"/>
            </a:pPr>
            <a:r>
              <a:rPr lang="es-ES" sz="1800" u="none" strike="noStrike">
                <a:solidFill>
                  <a:schemeClr val="dk1"/>
                </a:solidFill>
                <a:latin typeface="Proxima Nova"/>
                <a:ea typeface="Proxima Nova"/>
                <a:cs typeface="Proxima Nova"/>
                <a:sym typeface="Proxima Nova"/>
              </a:rPr>
              <a:t>Un </a:t>
            </a:r>
            <a:r>
              <a:rPr b="1" lang="es-ES" sz="1800" u="none" strike="noStrike">
                <a:solidFill>
                  <a:schemeClr val="dk1"/>
                </a:solidFill>
                <a:latin typeface="Proxima Nova"/>
                <a:ea typeface="Proxima Nova"/>
                <a:cs typeface="Proxima Nova"/>
                <a:sym typeface="Proxima Nova"/>
              </a:rPr>
              <a:t>titular </a:t>
            </a:r>
            <a:r>
              <a:rPr lang="es-ES" sz="1800" u="none" strike="noStrike">
                <a:solidFill>
                  <a:schemeClr val="dk1"/>
                </a:solidFill>
                <a:latin typeface="Proxima Nova"/>
                <a:ea typeface="Proxima Nova"/>
                <a:cs typeface="Proxima Nova"/>
                <a:sym typeface="Proxima Nova"/>
              </a:rPr>
              <a:t>y la </a:t>
            </a:r>
            <a:r>
              <a:rPr b="1" lang="es-ES" sz="1800" u="none" strike="noStrike">
                <a:solidFill>
                  <a:schemeClr val="dk1"/>
                </a:solidFill>
                <a:latin typeface="Proxima Nova"/>
                <a:ea typeface="Proxima Nova"/>
                <a:cs typeface="Proxima Nova"/>
                <a:sym typeface="Proxima Nova"/>
              </a:rPr>
              <a:t>descripción </a:t>
            </a:r>
            <a:r>
              <a:rPr lang="es-ES" sz="1800" u="none" strike="noStrike">
                <a:solidFill>
                  <a:schemeClr val="dk1"/>
                </a:solidFill>
                <a:latin typeface="Proxima Nova"/>
                <a:ea typeface="Proxima Nova"/>
                <a:cs typeface="Proxima Nova"/>
                <a:sym typeface="Proxima Nova"/>
              </a:rPr>
              <a:t>que informará a los usuarios del error y, a continuación, piensa en algo parecido a lo que hemos visto con Airbnb o Medium. Es decir, varias </a:t>
            </a:r>
            <a:r>
              <a:rPr b="1" lang="es-ES" sz="1800" u="none" strike="noStrike">
                <a:solidFill>
                  <a:schemeClr val="dk1"/>
                </a:solidFill>
                <a:latin typeface="Proxima Nova"/>
                <a:ea typeface="Proxima Nova"/>
                <a:cs typeface="Proxima Nova"/>
                <a:sym typeface="Proxima Nova"/>
              </a:rPr>
              <a:t>opciones</a:t>
            </a:r>
            <a:r>
              <a:rPr lang="es-ES" sz="1800" u="none" strike="noStrike">
                <a:solidFill>
                  <a:schemeClr val="dk1"/>
                </a:solidFill>
                <a:latin typeface="Proxima Nova"/>
                <a:ea typeface="Proxima Nova"/>
                <a:cs typeface="Proxima Nova"/>
                <a:sym typeface="Proxima Nova"/>
              </a:rPr>
              <a:t> que les sean de ayuda o incluso curiosas.</a:t>
            </a:r>
            <a:endParaRPr sz="1800" u="none" strike="noStrike">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chemeClr val="dk1"/>
              </a:buClr>
              <a:buSzPts val="1800"/>
              <a:buFont typeface="Calibri"/>
              <a:buAutoNum type="arabicPeriod"/>
            </a:pPr>
            <a:r>
              <a:rPr lang="es-ES" sz="1800" u="none" strike="noStrike">
                <a:solidFill>
                  <a:schemeClr val="dk1"/>
                </a:solidFill>
                <a:latin typeface="Proxima Nova"/>
                <a:ea typeface="Proxima Nova"/>
                <a:cs typeface="Proxima Nova"/>
                <a:sym typeface="Proxima Nova"/>
              </a:rPr>
              <a:t>Un </a:t>
            </a:r>
            <a:r>
              <a:rPr b="1" lang="es-ES" sz="1800" u="none" strike="noStrike">
                <a:solidFill>
                  <a:schemeClr val="dk1"/>
                </a:solidFill>
                <a:latin typeface="Proxima Nova"/>
                <a:ea typeface="Proxima Nova"/>
                <a:cs typeface="Proxima Nova"/>
                <a:sym typeface="Proxima Nova"/>
              </a:rPr>
              <a:t>toque de humor</a:t>
            </a:r>
            <a:r>
              <a:rPr lang="es-ES" sz="1800" u="none" strike="noStrike">
                <a:solidFill>
                  <a:schemeClr val="dk1"/>
                </a:solidFill>
                <a:latin typeface="Proxima Nova"/>
                <a:ea typeface="Proxima Nova"/>
                <a:cs typeface="Proxima Nova"/>
                <a:sym typeface="Proxima Nova"/>
              </a:rPr>
              <a:t>. Y, por supuesto, si tienes otra idea que creas que es mejor, ponla en práctica.</a:t>
            </a:r>
            <a:endParaRPr sz="1800" u="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s-ES" sz="1800">
                <a:solidFill>
                  <a:schemeClr val="dk1"/>
                </a:solidFill>
                <a:latin typeface="Proxima Nova"/>
                <a:ea typeface="Proxima Nova"/>
                <a:cs typeface="Proxima Nova"/>
                <a:sym typeface="Proxima Nova"/>
              </a:rPr>
              <a:t> </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s-ES" sz="1800">
                <a:solidFill>
                  <a:srgbClr val="0099FF"/>
                </a:solidFill>
                <a:latin typeface="Proxima Nova"/>
                <a:ea typeface="Proxima Nova"/>
                <a:cs typeface="Proxima Nova"/>
                <a:sym typeface="Proxima Nova"/>
              </a:rPr>
              <a:t>¿Cómo lo haremos?</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s-ES" sz="1800">
                <a:solidFill>
                  <a:srgbClr val="0099FF"/>
                </a:solidFill>
                <a:latin typeface="Proxima Nova"/>
                <a:ea typeface="Proxima Nova"/>
                <a:cs typeface="Proxima Nova"/>
                <a:sym typeface="Proxima Nova"/>
              </a:rPr>
              <a:t> </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s-ES" sz="1800">
                <a:solidFill>
                  <a:schemeClr val="dk1"/>
                </a:solidFill>
                <a:latin typeface="Proxima Nova"/>
                <a:ea typeface="Proxima Nova"/>
                <a:cs typeface="Proxima Nova"/>
                <a:sym typeface="Proxima Nova"/>
              </a:rPr>
              <a:t>Se puede realizar una maqueta simple en cualquier programa de edición o un simple documento de word</a:t>
            </a: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13"/>
          <p:cNvSpPr txBox="1"/>
          <p:nvPr/>
        </p:nvSpPr>
        <p:spPr>
          <a:xfrm>
            <a:off x="3948517" y="288685"/>
            <a:ext cx="353319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200">
                <a:solidFill>
                  <a:schemeClr val="dk1"/>
                </a:solidFill>
                <a:latin typeface="Calibri"/>
                <a:ea typeface="Calibri"/>
                <a:cs typeface="Calibri"/>
                <a:sym typeface="Calibri"/>
              </a:rPr>
              <a:t>Ejercicio 1 </a:t>
            </a:r>
            <a:endParaRPr b="1" sz="3200">
              <a:solidFill>
                <a:schemeClr val="dk1"/>
              </a:solidFill>
              <a:latin typeface="Calibri"/>
              <a:ea typeface="Calibri"/>
              <a:cs typeface="Calibri"/>
              <a:sym typeface="Calibri"/>
            </a:endParaRPr>
          </a:p>
        </p:txBody>
      </p:sp>
      <p:sp>
        <p:nvSpPr>
          <p:cNvPr id="166" name="Google Shape;166;p13"/>
          <p:cNvSpPr txBox="1"/>
          <p:nvPr/>
        </p:nvSpPr>
        <p:spPr>
          <a:xfrm>
            <a:off x="1509487" y="1210678"/>
            <a:ext cx="10203542" cy="702372"/>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s-ES" sz="1800">
                <a:solidFill>
                  <a:srgbClr val="0099FF"/>
                </a:solidFill>
                <a:latin typeface="Proxima Nova"/>
                <a:ea typeface="Proxima Nova"/>
                <a:cs typeface="Proxima Nova"/>
                <a:sym typeface="Proxima Nova"/>
              </a:rPr>
              <a:t>Ejemplo</a:t>
            </a:r>
            <a:r>
              <a:rPr lang="es-ES" sz="1800">
                <a:solidFill>
                  <a:schemeClr val="dk1"/>
                </a:solidFill>
                <a:latin typeface="Proxima Nova"/>
                <a:ea typeface="Proxima Nova"/>
                <a:cs typeface="Proxima Nova"/>
                <a:sym typeface="Proxima Nova"/>
              </a:rPr>
              <a:t> </a:t>
            </a:r>
            <a:endParaRPr/>
          </a:p>
          <a:p>
            <a:pPr indent="0" lvl="0" marL="0" marR="0" rtl="0" algn="l">
              <a:lnSpc>
                <a:spcPct val="115000"/>
              </a:lnSpc>
              <a:spcBef>
                <a:spcPts val="0"/>
              </a:spcBef>
              <a:spcAft>
                <a:spcPts val="0"/>
              </a:spcAft>
              <a:buNone/>
            </a:pPr>
            <a:r>
              <a:t/>
            </a:r>
            <a:endParaRPr sz="1800">
              <a:solidFill>
                <a:schemeClr val="dk1"/>
              </a:solidFill>
              <a:latin typeface="Arial"/>
              <a:ea typeface="Arial"/>
              <a:cs typeface="Arial"/>
              <a:sym typeface="Arial"/>
            </a:endParaRPr>
          </a:p>
        </p:txBody>
      </p:sp>
      <p:pic>
        <p:nvPicPr>
          <p:cNvPr id="167" name="Google Shape;167;p13"/>
          <p:cNvPicPr preferRelativeResize="0"/>
          <p:nvPr/>
        </p:nvPicPr>
        <p:blipFill rotWithShape="1">
          <a:blip r:embed="rId4">
            <a:alphaModFix/>
          </a:blip>
          <a:srcRect b="0" l="0" r="0" t="0"/>
          <a:stretch/>
        </p:blipFill>
        <p:spPr>
          <a:xfrm>
            <a:off x="3048000" y="995362"/>
            <a:ext cx="3924300" cy="4867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2"/>
          <p:cNvSpPr txBox="1"/>
          <p:nvPr/>
        </p:nvSpPr>
        <p:spPr>
          <a:xfrm>
            <a:off x="783771" y="3834881"/>
            <a:ext cx="10767527"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ES" sz="6000" u="none" cap="none" strike="noStrike">
                <a:solidFill>
                  <a:srgbClr val="EAB21B"/>
                </a:solidFill>
                <a:latin typeface="Calibri"/>
                <a:ea typeface="Calibri"/>
                <a:cs typeface="Calibri"/>
                <a:sym typeface="Calibri"/>
              </a:rPr>
              <a:t>Qué es user interface - UI</a:t>
            </a:r>
            <a:endParaRPr b="1" i="0" sz="6000" u="none" cap="none" strike="noStrike">
              <a:solidFill>
                <a:srgbClr val="EAB21B"/>
              </a:solidFill>
              <a:latin typeface="Calibri"/>
              <a:ea typeface="Calibri"/>
              <a:cs typeface="Calibri"/>
              <a:sym typeface="Calibri"/>
            </a:endParaRPr>
          </a:p>
        </p:txBody>
      </p:sp>
      <p:sp>
        <p:nvSpPr>
          <p:cNvPr id="89" name="Google Shape;89;p2"/>
          <p:cNvSpPr txBox="1"/>
          <p:nvPr/>
        </p:nvSpPr>
        <p:spPr>
          <a:xfrm>
            <a:off x="264367" y="6282611"/>
            <a:ext cx="878632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s-ES" sz="2000" u="none" cap="none" strike="noStrike">
                <a:solidFill>
                  <a:schemeClr val="lt1"/>
                </a:solidFill>
                <a:latin typeface="Calibri"/>
                <a:ea typeface="Calibri"/>
                <a:cs typeface="Calibri"/>
                <a:sym typeface="Calibri"/>
              </a:rPr>
              <a:t>Autor: </a:t>
            </a:r>
            <a:r>
              <a:rPr b="0" i="1" lang="es-ES" sz="2000" u="none" cap="none" strike="noStrike">
                <a:solidFill>
                  <a:schemeClr val="lt1"/>
                </a:solidFill>
                <a:latin typeface="Calibri"/>
                <a:ea typeface="Calibri"/>
                <a:cs typeface="Calibri"/>
                <a:sym typeface="Calibri"/>
              </a:rPr>
              <a:t>Jennifer Eliana Correa Ussa </a:t>
            </a:r>
            <a:endParaRPr i="1" sz="20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3"/>
          <p:cNvSpPr txBox="1"/>
          <p:nvPr/>
        </p:nvSpPr>
        <p:spPr>
          <a:xfrm>
            <a:off x="3400935" y="363894"/>
            <a:ext cx="539013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8000" u="sng">
                <a:solidFill>
                  <a:srgbClr val="99151A"/>
                </a:solidFill>
                <a:latin typeface="Calibri"/>
                <a:ea typeface="Calibri"/>
                <a:cs typeface="Calibri"/>
                <a:sym typeface="Calibri"/>
              </a:rPr>
              <a:t>CONTENIDO</a:t>
            </a:r>
            <a:endParaRPr b="1" sz="8000" u="sng">
              <a:solidFill>
                <a:srgbClr val="99151A"/>
              </a:solidFill>
              <a:latin typeface="Calibri"/>
              <a:ea typeface="Calibri"/>
              <a:cs typeface="Calibri"/>
              <a:sym typeface="Calibri"/>
            </a:endParaRPr>
          </a:p>
        </p:txBody>
      </p:sp>
      <p:sp>
        <p:nvSpPr>
          <p:cNvPr id="95" name="Google Shape;95;p3"/>
          <p:cNvSpPr txBox="1"/>
          <p:nvPr/>
        </p:nvSpPr>
        <p:spPr>
          <a:xfrm>
            <a:off x="1931437" y="2239348"/>
            <a:ext cx="7828384" cy="138499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Calibri"/>
              <a:buAutoNum type="arabicPeriod"/>
            </a:pPr>
            <a:r>
              <a:rPr lang="es-ES" sz="2800">
                <a:solidFill>
                  <a:schemeClr val="dk1"/>
                </a:solidFill>
                <a:latin typeface="Calibri"/>
                <a:ea typeface="Calibri"/>
                <a:cs typeface="Calibri"/>
                <a:sym typeface="Calibri"/>
              </a:rPr>
              <a:t>Conceptualización.</a:t>
            </a:r>
            <a:endParaRPr/>
          </a:p>
          <a:p>
            <a:pPr indent="-342900" lvl="0" marL="342900" marR="0" rtl="0" algn="l">
              <a:spcBef>
                <a:spcPts val="0"/>
              </a:spcBef>
              <a:spcAft>
                <a:spcPts val="0"/>
              </a:spcAft>
              <a:buClr>
                <a:schemeClr val="dk1"/>
              </a:buClr>
              <a:buSzPts val="2800"/>
              <a:buFont typeface="Calibri"/>
              <a:buAutoNum type="arabicPeriod"/>
            </a:pPr>
            <a:r>
              <a:rPr lang="es-ES" sz="2800">
                <a:solidFill>
                  <a:schemeClr val="dk1"/>
                </a:solidFill>
                <a:latin typeface="Calibri"/>
                <a:ea typeface="Calibri"/>
                <a:cs typeface="Calibri"/>
                <a:sym typeface="Calibri"/>
              </a:rPr>
              <a:t>Ejercicios prácticos</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4"/>
          <p:cNvSpPr txBox="1"/>
          <p:nvPr/>
        </p:nvSpPr>
        <p:spPr>
          <a:xfrm>
            <a:off x="1614197" y="475862"/>
            <a:ext cx="684866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200">
                <a:solidFill>
                  <a:srgbClr val="EAB21B"/>
                </a:solidFill>
                <a:latin typeface="Calibri"/>
                <a:ea typeface="Calibri"/>
                <a:cs typeface="Calibri"/>
                <a:sym typeface="Calibri"/>
              </a:rPr>
              <a:t>Qué es user interface - UI</a:t>
            </a:r>
            <a:endParaRPr b="1" sz="3200">
              <a:solidFill>
                <a:srgbClr val="EAB21B"/>
              </a:solidFill>
              <a:latin typeface="Calibri"/>
              <a:ea typeface="Calibri"/>
              <a:cs typeface="Calibri"/>
              <a:sym typeface="Calibri"/>
            </a:endParaRPr>
          </a:p>
        </p:txBody>
      </p:sp>
      <p:sp>
        <p:nvSpPr>
          <p:cNvPr id="101" name="Google Shape;101;p4"/>
          <p:cNvSpPr txBox="1"/>
          <p:nvPr/>
        </p:nvSpPr>
        <p:spPr>
          <a:xfrm>
            <a:off x="1722783" y="1537252"/>
            <a:ext cx="8428382" cy="267765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2400">
                <a:solidFill>
                  <a:schemeClr val="dk1"/>
                </a:solidFill>
                <a:latin typeface="Open Sans"/>
                <a:ea typeface="Open Sans"/>
                <a:cs typeface="Open Sans"/>
                <a:sym typeface="Open Sans"/>
              </a:rPr>
              <a:t>La interfaz de usuario (UI) es el conjunto de controles y canales sensoriales mediante los cuales un usuario puede comunicarse con una máquina . Por ejemplo, en una computadora, la pantalla, el teclado y los parlantes son parte de la interfaz de usuario porque la utilidad de todos ellos es proporcionar que las entradas o salidas de información ocurran en dicho dispositivo.</a:t>
            </a:r>
            <a:endParaRPr sz="2400">
              <a:solidFill>
                <a:schemeClr val="dk1"/>
              </a:solidFill>
              <a:latin typeface="Calibri"/>
              <a:ea typeface="Calibri"/>
              <a:cs typeface="Calibri"/>
              <a:sym typeface="Calibri"/>
            </a:endParaRPr>
          </a:p>
        </p:txBody>
      </p:sp>
      <p:sp>
        <p:nvSpPr>
          <p:cNvPr id="102" name="Google Shape;102;p4"/>
          <p:cNvSpPr txBox="1"/>
          <p:nvPr/>
        </p:nvSpPr>
        <p:spPr>
          <a:xfrm>
            <a:off x="1722783" y="4859083"/>
            <a:ext cx="7977808"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s-ES" sz="1800">
                <a:solidFill>
                  <a:srgbClr val="222222"/>
                </a:solidFill>
                <a:latin typeface="Open Sans"/>
                <a:ea typeface="Open Sans"/>
                <a:cs typeface="Open Sans"/>
                <a:sym typeface="Open Sans"/>
              </a:rPr>
              <a:t>Una buena interfaz de usuario se caracteriza por tener un alto grado de usabilidad, y por ser amigable e intuitiva.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5"/>
          <p:cNvSpPr txBox="1"/>
          <p:nvPr/>
        </p:nvSpPr>
        <p:spPr>
          <a:xfrm>
            <a:off x="1614197" y="475862"/>
            <a:ext cx="684866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2400">
                <a:solidFill>
                  <a:srgbClr val="0D5274"/>
                </a:solidFill>
                <a:latin typeface="Open Sans"/>
                <a:ea typeface="Open Sans"/>
                <a:cs typeface="Open Sans"/>
                <a:sym typeface="Open Sans"/>
              </a:rPr>
              <a:t>¿Qué es una interfaz gráfica de usuario (GUI)? </a:t>
            </a:r>
            <a:endParaRPr b="1" i="0" sz="3200">
              <a:solidFill>
                <a:srgbClr val="0D5274"/>
              </a:solidFill>
              <a:latin typeface="Open Sans"/>
              <a:ea typeface="Open Sans"/>
              <a:cs typeface="Open Sans"/>
              <a:sym typeface="Open Sans"/>
            </a:endParaRPr>
          </a:p>
        </p:txBody>
      </p:sp>
      <p:sp>
        <p:nvSpPr>
          <p:cNvPr id="108" name="Google Shape;108;p5"/>
          <p:cNvSpPr txBox="1"/>
          <p:nvPr/>
        </p:nvSpPr>
        <p:spPr>
          <a:xfrm>
            <a:off x="1404729" y="1170156"/>
            <a:ext cx="10694505" cy="489364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2400">
                <a:solidFill>
                  <a:srgbClr val="222222"/>
                </a:solidFill>
                <a:latin typeface="Open Sans"/>
                <a:ea typeface="Open Sans"/>
                <a:cs typeface="Open Sans"/>
                <a:sym typeface="Open Sans"/>
              </a:rPr>
              <a:t>La interfaz gráfica de usuario es </a:t>
            </a:r>
            <a:r>
              <a:rPr b="1" i="0" lang="es-ES" sz="2400">
                <a:solidFill>
                  <a:srgbClr val="222222"/>
                </a:solidFill>
                <a:latin typeface="Open Sans"/>
                <a:ea typeface="Open Sans"/>
                <a:cs typeface="Open Sans"/>
                <a:sym typeface="Open Sans"/>
              </a:rPr>
              <a:t>el contenido gráfico a través del cual la información del equipo se hace visible en una pantalla </a:t>
            </a:r>
            <a:r>
              <a:rPr b="0" i="0" lang="es-ES" sz="2400">
                <a:solidFill>
                  <a:srgbClr val="222222"/>
                </a:solidFill>
                <a:latin typeface="Open Sans"/>
                <a:ea typeface="Open Sans"/>
                <a:cs typeface="Open Sans"/>
                <a:sym typeface="Open Sans"/>
              </a:rPr>
              <a:t>. Casi todo software tiene algún tipo de interfaz visual, que al mismo tiempo sirve para mostrar información al usuario y como mapa de navegación entre los diferentes comandos. </a:t>
            </a:r>
            <a:endParaRPr/>
          </a:p>
          <a:p>
            <a:pPr indent="0" lvl="0" marL="0" marR="0" rtl="0" algn="just">
              <a:spcBef>
                <a:spcPts val="0"/>
              </a:spcBef>
              <a:spcAft>
                <a:spcPts val="0"/>
              </a:spcAft>
              <a:buNone/>
            </a:pPr>
            <a:r>
              <a:rPr b="0" i="0" lang="es-ES" sz="2400">
                <a:solidFill>
                  <a:srgbClr val="222222"/>
                </a:solidFill>
                <a:latin typeface="Open Sans"/>
                <a:ea typeface="Open Sans"/>
                <a:cs typeface="Open Sans"/>
                <a:sym typeface="Open Sans"/>
              </a:rPr>
              <a:t>Por ejemplo, si abres un archivo de Word, la Interfaz de Usuario te permitirá ver la información en pantalla, pero también te permitirá interactuar con un sinfín de herramientas para modificar el documento. </a:t>
            </a:r>
            <a:endParaRPr/>
          </a:p>
          <a:p>
            <a:pPr indent="0" lvl="0" marL="0" marR="0" rtl="0" algn="just">
              <a:spcBef>
                <a:spcPts val="0"/>
              </a:spcBef>
              <a:spcAft>
                <a:spcPts val="0"/>
              </a:spcAft>
              <a:buNone/>
            </a:pPr>
            <a:r>
              <a:rPr b="0" i="0" lang="es-ES" sz="2400">
                <a:solidFill>
                  <a:srgbClr val="222222"/>
                </a:solidFill>
                <a:latin typeface="Open Sans"/>
                <a:ea typeface="Open Sans"/>
                <a:cs typeface="Open Sans"/>
                <a:sym typeface="Open Sans"/>
              </a:rPr>
              <a:t>Existen interfaces gráficas más complejas e intuitivas , como las de los teléfonos inteligentes, diseñadas para minimizar la curva de aprendizaje. Las interfaces de los sitios web también suelen estar diseñadas para que </a:t>
            </a:r>
            <a:r>
              <a:rPr b="1" i="0" lang="es-ES" sz="2400">
                <a:solidFill>
                  <a:srgbClr val="222222"/>
                </a:solidFill>
                <a:latin typeface="Open Sans"/>
                <a:ea typeface="Open Sans"/>
                <a:cs typeface="Open Sans"/>
                <a:sym typeface="Open Sans"/>
              </a:rPr>
              <a:t>cualquier visitante pueda utilizarlas sin necesidad de conocimientos específicos previos</a:t>
            </a:r>
            <a:r>
              <a:rPr b="0" i="0" lang="es-ES" sz="2400">
                <a:solidFill>
                  <a:srgbClr val="222222"/>
                </a:solidFill>
                <a:latin typeface="Open Sans"/>
                <a:ea typeface="Open Sans"/>
                <a:cs typeface="Open Sans"/>
                <a:sym typeface="Open Sans"/>
              </a:rPr>
              <a:t> .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6"/>
          <p:cNvSpPr txBox="1"/>
          <p:nvPr/>
        </p:nvSpPr>
        <p:spPr>
          <a:xfrm>
            <a:off x="1494928" y="489115"/>
            <a:ext cx="684866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2800">
                <a:solidFill>
                  <a:schemeClr val="lt1"/>
                </a:solidFill>
                <a:latin typeface="Open Sans"/>
                <a:ea typeface="Open Sans"/>
                <a:cs typeface="Open Sans"/>
                <a:sym typeface="Open Sans"/>
              </a:rPr>
              <a:t>¿Qué es una interfaz de usuario web?</a:t>
            </a:r>
            <a:endParaRPr/>
          </a:p>
        </p:txBody>
      </p:sp>
      <p:pic>
        <p:nvPicPr>
          <p:cNvPr descr="ux - experiencia de usuario" id="114" name="Google Shape;114;p6"/>
          <p:cNvPicPr preferRelativeResize="0"/>
          <p:nvPr/>
        </p:nvPicPr>
        <p:blipFill rotWithShape="1">
          <a:blip r:embed="rId4">
            <a:alphaModFix/>
          </a:blip>
          <a:srcRect b="0" l="0" r="0" t="0"/>
          <a:stretch/>
        </p:blipFill>
        <p:spPr>
          <a:xfrm>
            <a:off x="1494928" y="2650021"/>
            <a:ext cx="4279603" cy="2319545"/>
          </a:xfrm>
          <a:prstGeom prst="rect">
            <a:avLst/>
          </a:prstGeom>
          <a:noFill/>
          <a:ln>
            <a:noFill/>
          </a:ln>
        </p:spPr>
      </p:pic>
      <p:sp>
        <p:nvSpPr>
          <p:cNvPr id="115" name="Google Shape;115;p6"/>
          <p:cNvSpPr txBox="1"/>
          <p:nvPr/>
        </p:nvSpPr>
        <p:spPr>
          <a:xfrm>
            <a:off x="6937828" y="1602624"/>
            <a:ext cx="4165600" cy="39703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a:solidFill>
                  <a:srgbClr val="222222"/>
                </a:solidFill>
                <a:latin typeface="Open Sans"/>
                <a:ea typeface="Open Sans"/>
                <a:cs typeface="Open Sans"/>
                <a:sym typeface="Open Sans"/>
              </a:rPr>
              <a:t>Este término se refiere a todos los </a:t>
            </a:r>
            <a:r>
              <a:rPr b="1" i="0" lang="es-ES" sz="1800">
                <a:solidFill>
                  <a:srgbClr val="222222"/>
                </a:solidFill>
                <a:latin typeface="Open Sans"/>
                <a:ea typeface="Open Sans"/>
                <a:cs typeface="Open Sans"/>
                <a:sym typeface="Open Sans"/>
              </a:rPr>
              <a:t>gráficos, información y herramientas que se muestran en la pantalla cuando se abre una página web </a:t>
            </a:r>
            <a:r>
              <a:rPr b="0" i="0" lang="es-ES" sz="1800">
                <a:solidFill>
                  <a:srgbClr val="222222"/>
                </a:solidFill>
                <a:latin typeface="Open Sans"/>
                <a:ea typeface="Open Sans"/>
                <a:cs typeface="Open Sans"/>
                <a:sym typeface="Open Sans"/>
              </a:rPr>
              <a:t>. Aunque estos elementos funcionan de una manera bastante similar a otros programas de computadora, deben ser mucho más intuitivos y fáciles de usar, ya que no sería nada práctico que los usuarios de Internet tuvieran que invertir tiempo en aprender a operar comandos en todos los dispositivos. único sitio que visitan.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7"/>
          <p:cNvSpPr txBox="1"/>
          <p:nvPr/>
        </p:nvSpPr>
        <p:spPr>
          <a:xfrm>
            <a:off x="1614197" y="475862"/>
            <a:ext cx="684866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3200">
                <a:solidFill>
                  <a:schemeClr val="lt1"/>
                </a:solidFill>
                <a:latin typeface="Calibri"/>
                <a:ea typeface="Calibri"/>
                <a:cs typeface="Calibri"/>
                <a:sym typeface="Calibri"/>
              </a:rPr>
              <a:t>Other types of User Interface</a:t>
            </a:r>
            <a:endParaRPr/>
          </a:p>
        </p:txBody>
      </p:sp>
      <p:grpSp>
        <p:nvGrpSpPr>
          <p:cNvPr id="121" name="Google Shape;121;p7"/>
          <p:cNvGrpSpPr/>
          <p:nvPr/>
        </p:nvGrpSpPr>
        <p:grpSpPr>
          <a:xfrm>
            <a:off x="2511807" y="1588486"/>
            <a:ext cx="6846997" cy="4238617"/>
            <a:chOff x="836" y="311229"/>
            <a:chExt cx="6846997" cy="4238617"/>
          </a:xfrm>
        </p:grpSpPr>
        <p:sp>
          <p:nvSpPr>
            <p:cNvPr id="122" name="Google Shape;122;p7"/>
            <p:cNvSpPr/>
            <p:nvPr/>
          </p:nvSpPr>
          <p:spPr>
            <a:xfrm>
              <a:off x="836" y="311229"/>
              <a:ext cx="3260475" cy="1956285"/>
            </a:xfrm>
            <a:prstGeom prst="rect">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txBox="1"/>
            <p:nvPr/>
          </p:nvSpPr>
          <p:spPr>
            <a:xfrm>
              <a:off x="836" y="311229"/>
              <a:ext cx="3260475" cy="1956285"/>
            </a:xfrm>
            <a:prstGeom prst="rect">
              <a:avLst/>
            </a:prstGeom>
            <a:noFill/>
            <a:ln>
              <a:noFill/>
            </a:ln>
          </p:spPr>
          <p:txBody>
            <a:bodyPr anchorCtr="0" anchor="ctr" bIns="148575" lIns="148575" spcFirstLastPara="1" rIns="148575" wrap="square" tIns="148575">
              <a:noAutofit/>
            </a:bodyPr>
            <a:lstStyle/>
            <a:p>
              <a:pPr indent="0" lvl="0" marL="0" marR="0" rtl="0" algn="ctr">
                <a:lnSpc>
                  <a:spcPct val="90000"/>
                </a:lnSpc>
                <a:spcBef>
                  <a:spcPts val="0"/>
                </a:spcBef>
                <a:spcAft>
                  <a:spcPts val="0"/>
                </a:spcAft>
                <a:buClr>
                  <a:schemeClr val="lt1"/>
                </a:buClr>
                <a:buSzPts val="3900"/>
                <a:buFont typeface="Calibri"/>
                <a:buNone/>
              </a:pPr>
              <a:r>
                <a:rPr b="1" lang="es-ES" sz="3900">
                  <a:solidFill>
                    <a:schemeClr val="lt1"/>
                  </a:solidFill>
                  <a:latin typeface="Calibri"/>
                  <a:ea typeface="Calibri"/>
                  <a:cs typeface="Calibri"/>
                  <a:sym typeface="Calibri"/>
                </a:rPr>
                <a:t>Voice User Interface (VUI)</a:t>
              </a:r>
              <a:endParaRPr sz="3900">
                <a:solidFill>
                  <a:schemeClr val="lt1"/>
                </a:solidFill>
                <a:latin typeface="Calibri"/>
                <a:ea typeface="Calibri"/>
                <a:cs typeface="Calibri"/>
                <a:sym typeface="Calibri"/>
              </a:endParaRPr>
            </a:p>
          </p:txBody>
        </p:sp>
        <p:sp>
          <p:nvSpPr>
            <p:cNvPr id="124" name="Google Shape;124;p7"/>
            <p:cNvSpPr/>
            <p:nvPr/>
          </p:nvSpPr>
          <p:spPr>
            <a:xfrm>
              <a:off x="3587358" y="311229"/>
              <a:ext cx="3260475" cy="1956285"/>
            </a:xfrm>
            <a:prstGeom prst="rect">
              <a:avLst/>
            </a:prstGeom>
            <a:solidFill>
              <a:srgbClr val="65EE1F"/>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txBox="1"/>
            <p:nvPr/>
          </p:nvSpPr>
          <p:spPr>
            <a:xfrm>
              <a:off x="3587358" y="311229"/>
              <a:ext cx="3260475" cy="1956285"/>
            </a:xfrm>
            <a:prstGeom prst="rect">
              <a:avLst/>
            </a:prstGeom>
            <a:noFill/>
            <a:ln>
              <a:noFill/>
            </a:ln>
          </p:spPr>
          <p:txBody>
            <a:bodyPr anchorCtr="0" anchor="ctr" bIns="148575" lIns="148575" spcFirstLastPara="1" rIns="148575" wrap="square" tIns="148575">
              <a:noAutofit/>
            </a:bodyPr>
            <a:lstStyle/>
            <a:p>
              <a:pPr indent="0" lvl="0" marL="0" marR="0" rtl="0" algn="ctr">
                <a:lnSpc>
                  <a:spcPct val="90000"/>
                </a:lnSpc>
                <a:spcBef>
                  <a:spcPts val="0"/>
                </a:spcBef>
                <a:spcAft>
                  <a:spcPts val="0"/>
                </a:spcAft>
                <a:buClr>
                  <a:schemeClr val="lt1"/>
                </a:buClr>
                <a:buSzPts val="3900"/>
                <a:buFont typeface="Calibri"/>
                <a:buNone/>
              </a:pPr>
              <a:r>
                <a:rPr b="1" lang="es-ES" sz="3900">
                  <a:solidFill>
                    <a:schemeClr val="lt1"/>
                  </a:solidFill>
                  <a:latin typeface="Calibri"/>
                  <a:ea typeface="Calibri"/>
                  <a:cs typeface="Calibri"/>
                  <a:sym typeface="Calibri"/>
                </a:rPr>
                <a:t>Text Interface</a:t>
              </a:r>
              <a:endParaRPr sz="3900">
                <a:solidFill>
                  <a:schemeClr val="lt1"/>
                </a:solidFill>
                <a:latin typeface="Calibri"/>
                <a:ea typeface="Calibri"/>
                <a:cs typeface="Calibri"/>
                <a:sym typeface="Calibri"/>
              </a:endParaRPr>
            </a:p>
          </p:txBody>
        </p:sp>
        <p:sp>
          <p:nvSpPr>
            <p:cNvPr id="126" name="Google Shape;126;p7"/>
            <p:cNvSpPr/>
            <p:nvPr/>
          </p:nvSpPr>
          <p:spPr>
            <a:xfrm>
              <a:off x="836" y="2593561"/>
              <a:ext cx="3260475" cy="1956285"/>
            </a:xfrm>
            <a:prstGeom prst="rect">
              <a:avLst/>
            </a:prstGeom>
            <a:solidFill>
              <a:srgbClr val="3DE19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txBox="1"/>
            <p:nvPr/>
          </p:nvSpPr>
          <p:spPr>
            <a:xfrm>
              <a:off x="836" y="2593561"/>
              <a:ext cx="3260475" cy="1956285"/>
            </a:xfrm>
            <a:prstGeom prst="rect">
              <a:avLst/>
            </a:prstGeom>
            <a:noFill/>
            <a:ln>
              <a:noFill/>
            </a:ln>
          </p:spPr>
          <p:txBody>
            <a:bodyPr anchorCtr="0" anchor="ctr" bIns="148575" lIns="148575" spcFirstLastPara="1" rIns="148575" wrap="square" tIns="148575">
              <a:noAutofit/>
            </a:bodyPr>
            <a:lstStyle/>
            <a:p>
              <a:pPr indent="0" lvl="0" marL="0" marR="0" rtl="0" algn="ctr">
                <a:lnSpc>
                  <a:spcPct val="90000"/>
                </a:lnSpc>
                <a:spcBef>
                  <a:spcPts val="0"/>
                </a:spcBef>
                <a:spcAft>
                  <a:spcPts val="0"/>
                </a:spcAft>
                <a:buClr>
                  <a:schemeClr val="lt1"/>
                </a:buClr>
                <a:buSzPts val="3900"/>
                <a:buFont typeface="Calibri"/>
                <a:buNone/>
              </a:pPr>
              <a:r>
                <a:rPr b="1" lang="es-ES" sz="3900">
                  <a:solidFill>
                    <a:schemeClr val="lt1"/>
                  </a:solidFill>
                  <a:latin typeface="Calibri"/>
                  <a:ea typeface="Calibri"/>
                  <a:cs typeface="Calibri"/>
                  <a:sym typeface="Calibri"/>
                </a:rPr>
                <a:t>Natural User Interface</a:t>
              </a:r>
              <a:endParaRPr sz="3900">
                <a:solidFill>
                  <a:schemeClr val="lt1"/>
                </a:solidFill>
                <a:latin typeface="Calibri"/>
                <a:ea typeface="Calibri"/>
                <a:cs typeface="Calibri"/>
                <a:sym typeface="Calibri"/>
              </a:endParaRPr>
            </a:p>
          </p:txBody>
        </p:sp>
        <p:sp>
          <p:nvSpPr>
            <p:cNvPr id="128" name="Google Shape;128;p7"/>
            <p:cNvSpPr/>
            <p:nvPr/>
          </p:nvSpPr>
          <p:spPr>
            <a:xfrm>
              <a:off x="3587358" y="2593561"/>
              <a:ext cx="3260475" cy="1956285"/>
            </a:xfrm>
            <a:prstGeom prst="rect">
              <a:avLst/>
            </a:prstGeom>
            <a:solidFill>
              <a:srgbClr val="5999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txBox="1"/>
            <p:nvPr/>
          </p:nvSpPr>
          <p:spPr>
            <a:xfrm>
              <a:off x="3587358" y="2593561"/>
              <a:ext cx="3260475" cy="1956285"/>
            </a:xfrm>
            <a:prstGeom prst="rect">
              <a:avLst/>
            </a:prstGeom>
            <a:noFill/>
            <a:ln>
              <a:noFill/>
            </a:ln>
          </p:spPr>
          <p:txBody>
            <a:bodyPr anchorCtr="0" anchor="ctr" bIns="148575" lIns="148575" spcFirstLastPara="1" rIns="148575" wrap="square" tIns="148575">
              <a:noAutofit/>
            </a:bodyPr>
            <a:lstStyle/>
            <a:p>
              <a:pPr indent="0" lvl="0" marL="0" marR="0" rtl="0" algn="ctr">
                <a:lnSpc>
                  <a:spcPct val="90000"/>
                </a:lnSpc>
                <a:spcBef>
                  <a:spcPts val="0"/>
                </a:spcBef>
                <a:spcAft>
                  <a:spcPts val="0"/>
                </a:spcAft>
                <a:buClr>
                  <a:schemeClr val="lt1"/>
                </a:buClr>
                <a:buSzPts val="3900"/>
                <a:buFont typeface="Calibri"/>
                <a:buNone/>
              </a:pPr>
              <a:r>
                <a:rPr b="1" lang="es-ES" sz="3900">
                  <a:solidFill>
                    <a:schemeClr val="lt1"/>
                  </a:solidFill>
                  <a:latin typeface="Calibri"/>
                  <a:ea typeface="Calibri"/>
                  <a:cs typeface="Calibri"/>
                  <a:sym typeface="Calibri"/>
                </a:rPr>
                <a:t>Brain-computer interface</a:t>
              </a:r>
              <a:endParaRPr sz="3900">
                <a:solidFill>
                  <a:schemeClr val="lt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8"/>
          <p:cNvSpPr txBox="1"/>
          <p:nvPr/>
        </p:nvSpPr>
        <p:spPr>
          <a:xfrm>
            <a:off x="4107543" y="486229"/>
            <a:ext cx="353319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200">
                <a:solidFill>
                  <a:schemeClr val="dk1"/>
                </a:solidFill>
                <a:latin typeface="Calibri"/>
                <a:ea typeface="Calibri"/>
                <a:cs typeface="Calibri"/>
                <a:sym typeface="Calibri"/>
              </a:rPr>
              <a:t>Ejercicio 1 </a:t>
            </a:r>
            <a:endParaRPr b="1" sz="3200">
              <a:solidFill>
                <a:schemeClr val="dk1"/>
              </a:solidFill>
              <a:latin typeface="Calibri"/>
              <a:ea typeface="Calibri"/>
              <a:cs typeface="Calibri"/>
              <a:sym typeface="Calibri"/>
            </a:endParaRPr>
          </a:p>
        </p:txBody>
      </p:sp>
      <p:sp>
        <p:nvSpPr>
          <p:cNvPr id="135" name="Google Shape;135;p8"/>
          <p:cNvSpPr txBox="1"/>
          <p:nvPr/>
        </p:nvSpPr>
        <p:spPr>
          <a:xfrm>
            <a:off x="1509487" y="1743608"/>
            <a:ext cx="10203542" cy="2422394"/>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lang="es-ES" sz="1800">
                <a:solidFill>
                  <a:srgbClr val="0099FF"/>
                </a:solidFill>
                <a:latin typeface="Proxima Nova"/>
                <a:ea typeface="Proxima Nova"/>
                <a:cs typeface="Proxima Nova"/>
                <a:sym typeface="Proxima Nova"/>
              </a:rPr>
              <a:t>¿Qué haremos?</a:t>
            </a:r>
            <a:endParaRPr sz="1800">
              <a:solidFill>
                <a:schemeClr val="dk1"/>
              </a:solidFill>
              <a:latin typeface="Arial"/>
              <a:ea typeface="Arial"/>
              <a:cs typeface="Arial"/>
              <a:sym typeface="Arial"/>
            </a:endParaRPr>
          </a:p>
          <a:p>
            <a:pPr indent="0" lvl="0" marL="0" marR="0" rtl="0" algn="l">
              <a:lnSpc>
                <a:spcPct val="115000"/>
              </a:lnSpc>
              <a:spcBef>
                <a:spcPts val="1000"/>
              </a:spcBef>
              <a:spcAft>
                <a:spcPts val="0"/>
              </a:spcAft>
              <a:buNone/>
            </a:pPr>
            <a:r>
              <a:rPr lang="es-ES" sz="1800">
                <a:solidFill>
                  <a:schemeClr val="dk1"/>
                </a:solidFill>
                <a:latin typeface="Proxima Nova"/>
                <a:ea typeface="Proxima Nova"/>
                <a:cs typeface="Proxima Nova"/>
                <a:sym typeface="Proxima Nova"/>
              </a:rPr>
              <a:t>Nos pondremos en la piel de un UX Writer que necesita crear un formulario de inicio y registro, en el que los usuarios podrán, o bien crear una cuenta si aún no están registrados, o bien iniciar sesión.</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s-ES" sz="1800">
                <a:solidFill>
                  <a:schemeClr val="dk1"/>
                </a:solidFill>
                <a:latin typeface="Arial"/>
                <a:ea typeface="Arial"/>
                <a:cs typeface="Arial"/>
                <a:sym typeface="Arial"/>
              </a:rPr>
              <a:t>Podrás</a:t>
            </a:r>
            <a:r>
              <a:rPr lang="es-ES" sz="1800">
                <a:solidFill>
                  <a:schemeClr val="dk1"/>
                </a:solidFill>
                <a:latin typeface="Proxima Nova"/>
                <a:ea typeface="Proxima Nova"/>
                <a:cs typeface="Proxima Nova"/>
                <a:sym typeface="Proxima Nova"/>
              </a:rPr>
              <a:t> decidir si el formulario de registro está en la página principal (como en el caso de Facebook), o si tiene su propia pantalla dedicada, porque en cualquier caso serán bastante similares.</a:t>
            </a: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9"/>
          <p:cNvSpPr txBox="1"/>
          <p:nvPr/>
        </p:nvSpPr>
        <p:spPr>
          <a:xfrm>
            <a:off x="4107543" y="486229"/>
            <a:ext cx="353319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200">
                <a:solidFill>
                  <a:schemeClr val="dk1"/>
                </a:solidFill>
                <a:latin typeface="Calibri"/>
                <a:ea typeface="Calibri"/>
                <a:cs typeface="Calibri"/>
                <a:sym typeface="Calibri"/>
              </a:rPr>
              <a:t>Ejercicio 1 </a:t>
            </a:r>
            <a:endParaRPr b="1" sz="3200">
              <a:solidFill>
                <a:schemeClr val="dk1"/>
              </a:solidFill>
              <a:latin typeface="Calibri"/>
              <a:ea typeface="Calibri"/>
              <a:cs typeface="Calibri"/>
              <a:sym typeface="Calibri"/>
            </a:endParaRPr>
          </a:p>
        </p:txBody>
      </p:sp>
      <p:sp>
        <p:nvSpPr>
          <p:cNvPr id="141" name="Google Shape;141;p9"/>
          <p:cNvSpPr txBox="1"/>
          <p:nvPr/>
        </p:nvSpPr>
        <p:spPr>
          <a:xfrm>
            <a:off x="1509487" y="1210678"/>
            <a:ext cx="10203542" cy="5162054"/>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s-ES" sz="1800">
                <a:solidFill>
                  <a:srgbClr val="0099FF"/>
                </a:solidFill>
                <a:latin typeface="Proxima Nova"/>
                <a:ea typeface="Proxima Nova"/>
                <a:cs typeface="Proxima Nova"/>
                <a:sym typeface="Proxima Nova"/>
              </a:rPr>
              <a:t>¿Qué necesitaremos?</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s-ES" sz="1800">
                <a:solidFill>
                  <a:schemeClr val="dk1"/>
                </a:solidFill>
                <a:latin typeface="Proxima Nova"/>
                <a:ea typeface="Proxima Nova"/>
                <a:cs typeface="Proxima Nova"/>
                <a:sym typeface="Proxima Nova"/>
              </a:rPr>
              <a:t> </a:t>
            </a:r>
            <a:endParaRPr sz="1800">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chemeClr val="dk1"/>
              </a:buClr>
              <a:buSzPts val="1800"/>
              <a:buFont typeface="Calibri"/>
              <a:buAutoNum type="arabicPeriod"/>
            </a:pPr>
            <a:r>
              <a:rPr lang="es-ES" sz="1800" u="none" strike="noStrike">
                <a:solidFill>
                  <a:schemeClr val="dk1"/>
                </a:solidFill>
                <a:latin typeface="Proxima Nova"/>
                <a:ea typeface="Proxima Nova"/>
                <a:cs typeface="Proxima Nova"/>
                <a:sym typeface="Proxima Nova"/>
              </a:rPr>
              <a:t>Un </a:t>
            </a:r>
            <a:r>
              <a:rPr b="1" lang="es-ES" sz="1800" u="none" strike="noStrike">
                <a:solidFill>
                  <a:schemeClr val="dk1"/>
                </a:solidFill>
                <a:latin typeface="Proxima Nova"/>
                <a:ea typeface="Proxima Nova"/>
                <a:cs typeface="Proxima Nova"/>
                <a:sym typeface="Proxima Nova"/>
              </a:rPr>
              <a:t>título</a:t>
            </a:r>
            <a:r>
              <a:rPr lang="es-ES" sz="1800" u="none" strike="noStrike">
                <a:solidFill>
                  <a:schemeClr val="dk1"/>
                </a:solidFill>
                <a:latin typeface="Proxima Nova"/>
                <a:ea typeface="Proxima Nova"/>
                <a:cs typeface="Proxima Nova"/>
                <a:sym typeface="Proxima Nova"/>
              </a:rPr>
              <a:t> y</a:t>
            </a:r>
            <a:r>
              <a:rPr b="1" lang="es-ES" sz="1800" u="none" strike="noStrike">
                <a:solidFill>
                  <a:schemeClr val="dk1"/>
                </a:solidFill>
                <a:latin typeface="Proxima Nova"/>
                <a:ea typeface="Proxima Nova"/>
                <a:cs typeface="Proxima Nova"/>
                <a:sym typeface="Proxima Nova"/>
              </a:rPr>
              <a:t> descripción</a:t>
            </a:r>
            <a:r>
              <a:rPr lang="es-ES" sz="1800" u="none" strike="noStrike">
                <a:solidFill>
                  <a:schemeClr val="dk1"/>
                </a:solidFill>
                <a:latin typeface="Proxima Nova"/>
                <a:ea typeface="Proxima Nova"/>
                <a:cs typeface="Proxima Nova"/>
                <a:sym typeface="Proxima Nova"/>
              </a:rPr>
              <a:t> que nos recuerden dónde estamos. Es decir, un breve resumen de los beneficios o características de la página o producto.</a:t>
            </a:r>
            <a:endParaRPr sz="1800" u="none" strike="noStrike">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chemeClr val="dk1"/>
              </a:buClr>
              <a:buSzPts val="1800"/>
              <a:buFont typeface="Calibri"/>
              <a:buAutoNum type="arabicPeriod"/>
            </a:pPr>
            <a:r>
              <a:rPr lang="es-ES" sz="1800" u="none" strike="noStrike">
                <a:solidFill>
                  <a:schemeClr val="dk1"/>
                </a:solidFill>
                <a:latin typeface="Proxima Nova"/>
                <a:ea typeface="Proxima Nova"/>
                <a:cs typeface="Proxima Nova"/>
                <a:sym typeface="Proxima Nova"/>
              </a:rPr>
              <a:t>Una sección que nos permita </a:t>
            </a:r>
            <a:r>
              <a:rPr b="1" lang="es-ES" sz="1800" u="none" strike="noStrike">
                <a:solidFill>
                  <a:schemeClr val="dk1"/>
                </a:solidFill>
                <a:latin typeface="Proxima Nova"/>
                <a:ea typeface="Proxima Nova"/>
                <a:cs typeface="Proxima Nova"/>
                <a:sym typeface="Proxima Nova"/>
              </a:rPr>
              <a:t>iniciar sesión</a:t>
            </a:r>
            <a:r>
              <a:rPr lang="es-ES" sz="1800" u="none" strike="noStrike">
                <a:solidFill>
                  <a:schemeClr val="dk1"/>
                </a:solidFill>
                <a:latin typeface="Proxima Nova"/>
                <a:ea typeface="Proxima Nova"/>
                <a:cs typeface="Proxima Nova"/>
                <a:sym typeface="Proxima Nova"/>
              </a:rPr>
              <a:t> con nuestro email y contraseña, así como un botón para acceder.</a:t>
            </a:r>
            <a:endParaRPr sz="1800" u="none" strike="noStrike">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chemeClr val="dk1"/>
              </a:buClr>
              <a:buSzPts val="1800"/>
              <a:buFont typeface="Calibri"/>
              <a:buAutoNum type="arabicPeriod"/>
            </a:pPr>
            <a:r>
              <a:rPr lang="es-ES" sz="1800" u="none" strike="noStrike">
                <a:solidFill>
                  <a:schemeClr val="dk1"/>
                </a:solidFill>
                <a:latin typeface="Proxima Nova"/>
                <a:ea typeface="Proxima Nova"/>
                <a:cs typeface="Proxima Nova"/>
                <a:sym typeface="Proxima Nova"/>
              </a:rPr>
              <a:t>Otra sección para </a:t>
            </a:r>
            <a:r>
              <a:rPr b="1" lang="es-ES" sz="1800" u="none" strike="noStrike">
                <a:solidFill>
                  <a:schemeClr val="dk1"/>
                </a:solidFill>
                <a:latin typeface="Proxima Nova"/>
                <a:ea typeface="Proxima Nova"/>
                <a:cs typeface="Proxima Nova"/>
                <a:sym typeface="Proxima Nova"/>
              </a:rPr>
              <a:t>crear una cuenta</a:t>
            </a:r>
            <a:r>
              <a:rPr lang="es-ES" sz="1800" u="none" strike="noStrike">
                <a:solidFill>
                  <a:schemeClr val="dk1"/>
                </a:solidFill>
                <a:latin typeface="Proxima Nova"/>
                <a:ea typeface="Proxima Nova"/>
                <a:cs typeface="Proxima Nova"/>
                <a:sym typeface="Proxima Nova"/>
              </a:rPr>
              <a:t> con todos los datos que sean necesarios (como nombre, apellidos, email y contraseña), así como un botón para crearla.</a:t>
            </a:r>
            <a:endParaRPr sz="1800" u="none" strike="noStrike">
              <a:solidFill>
                <a:schemeClr val="dk1"/>
              </a:solidFill>
              <a:latin typeface="Arial"/>
              <a:ea typeface="Arial"/>
              <a:cs typeface="Arial"/>
              <a:sym typeface="Arial"/>
            </a:endParaRPr>
          </a:p>
          <a:p>
            <a:pPr indent="-342900" lvl="0" marL="342900" marR="0" rtl="0" algn="l">
              <a:lnSpc>
                <a:spcPct val="115000"/>
              </a:lnSpc>
              <a:spcBef>
                <a:spcPts val="0"/>
              </a:spcBef>
              <a:spcAft>
                <a:spcPts val="0"/>
              </a:spcAft>
              <a:buClr>
                <a:schemeClr val="dk1"/>
              </a:buClr>
              <a:buSzPts val="1800"/>
              <a:buFont typeface="Calibri"/>
              <a:buAutoNum type="arabicPeriod"/>
            </a:pPr>
            <a:r>
              <a:rPr lang="es-ES" sz="1800" u="none" strike="noStrike">
                <a:solidFill>
                  <a:schemeClr val="dk1"/>
                </a:solidFill>
                <a:latin typeface="Proxima Nova"/>
                <a:ea typeface="Proxima Nova"/>
                <a:cs typeface="Proxima Nova"/>
                <a:sym typeface="Proxima Nova"/>
              </a:rPr>
              <a:t>Puedes añadir también una pequeña sección que nos anime a </a:t>
            </a:r>
            <a:r>
              <a:rPr b="1" lang="es-ES" sz="1800" u="none" strike="noStrike">
                <a:solidFill>
                  <a:schemeClr val="dk1"/>
                </a:solidFill>
                <a:latin typeface="Proxima Nova"/>
                <a:ea typeface="Proxima Nova"/>
                <a:cs typeface="Proxima Nova"/>
                <a:sym typeface="Proxima Nova"/>
              </a:rPr>
              <a:t>registrarnos</a:t>
            </a:r>
            <a:r>
              <a:rPr lang="es-ES" sz="1800" u="none" strike="noStrike">
                <a:solidFill>
                  <a:schemeClr val="dk1"/>
                </a:solidFill>
                <a:latin typeface="Proxima Nova"/>
                <a:ea typeface="Proxima Nova"/>
                <a:cs typeface="Proxima Nova"/>
                <a:sym typeface="Proxima Nova"/>
              </a:rPr>
              <a:t> si aún no tenemos cuenta (servirá a los nuevos usuarios para decidirse a hacerlo). Aquí puedes hablar de los beneficios que se obtienen al registrarse.</a:t>
            </a:r>
            <a:endParaRPr sz="1800" u="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es-ES" sz="1800">
                <a:solidFill>
                  <a:schemeClr val="dk1"/>
                </a:solidFill>
                <a:latin typeface="Proxima Nova"/>
                <a:ea typeface="Proxima Nova"/>
                <a:cs typeface="Proxima Nova"/>
                <a:sym typeface="Proxima Nova"/>
              </a:rPr>
              <a:t> </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s-ES" sz="1800">
                <a:solidFill>
                  <a:srgbClr val="0099FF"/>
                </a:solidFill>
                <a:latin typeface="Proxima Nova"/>
                <a:ea typeface="Proxima Nova"/>
                <a:cs typeface="Proxima Nova"/>
                <a:sym typeface="Proxima Nova"/>
              </a:rPr>
              <a:t>¿Cómo lo haremos?</a:t>
            </a:r>
            <a:endParaRPr sz="18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1" lang="es-ES" sz="1800">
                <a:solidFill>
                  <a:srgbClr val="0099FF"/>
                </a:solidFill>
                <a:latin typeface="Proxima Nova"/>
                <a:ea typeface="Proxima Nova"/>
                <a:cs typeface="Proxima Nova"/>
                <a:sym typeface="Proxima Nova"/>
              </a:rPr>
              <a:t> </a:t>
            </a:r>
            <a:r>
              <a:rPr lang="es-ES" sz="1800">
                <a:solidFill>
                  <a:schemeClr val="dk1"/>
                </a:solidFill>
                <a:latin typeface="Proxima Nova"/>
                <a:ea typeface="Proxima Nova"/>
                <a:cs typeface="Proxima Nova"/>
                <a:sym typeface="Proxima Nova"/>
              </a:rPr>
              <a:t>Se puede realizar una maqueta simple en cualquier programa de edición o un simple documento de Word. </a:t>
            </a:r>
            <a:endParaRPr/>
          </a:p>
          <a:p>
            <a:pPr indent="0" lvl="0" marL="0" marR="0" rtl="0" algn="l">
              <a:lnSpc>
                <a:spcPct val="115000"/>
              </a:lnSpc>
              <a:spcBef>
                <a:spcPts val="0"/>
              </a:spcBef>
              <a:spcAft>
                <a:spcPts val="0"/>
              </a:spcAft>
              <a:buNone/>
            </a:pPr>
            <a:r>
              <a:rPr lang="es-ES" sz="1800">
                <a:solidFill>
                  <a:schemeClr val="dk1"/>
                </a:solidFill>
                <a:latin typeface="Proxima Nova"/>
                <a:ea typeface="Proxima Nova"/>
                <a:cs typeface="Proxima Nova"/>
                <a:sym typeface="Proxima Nova"/>
              </a:rPr>
              <a:t>Comparte el resultado con tus compañeros</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