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3" r:id="rId8"/>
    <p:sldId id="264"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2B0B267-6EC0-46E8-AACD-6D1DF2C269BB}" type="datetimeFigureOut">
              <a:rPr lang="es-MX" smtClean="0"/>
              <a:t>16/11/2022</a:t>
            </a:fld>
            <a:endParaRPr lang="es-MX"/>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AD287B5-BF19-4A67-A0C4-0B9C90B737A4}" type="slidenum">
              <a:rPr lang="es-MX" smtClean="0"/>
              <a:t>‹Nº›</a:t>
            </a:fld>
            <a:endParaRPr lang="es-MX"/>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38490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B0B267-6EC0-46E8-AACD-6D1DF2C269BB}" type="datetimeFigureOut">
              <a:rPr lang="es-MX" smtClean="0"/>
              <a:t>16/11/2022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AD287B5-BF19-4A67-A0C4-0B9C90B737A4}" type="slidenum">
              <a:rPr lang="es-MX" smtClean="0"/>
              <a:t>‹Nº›</a:t>
            </a:fld>
            <a:endParaRPr lang="es-MX"/>
          </a:p>
        </p:txBody>
      </p:sp>
    </p:spTree>
    <p:extLst>
      <p:ext uri="{BB962C8B-B14F-4D97-AF65-F5344CB8AC3E}">
        <p14:creationId xmlns:p14="http://schemas.microsoft.com/office/powerpoint/2010/main" val="325630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B0B267-6EC0-46E8-AACD-6D1DF2C269BB}" type="datetimeFigureOut">
              <a:rPr lang="es-MX" smtClean="0"/>
              <a:t>16/11/2022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AD287B5-BF19-4A67-A0C4-0B9C90B737A4}" type="slidenum">
              <a:rPr lang="es-MX" smtClean="0"/>
              <a:t>‹Nº›</a:t>
            </a:fld>
            <a:endParaRPr lang="es-MX"/>
          </a:p>
        </p:txBody>
      </p:sp>
    </p:spTree>
    <p:extLst>
      <p:ext uri="{BB962C8B-B14F-4D97-AF65-F5344CB8AC3E}">
        <p14:creationId xmlns:p14="http://schemas.microsoft.com/office/powerpoint/2010/main" val="417541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B0B267-6EC0-46E8-AACD-6D1DF2C269BB}" type="datetimeFigureOut">
              <a:rPr lang="es-MX" smtClean="0"/>
              <a:t>16/11/2022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AD287B5-BF19-4A67-A0C4-0B9C90B737A4}" type="slidenum">
              <a:rPr lang="es-MX" smtClean="0"/>
              <a:t>‹Nº›</a:t>
            </a:fld>
            <a:endParaRPr lang="es-MX"/>
          </a:p>
        </p:txBody>
      </p:sp>
    </p:spTree>
    <p:extLst>
      <p:ext uri="{BB962C8B-B14F-4D97-AF65-F5344CB8AC3E}">
        <p14:creationId xmlns:p14="http://schemas.microsoft.com/office/powerpoint/2010/main" val="1716478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2B0B267-6EC0-46E8-AACD-6D1DF2C269BB}" type="datetimeFigureOut">
              <a:rPr lang="es-MX" smtClean="0"/>
              <a:t>16/11/2022</a:t>
            </a:fld>
            <a:endParaRPr lang="es-MX"/>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AD287B5-BF19-4A67-A0C4-0B9C90B737A4}" type="slidenum">
              <a:rPr lang="es-MX" smtClean="0"/>
              <a:t>‹Nº›</a:t>
            </a:fld>
            <a:endParaRPr lang="es-MX"/>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4880541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2B0B267-6EC0-46E8-AACD-6D1DF2C269BB}" type="datetimeFigureOut">
              <a:rPr lang="es-MX" smtClean="0"/>
              <a:t>16/11/2022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AD287B5-BF19-4A67-A0C4-0B9C90B737A4}" type="slidenum">
              <a:rPr lang="es-MX" smtClean="0"/>
              <a:t>‹Nº›</a:t>
            </a:fld>
            <a:endParaRPr lang="es-MX"/>
          </a:p>
        </p:txBody>
      </p:sp>
    </p:spTree>
    <p:extLst>
      <p:ext uri="{BB962C8B-B14F-4D97-AF65-F5344CB8AC3E}">
        <p14:creationId xmlns:p14="http://schemas.microsoft.com/office/powerpoint/2010/main" val="17669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2B0B267-6EC0-46E8-AACD-6D1DF2C269BB}" type="datetimeFigureOut">
              <a:rPr lang="es-MX" smtClean="0"/>
              <a:t>16/11/2022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AD287B5-BF19-4A67-A0C4-0B9C90B737A4}" type="slidenum">
              <a:rPr lang="es-MX" smtClean="0"/>
              <a:t>‹Nº›</a:t>
            </a:fld>
            <a:endParaRPr lang="es-MX"/>
          </a:p>
        </p:txBody>
      </p:sp>
    </p:spTree>
    <p:extLst>
      <p:ext uri="{BB962C8B-B14F-4D97-AF65-F5344CB8AC3E}">
        <p14:creationId xmlns:p14="http://schemas.microsoft.com/office/powerpoint/2010/main" val="1027958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2B0B267-6EC0-46E8-AACD-6D1DF2C269BB}" type="datetimeFigureOut">
              <a:rPr lang="es-MX" smtClean="0"/>
              <a:t>16/11/2022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AD287B5-BF19-4A67-A0C4-0B9C90B737A4}" type="slidenum">
              <a:rPr lang="es-MX" smtClean="0"/>
              <a:t>‹Nº›</a:t>
            </a:fld>
            <a:endParaRPr lang="es-MX"/>
          </a:p>
        </p:txBody>
      </p:sp>
    </p:spTree>
    <p:extLst>
      <p:ext uri="{BB962C8B-B14F-4D97-AF65-F5344CB8AC3E}">
        <p14:creationId xmlns:p14="http://schemas.microsoft.com/office/powerpoint/2010/main" val="3785680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B0B267-6EC0-46E8-AACD-6D1DF2C269BB}" type="datetimeFigureOut">
              <a:rPr lang="es-MX" smtClean="0"/>
              <a:t>16/11/2022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AD287B5-BF19-4A67-A0C4-0B9C90B737A4}" type="slidenum">
              <a:rPr lang="es-MX" smtClean="0"/>
              <a:t>‹Nº›</a:t>
            </a:fld>
            <a:endParaRPr lang="es-MX"/>
          </a:p>
        </p:txBody>
      </p:sp>
    </p:spTree>
    <p:extLst>
      <p:ext uri="{BB962C8B-B14F-4D97-AF65-F5344CB8AC3E}">
        <p14:creationId xmlns:p14="http://schemas.microsoft.com/office/powerpoint/2010/main" val="318887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2B0B267-6EC0-46E8-AACD-6D1DF2C269BB}" type="datetimeFigureOut">
              <a:rPr lang="es-MX" smtClean="0"/>
              <a:t>16/11/2022</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AD287B5-BF19-4A67-A0C4-0B9C90B737A4}"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0687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2B0B267-6EC0-46E8-AACD-6D1DF2C269BB}" type="datetimeFigureOut">
              <a:rPr lang="es-MX" smtClean="0"/>
              <a:t>16/11/2022</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AD287B5-BF19-4A67-A0C4-0B9C90B737A4}"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4703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2B0B267-6EC0-46E8-AACD-6D1DF2C269BB}" type="datetimeFigureOut">
              <a:rPr lang="es-MX" smtClean="0"/>
              <a:t>16/11/2022</a:t>
            </a:fld>
            <a:endParaRPr lang="es-MX"/>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MX"/>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AD287B5-BF19-4A67-A0C4-0B9C90B737A4}" type="slidenum">
              <a:rPr lang="es-MX" smtClean="0"/>
              <a:t>‹Nº›</a:t>
            </a:fld>
            <a:endParaRPr lang="es-MX"/>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613493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77BD3-18C5-1374-A766-406AC113C28D}"/>
              </a:ext>
            </a:extLst>
          </p:cNvPr>
          <p:cNvSpPr>
            <a:spLocks noGrp="1"/>
          </p:cNvSpPr>
          <p:nvPr>
            <p:ph type="ctrTitle"/>
          </p:nvPr>
        </p:nvSpPr>
        <p:spPr/>
        <p:txBody>
          <a:bodyPr/>
          <a:lstStyle/>
          <a:p>
            <a:r>
              <a:rPr lang="es-MX" b="1" dirty="0"/>
              <a:t>PUEDO VOTAR</a:t>
            </a:r>
          </a:p>
        </p:txBody>
      </p:sp>
      <p:sp>
        <p:nvSpPr>
          <p:cNvPr id="3" name="Subtítulo 2">
            <a:extLst>
              <a:ext uri="{FF2B5EF4-FFF2-40B4-BE49-F238E27FC236}">
                <a16:creationId xmlns:a16="http://schemas.microsoft.com/office/drawing/2014/main" id="{8C4C177F-C50F-87B7-C626-3DEB9CDAC792}"/>
              </a:ext>
            </a:extLst>
          </p:cNvPr>
          <p:cNvSpPr>
            <a:spLocks noGrp="1"/>
          </p:cNvSpPr>
          <p:nvPr>
            <p:ph type="subTitle" idx="1"/>
          </p:nvPr>
        </p:nvSpPr>
        <p:spPr>
          <a:xfrm>
            <a:off x="3982234" y="3983988"/>
            <a:ext cx="6865876" cy="1779503"/>
          </a:xfrm>
        </p:spPr>
        <p:txBody>
          <a:bodyPr>
            <a:normAutofit/>
          </a:bodyPr>
          <a:lstStyle/>
          <a:p>
            <a:pPr algn="r"/>
            <a:r>
              <a:rPr lang="es-MX" b="1" dirty="0"/>
              <a:t>Alumno: </a:t>
            </a:r>
            <a:r>
              <a:rPr lang="es-MX" dirty="0"/>
              <a:t>Martinez Reyes Fernando</a:t>
            </a:r>
          </a:p>
          <a:p>
            <a:pPr algn="r"/>
            <a:r>
              <a:rPr lang="es-MX" b="1" dirty="0" err="1"/>
              <a:t>Profr</a:t>
            </a:r>
            <a:r>
              <a:rPr lang="es-MX" b="1" dirty="0"/>
              <a:t>: </a:t>
            </a:r>
            <a:r>
              <a:rPr lang="es-MX" dirty="0"/>
              <a:t>Alejandro H. García Ruíz</a:t>
            </a:r>
          </a:p>
          <a:p>
            <a:pPr algn="r"/>
            <a:r>
              <a:rPr lang="es-MX" b="1" dirty="0"/>
              <a:t>Materia: </a:t>
            </a:r>
            <a:r>
              <a:rPr lang="es-MX" dirty="0"/>
              <a:t>Programación de microprocesadores</a:t>
            </a:r>
          </a:p>
          <a:p>
            <a:pPr algn="r"/>
            <a:r>
              <a:rPr lang="es-MX" b="1" dirty="0"/>
              <a:t>Grado y grupo: </a:t>
            </a:r>
            <a:r>
              <a:rPr lang="es-MX" dirty="0"/>
              <a:t>8vo I</a:t>
            </a:r>
            <a:endParaRPr lang="es-MX" b="1" dirty="0"/>
          </a:p>
          <a:p>
            <a:pPr algn="r"/>
            <a:endParaRPr lang="es-MX" dirty="0"/>
          </a:p>
        </p:txBody>
      </p:sp>
    </p:spTree>
    <p:extLst>
      <p:ext uri="{BB962C8B-B14F-4D97-AF65-F5344CB8AC3E}">
        <p14:creationId xmlns:p14="http://schemas.microsoft.com/office/powerpoint/2010/main" val="622164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742E2F-9BFC-0E8C-E3C2-D1188B2608E1}"/>
              </a:ext>
            </a:extLst>
          </p:cNvPr>
          <p:cNvSpPr>
            <a:spLocks noGrp="1"/>
          </p:cNvSpPr>
          <p:nvPr>
            <p:ph type="title"/>
          </p:nvPr>
        </p:nvSpPr>
        <p:spPr/>
        <p:txBody>
          <a:bodyPr/>
          <a:lstStyle/>
          <a:p>
            <a:r>
              <a:rPr lang="es-MX" dirty="0"/>
              <a:t>Corridas de prueba</a:t>
            </a:r>
          </a:p>
        </p:txBody>
      </p:sp>
      <p:sp>
        <p:nvSpPr>
          <p:cNvPr id="3" name="Marcador de contenido 2">
            <a:extLst>
              <a:ext uri="{FF2B5EF4-FFF2-40B4-BE49-F238E27FC236}">
                <a16:creationId xmlns:a16="http://schemas.microsoft.com/office/drawing/2014/main" id="{CD112FC7-3108-A1FC-14AD-994FA7AF440E}"/>
              </a:ext>
            </a:extLst>
          </p:cNvPr>
          <p:cNvSpPr>
            <a:spLocks noGrp="1"/>
          </p:cNvSpPr>
          <p:nvPr>
            <p:ph idx="1"/>
          </p:nvPr>
        </p:nvSpPr>
        <p:spPr/>
        <p:txBody>
          <a:bodyPr/>
          <a:lstStyle/>
          <a:p>
            <a:pPr marL="0" indent="0">
              <a:buNone/>
            </a:pPr>
            <a:r>
              <a:rPr lang="es-MX" b="1" dirty="0"/>
              <a:t>Menor                                                                                             Mayor</a:t>
            </a:r>
          </a:p>
        </p:txBody>
      </p:sp>
      <p:pic>
        <p:nvPicPr>
          <p:cNvPr id="5" name="Imagen 4">
            <a:extLst>
              <a:ext uri="{FF2B5EF4-FFF2-40B4-BE49-F238E27FC236}">
                <a16:creationId xmlns:a16="http://schemas.microsoft.com/office/drawing/2014/main" id="{CACB5972-FB88-8C87-3B72-F2D925A20B51}"/>
              </a:ext>
            </a:extLst>
          </p:cNvPr>
          <p:cNvPicPr>
            <a:picLocks noChangeAspect="1"/>
          </p:cNvPicPr>
          <p:nvPr/>
        </p:nvPicPr>
        <p:blipFill>
          <a:blip r:embed="rId2"/>
          <a:stretch>
            <a:fillRect/>
          </a:stretch>
        </p:blipFill>
        <p:spPr>
          <a:xfrm>
            <a:off x="1447724" y="2931269"/>
            <a:ext cx="4648276" cy="3050431"/>
          </a:xfrm>
          <a:prstGeom prst="rect">
            <a:avLst/>
          </a:prstGeom>
        </p:spPr>
      </p:pic>
      <p:pic>
        <p:nvPicPr>
          <p:cNvPr id="7" name="Imagen 6">
            <a:extLst>
              <a:ext uri="{FF2B5EF4-FFF2-40B4-BE49-F238E27FC236}">
                <a16:creationId xmlns:a16="http://schemas.microsoft.com/office/drawing/2014/main" id="{3C95DBF4-2D60-0F88-1294-AA96BFE0C02B}"/>
              </a:ext>
            </a:extLst>
          </p:cNvPr>
          <p:cNvPicPr>
            <a:picLocks noChangeAspect="1"/>
          </p:cNvPicPr>
          <p:nvPr/>
        </p:nvPicPr>
        <p:blipFill>
          <a:blip r:embed="rId3"/>
          <a:stretch>
            <a:fillRect/>
          </a:stretch>
        </p:blipFill>
        <p:spPr>
          <a:xfrm>
            <a:off x="6364466" y="2879484"/>
            <a:ext cx="5075395" cy="3352632"/>
          </a:xfrm>
          <a:prstGeom prst="rect">
            <a:avLst/>
          </a:prstGeom>
        </p:spPr>
      </p:pic>
    </p:spTree>
    <p:extLst>
      <p:ext uri="{BB962C8B-B14F-4D97-AF65-F5344CB8AC3E}">
        <p14:creationId xmlns:p14="http://schemas.microsoft.com/office/powerpoint/2010/main" val="265769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3A3F0AA-869C-2F69-16E1-4DF2312795DF}"/>
              </a:ext>
            </a:extLst>
          </p:cNvPr>
          <p:cNvSpPr>
            <a:spLocks noGrp="1"/>
          </p:cNvSpPr>
          <p:nvPr>
            <p:ph idx="1"/>
          </p:nvPr>
        </p:nvSpPr>
        <p:spPr>
          <a:xfrm>
            <a:off x="1371600" y="1233055"/>
            <a:ext cx="9601200" cy="4634345"/>
          </a:xfrm>
        </p:spPr>
        <p:txBody>
          <a:bodyPr/>
          <a:lstStyle/>
          <a:p>
            <a:pPr marL="0" indent="0">
              <a:buNone/>
            </a:pPr>
            <a:r>
              <a:rPr lang="es-MX" b="1" dirty="0"/>
              <a:t>Funcionalidad:</a:t>
            </a:r>
          </a:p>
          <a:p>
            <a:pPr marL="0" indent="0">
              <a:buNone/>
            </a:pPr>
            <a:r>
              <a:rPr lang="es-MX" dirty="0"/>
              <a:t>La finalidad del programa “Puedo Votar” es decidir si una persona tiene el derecho al voto basándose en tener la mayoría de edad (18 años) de lo contrario se le negará dicha opción.</a:t>
            </a:r>
          </a:p>
          <a:p>
            <a:pPr marL="0" indent="0">
              <a:buNone/>
            </a:pPr>
            <a:endParaRPr lang="es-MX" dirty="0"/>
          </a:p>
          <a:p>
            <a:pPr marL="0" indent="0">
              <a:buNone/>
            </a:pPr>
            <a:r>
              <a:rPr lang="es-MX" b="1" dirty="0"/>
              <a:t>Paso 1: </a:t>
            </a:r>
          </a:p>
          <a:p>
            <a:pPr marL="0" indent="0">
              <a:buNone/>
            </a:pPr>
            <a:r>
              <a:rPr lang="es-MX" dirty="0"/>
              <a:t> Dirigirse a la carpeta </a:t>
            </a:r>
            <a:r>
              <a:rPr lang="es-MX" dirty="0" err="1"/>
              <a:t>Programación_Hibrida</a:t>
            </a:r>
            <a:r>
              <a:rPr lang="es-MX" dirty="0"/>
              <a:t> y de las 3 carpetas abrir la llamada “</a:t>
            </a:r>
            <a:r>
              <a:rPr lang="es-MX" b="1" dirty="0" err="1"/>
              <a:t>DLL_AppHibrida_ASM_C</a:t>
            </a:r>
            <a:r>
              <a:rPr lang="es-MX" dirty="0"/>
              <a:t>” y dentro de ella ejecutar la “solución” 3 de visual </a:t>
            </a:r>
            <a:r>
              <a:rPr lang="es-MX" dirty="0" err="1"/>
              <a:t>studio</a:t>
            </a:r>
            <a:r>
              <a:rPr lang="es-MX" dirty="0"/>
              <a:t> con el nombre de </a:t>
            </a:r>
            <a:r>
              <a:rPr lang="en-US" b="1" dirty="0"/>
              <a:t>DLL_AppHibrida_ASM_C.sln, </a:t>
            </a:r>
            <a:r>
              <a:rPr lang="en-US" dirty="0" err="1"/>
              <a:t>una</a:t>
            </a:r>
            <a:r>
              <a:rPr lang="en-US" dirty="0"/>
              <a:t> </a:t>
            </a:r>
            <a:r>
              <a:rPr lang="en-US" dirty="0" err="1"/>
              <a:t>ves</a:t>
            </a:r>
            <a:r>
              <a:rPr lang="en-US" dirty="0"/>
              <a:t> </a:t>
            </a:r>
            <a:r>
              <a:rPr lang="en-US" dirty="0" err="1"/>
              <a:t>dentro</a:t>
            </a:r>
            <a:r>
              <a:rPr lang="en-US" dirty="0"/>
              <a:t> de la </a:t>
            </a:r>
            <a:r>
              <a:rPr lang="en-US" dirty="0" err="1"/>
              <a:t>interfaz</a:t>
            </a:r>
            <a:r>
              <a:rPr lang="en-US" dirty="0"/>
              <a:t> </a:t>
            </a:r>
            <a:r>
              <a:rPr lang="en-US" dirty="0" err="1"/>
              <a:t>abrir</a:t>
            </a:r>
            <a:r>
              <a:rPr lang="en-US" dirty="0"/>
              <a:t> la </a:t>
            </a:r>
            <a:r>
              <a:rPr lang="en-US" dirty="0" err="1"/>
              <a:t>dentro</a:t>
            </a:r>
            <a:r>
              <a:rPr lang="en-US" dirty="0"/>
              <a:t> de la </a:t>
            </a:r>
            <a:r>
              <a:rPr lang="en-US" dirty="0" err="1"/>
              <a:t>carpeta</a:t>
            </a:r>
            <a:r>
              <a:rPr lang="en-US" dirty="0"/>
              <a:t> de </a:t>
            </a:r>
            <a:r>
              <a:rPr lang="en-US" dirty="0" err="1"/>
              <a:t>encabezados</a:t>
            </a:r>
            <a:r>
              <a:rPr lang="en-US" dirty="0"/>
              <a:t> </a:t>
            </a:r>
            <a:r>
              <a:rPr lang="en-US" dirty="0" err="1"/>
              <a:t>el</a:t>
            </a:r>
            <a:r>
              <a:rPr lang="en-US" dirty="0"/>
              <a:t> </a:t>
            </a:r>
            <a:r>
              <a:rPr lang="en-US" dirty="0" err="1"/>
              <a:t>archivo</a:t>
            </a:r>
            <a:r>
              <a:rPr lang="en-US" dirty="0"/>
              <a:t> </a:t>
            </a:r>
            <a:r>
              <a:rPr lang="en-US" b="1" dirty="0" err="1"/>
              <a:t>stdafx.h</a:t>
            </a:r>
            <a:endParaRPr lang="en-US" b="1" dirty="0"/>
          </a:p>
          <a:p>
            <a:pPr marL="0" indent="0">
              <a:buNone/>
            </a:pPr>
            <a:endParaRPr lang="es-MX" b="1" dirty="0"/>
          </a:p>
        </p:txBody>
      </p:sp>
      <p:pic>
        <p:nvPicPr>
          <p:cNvPr id="5" name="Imagen 4">
            <a:extLst>
              <a:ext uri="{FF2B5EF4-FFF2-40B4-BE49-F238E27FC236}">
                <a16:creationId xmlns:a16="http://schemas.microsoft.com/office/drawing/2014/main" id="{50F9BC68-7802-EE2E-E8A2-337BFB0FC654}"/>
              </a:ext>
            </a:extLst>
          </p:cNvPr>
          <p:cNvPicPr>
            <a:picLocks noChangeAspect="1"/>
          </p:cNvPicPr>
          <p:nvPr/>
        </p:nvPicPr>
        <p:blipFill>
          <a:blip r:embed="rId2"/>
          <a:stretch>
            <a:fillRect/>
          </a:stretch>
        </p:blipFill>
        <p:spPr>
          <a:xfrm>
            <a:off x="1399309" y="4916592"/>
            <a:ext cx="5213594" cy="950808"/>
          </a:xfrm>
          <a:prstGeom prst="rect">
            <a:avLst/>
          </a:prstGeom>
        </p:spPr>
      </p:pic>
    </p:spTree>
    <p:extLst>
      <p:ext uri="{BB962C8B-B14F-4D97-AF65-F5344CB8AC3E}">
        <p14:creationId xmlns:p14="http://schemas.microsoft.com/office/powerpoint/2010/main" val="35050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B57DBCE-EC0A-F546-9F10-569D727DF9B1}"/>
              </a:ext>
            </a:extLst>
          </p:cNvPr>
          <p:cNvSpPr>
            <a:spLocks noGrp="1"/>
          </p:cNvSpPr>
          <p:nvPr>
            <p:ph idx="1"/>
          </p:nvPr>
        </p:nvSpPr>
        <p:spPr>
          <a:xfrm>
            <a:off x="1371600" y="692727"/>
            <a:ext cx="9601200" cy="5174673"/>
          </a:xfrm>
        </p:spPr>
        <p:txBody>
          <a:bodyPr/>
          <a:lstStyle/>
          <a:p>
            <a:pPr marL="0" indent="0">
              <a:buNone/>
            </a:pPr>
            <a:r>
              <a:rPr lang="es-MX" dirty="0"/>
              <a:t>Al abrir dicho archivo nos encontramos con varios programas pero el que se explicará el día de hoy es </a:t>
            </a:r>
            <a:r>
              <a:rPr lang="es-MX" b="1" dirty="0"/>
              <a:t>Puedo Votar </a:t>
            </a:r>
            <a:r>
              <a:rPr lang="es-MX" dirty="0"/>
              <a:t>que se encuentra de la siguiente forma.</a:t>
            </a:r>
          </a:p>
          <a:p>
            <a:pPr marL="0" indent="0">
              <a:buNone/>
            </a:pPr>
            <a:endParaRPr lang="es-MX" dirty="0"/>
          </a:p>
          <a:p>
            <a:pPr marL="0" indent="0">
              <a:buNone/>
            </a:pPr>
            <a:endParaRPr lang="es-MX" dirty="0"/>
          </a:p>
          <a:p>
            <a:pPr marL="0" indent="0">
              <a:buNone/>
            </a:pPr>
            <a:endParaRPr lang="es-MX" dirty="0"/>
          </a:p>
          <a:p>
            <a:pPr marL="0" indent="0">
              <a:buNone/>
            </a:pPr>
            <a:r>
              <a:rPr lang="es-MX" dirty="0"/>
              <a:t>Lo que nos indica el código </a:t>
            </a:r>
            <a:r>
              <a:rPr lang="es-MX" b="1" dirty="0" err="1"/>
              <a:t>extern</a:t>
            </a:r>
            <a:r>
              <a:rPr lang="es-MX" b="1" dirty="0"/>
              <a:t> “C”</a:t>
            </a:r>
            <a:r>
              <a:rPr lang="es-MX" dirty="0"/>
              <a:t> es que </a:t>
            </a:r>
            <a:r>
              <a:rPr lang="es-MX" sz="1800" dirty="0">
                <a:latin typeface="Cascadia Mono" panose="020B0609020000020004" pitchFamily="49" charset="0"/>
              </a:rPr>
              <a:t>e</a:t>
            </a:r>
            <a:r>
              <a:rPr lang="es-MX" sz="1800" dirty="0">
                <a:latin typeface="+mj-lt"/>
              </a:rPr>
              <a:t>sta en lenguaje C.</a:t>
            </a:r>
          </a:p>
          <a:p>
            <a:pPr marL="0" indent="0">
              <a:buNone/>
            </a:pPr>
            <a:r>
              <a:rPr lang="es-MX" sz="1800" b="1" dirty="0">
                <a:latin typeface="+mj-lt"/>
              </a:rPr>
              <a:t>__</a:t>
            </a:r>
            <a:r>
              <a:rPr lang="es-MX" sz="1800" b="1" dirty="0" err="1">
                <a:latin typeface="+mj-lt"/>
              </a:rPr>
              <a:t>declspec</a:t>
            </a:r>
            <a:r>
              <a:rPr lang="es-MX" sz="1800" b="1" dirty="0">
                <a:latin typeface="+mj-lt"/>
              </a:rPr>
              <a:t>(</a:t>
            </a:r>
            <a:r>
              <a:rPr lang="es-MX" sz="1800" b="1" dirty="0" err="1">
                <a:latin typeface="+mj-lt"/>
              </a:rPr>
              <a:t>dllexport</a:t>
            </a:r>
            <a:r>
              <a:rPr lang="es-MX" sz="1800" b="1" dirty="0">
                <a:latin typeface="+mj-lt"/>
              </a:rPr>
              <a:t>)</a:t>
            </a:r>
            <a:r>
              <a:rPr lang="es-MX" sz="1800" dirty="0">
                <a:latin typeface="+mj-lt"/>
              </a:rPr>
              <a:t> se utiliza para exportar pero en estos momentos no se estará usando dicha función</a:t>
            </a:r>
          </a:p>
          <a:p>
            <a:pPr marL="0" indent="0">
              <a:buNone/>
            </a:pPr>
            <a:r>
              <a:rPr lang="es-MX" sz="1800" b="1" dirty="0" err="1">
                <a:latin typeface="+mj-lt"/>
              </a:rPr>
              <a:t>Int</a:t>
            </a:r>
            <a:r>
              <a:rPr lang="es-MX" sz="1800" b="1" dirty="0">
                <a:latin typeface="+mj-lt"/>
              </a:rPr>
              <a:t> </a:t>
            </a:r>
            <a:r>
              <a:rPr lang="es-MX" sz="1800" dirty="0">
                <a:latin typeface="+mj-lt"/>
              </a:rPr>
              <a:t>indica el tipo de dato de retorno</a:t>
            </a:r>
          </a:p>
          <a:p>
            <a:pPr marL="0" indent="0">
              <a:buNone/>
            </a:pPr>
            <a:r>
              <a:rPr lang="es-MX" sz="1800" b="1" dirty="0">
                <a:latin typeface="+mj-lt"/>
              </a:rPr>
              <a:t>__</a:t>
            </a:r>
            <a:r>
              <a:rPr lang="es-MX" sz="1800" b="1" dirty="0" err="1">
                <a:latin typeface="+mj-lt"/>
              </a:rPr>
              <a:t>stdcall</a:t>
            </a:r>
            <a:r>
              <a:rPr lang="es-MX" sz="1800" b="1" dirty="0">
                <a:latin typeface="+mj-lt"/>
              </a:rPr>
              <a:t> </a:t>
            </a:r>
            <a:r>
              <a:rPr lang="es-MX" sz="1800" dirty="0">
                <a:latin typeface="+mj-lt"/>
              </a:rPr>
              <a:t>indica el tipo de llamada que se realiza, en este caso es un llamada estándar </a:t>
            </a:r>
          </a:p>
          <a:p>
            <a:pPr marL="0" indent="0">
              <a:buNone/>
            </a:pPr>
            <a:r>
              <a:rPr lang="es-MX" sz="1800" b="1" dirty="0" err="1">
                <a:latin typeface="+mj-lt"/>
              </a:rPr>
              <a:t>puedoVotar</a:t>
            </a:r>
            <a:r>
              <a:rPr lang="es-MX" sz="1800" dirty="0">
                <a:latin typeface="+mj-lt"/>
              </a:rPr>
              <a:t> es el nombre del método</a:t>
            </a:r>
          </a:p>
          <a:p>
            <a:pPr marL="0" indent="0">
              <a:buNone/>
            </a:pPr>
            <a:r>
              <a:rPr lang="es-MX" sz="1800" dirty="0">
                <a:latin typeface="+mj-lt"/>
              </a:rPr>
              <a:t>(</a:t>
            </a:r>
            <a:r>
              <a:rPr lang="es-MX" sz="1800" b="1" dirty="0" err="1">
                <a:latin typeface="+mj-lt"/>
              </a:rPr>
              <a:t>int</a:t>
            </a:r>
            <a:r>
              <a:rPr lang="es-MX" sz="1800" b="1" dirty="0">
                <a:latin typeface="+mj-lt"/>
              </a:rPr>
              <a:t> edad) </a:t>
            </a:r>
            <a:r>
              <a:rPr lang="es-MX" sz="1800" dirty="0">
                <a:latin typeface="+mj-lt"/>
              </a:rPr>
              <a:t>indica los parámetros requeridos</a:t>
            </a:r>
          </a:p>
          <a:p>
            <a:pPr marL="0" indent="0">
              <a:buNone/>
            </a:pPr>
            <a:endParaRPr lang="es-MX" sz="1800" dirty="0">
              <a:solidFill>
                <a:srgbClr val="008000"/>
              </a:solidFill>
              <a:latin typeface="Cascadia Mono" panose="020B0609020000020004" pitchFamily="49" charset="0"/>
            </a:endParaRPr>
          </a:p>
          <a:p>
            <a:pPr marL="0" indent="0">
              <a:buNone/>
            </a:pPr>
            <a:endParaRPr lang="es-MX" sz="1800" dirty="0">
              <a:latin typeface="Cascadia Mono" panose="020B0609020000020004" pitchFamily="49" charset="0"/>
            </a:endParaRPr>
          </a:p>
          <a:p>
            <a:pPr marL="0" indent="0">
              <a:buNone/>
            </a:pPr>
            <a:endParaRPr lang="es-MX" dirty="0"/>
          </a:p>
        </p:txBody>
      </p:sp>
      <p:pic>
        <p:nvPicPr>
          <p:cNvPr id="5" name="Imagen 4">
            <a:extLst>
              <a:ext uri="{FF2B5EF4-FFF2-40B4-BE49-F238E27FC236}">
                <a16:creationId xmlns:a16="http://schemas.microsoft.com/office/drawing/2014/main" id="{8C936079-EBDE-29B9-D57F-C486488BD0F6}"/>
              </a:ext>
            </a:extLst>
          </p:cNvPr>
          <p:cNvPicPr>
            <a:picLocks noChangeAspect="1"/>
          </p:cNvPicPr>
          <p:nvPr/>
        </p:nvPicPr>
        <p:blipFill>
          <a:blip r:embed="rId2"/>
          <a:stretch>
            <a:fillRect/>
          </a:stretch>
        </p:blipFill>
        <p:spPr>
          <a:xfrm>
            <a:off x="1371600" y="1570729"/>
            <a:ext cx="6733309" cy="531895"/>
          </a:xfrm>
          <a:prstGeom prst="rect">
            <a:avLst/>
          </a:prstGeom>
        </p:spPr>
      </p:pic>
    </p:spTree>
    <p:extLst>
      <p:ext uri="{BB962C8B-B14F-4D97-AF65-F5344CB8AC3E}">
        <p14:creationId xmlns:p14="http://schemas.microsoft.com/office/powerpoint/2010/main" val="296967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E2A5B38-B620-EAD7-DD87-0CFBA13789EC}"/>
              </a:ext>
            </a:extLst>
          </p:cNvPr>
          <p:cNvSpPr>
            <a:spLocks noGrp="1"/>
          </p:cNvSpPr>
          <p:nvPr>
            <p:ph idx="1"/>
          </p:nvPr>
        </p:nvSpPr>
        <p:spPr>
          <a:xfrm>
            <a:off x="1371600" y="609600"/>
            <a:ext cx="9601200" cy="5257800"/>
          </a:xfrm>
        </p:spPr>
        <p:txBody>
          <a:bodyPr/>
          <a:lstStyle/>
          <a:p>
            <a:pPr marL="0" indent="0">
              <a:buNone/>
            </a:pPr>
            <a:r>
              <a:rPr lang="es-MX" b="1" dirty="0"/>
              <a:t>Paso 2: </a:t>
            </a:r>
            <a:r>
              <a:rPr lang="es-MX" dirty="0"/>
              <a:t>Luego de haber explicado esto, procedemos a abrir el archivo </a:t>
            </a:r>
            <a:r>
              <a:rPr lang="es-MX" b="1" dirty="0"/>
              <a:t>DLL_AppHibrida_ASM_C.cpp</a:t>
            </a:r>
          </a:p>
          <a:p>
            <a:pPr marL="0" indent="0">
              <a:buNone/>
            </a:pPr>
            <a:endParaRPr lang="es-MX" b="1" dirty="0"/>
          </a:p>
          <a:p>
            <a:pPr marL="0" indent="0">
              <a:buNone/>
            </a:pPr>
            <a:endParaRPr lang="es-MX" b="1" dirty="0"/>
          </a:p>
          <a:p>
            <a:pPr marL="0" indent="0">
              <a:buNone/>
            </a:pPr>
            <a:r>
              <a:rPr lang="es-MX" dirty="0"/>
              <a:t>Una ves abierto el archivo nos desplazamos hasta encontrar la parte del código de </a:t>
            </a:r>
            <a:r>
              <a:rPr lang="es-MX" dirty="0" err="1"/>
              <a:t>puedoVotar</a:t>
            </a:r>
            <a:endParaRPr lang="es-MX" dirty="0"/>
          </a:p>
          <a:p>
            <a:pPr marL="0" indent="0">
              <a:buNone/>
            </a:pPr>
            <a:r>
              <a:rPr lang="es-MX" dirty="0"/>
              <a:t> </a:t>
            </a:r>
          </a:p>
        </p:txBody>
      </p:sp>
      <p:pic>
        <p:nvPicPr>
          <p:cNvPr id="5" name="Imagen 4">
            <a:extLst>
              <a:ext uri="{FF2B5EF4-FFF2-40B4-BE49-F238E27FC236}">
                <a16:creationId xmlns:a16="http://schemas.microsoft.com/office/drawing/2014/main" id="{425128B0-59ED-C180-656C-7E19C596EB5B}"/>
              </a:ext>
            </a:extLst>
          </p:cNvPr>
          <p:cNvPicPr>
            <a:picLocks noChangeAspect="1"/>
          </p:cNvPicPr>
          <p:nvPr/>
        </p:nvPicPr>
        <p:blipFill>
          <a:blip r:embed="rId2"/>
          <a:stretch>
            <a:fillRect/>
          </a:stretch>
        </p:blipFill>
        <p:spPr>
          <a:xfrm>
            <a:off x="1619092" y="1506219"/>
            <a:ext cx="2987065" cy="544253"/>
          </a:xfrm>
          <a:prstGeom prst="rect">
            <a:avLst/>
          </a:prstGeom>
        </p:spPr>
      </p:pic>
      <p:pic>
        <p:nvPicPr>
          <p:cNvPr id="7" name="Imagen 6">
            <a:extLst>
              <a:ext uri="{FF2B5EF4-FFF2-40B4-BE49-F238E27FC236}">
                <a16:creationId xmlns:a16="http://schemas.microsoft.com/office/drawing/2014/main" id="{9B34FD93-A913-63E6-CC3F-443B3ADEFA05}"/>
              </a:ext>
            </a:extLst>
          </p:cNvPr>
          <p:cNvPicPr>
            <a:picLocks noChangeAspect="1"/>
          </p:cNvPicPr>
          <p:nvPr/>
        </p:nvPicPr>
        <p:blipFill>
          <a:blip r:embed="rId3"/>
          <a:stretch>
            <a:fillRect/>
          </a:stretch>
        </p:blipFill>
        <p:spPr>
          <a:xfrm>
            <a:off x="1543442" y="2947091"/>
            <a:ext cx="7017244" cy="3121200"/>
          </a:xfrm>
          <a:prstGeom prst="rect">
            <a:avLst/>
          </a:prstGeom>
        </p:spPr>
      </p:pic>
    </p:spTree>
    <p:extLst>
      <p:ext uri="{BB962C8B-B14F-4D97-AF65-F5344CB8AC3E}">
        <p14:creationId xmlns:p14="http://schemas.microsoft.com/office/powerpoint/2010/main" val="91786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51FA89D-ABB2-170D-0551-438CD1A0E9DA}"/>
              </a:ext>
            </a:extLst>
          </p:cNvPr>
          <p:cNvSpPr>
            <a:spLocks noGrp="1"/>
          </p:cNvSpPr>
          <p:nvPr>
            <p:ph idx="1"/>
          </p:nvPr>
        </p:nvSpPr>
        <p:spPr>
          <a:xfrm>
            <a:off x="1302327" y="540327"/>
            <a:ext cx="10404763" cy="5971309"/>
          </a:xfrm>
        </p:spPr>
        <p:txBody>
          <a:bodyPr>
            <a:normAutofit fontScale="85000" lnSpcReduction="20000"/>
          </a:bodyPr>
          <a:lstStyle/>
          <a:p>
            <a:r>
              <a:rPr lang="sv-SE" sz="1900" dirty="0">
                <a:solidFill>
                  <a:srgbClr val="0000FF"/>
                </a:solidFill>
                <a:latin typeface="Cascadia Mono" panose="020B0609020000020004" pitchFamily="49" charset="0"/>
              </a:rPr>
              <a:t>int</a:t>
            </a:r>
            <a:r>
              <a:rPr lang="sv-SE" sz="1900" dirty="0">
                <a:solidFill>
                  <a:srgbClr val="000000"/>
                </a:solidFill>
                <a:latin typeface="Cascadia Mono" panose="020B0609020000020004" pitchFamily="49" charset="0"/>
              </a:rPr>
              <a:t> </a:t>
            </a:r>
            <a:r>
              <a:rPr lang="sv-SE" sz="1900" dirty="0">
                <a:solidFill>
                  <a:srgbClr val="0000FF"/>
                </a:solidFill>
                <a:latin typeface="Cascadia Mono" panose="020B0609020000020004" pitchFamily="49" charset="0"/>
              </a:rPr>
              <a:t>__stdcall</a:t>
            </a:r>
            <a:r>
              <a:rPr lang="sv-SE" sz="1900" dirty="0">
                <a:solidFill>
                  <a:srgbClr val="000000"/>
                </a:solidFill>
                <a:latin typeface="Cascadia Mono" panose="020B0609020000020004" pitchFamily="49" charset="0"/>
              </a:rPr>
              <a:t> puedoVotar(</a:t>
            </a:r>
            <a:r>
              <a:rPr lang="sv-SE" sz="1900" dirty="0">
                <a:solidFill>
                  <a:srgbClr val="0000FF"/>
                </a:solidFill>
                <a:latin typeface="Cascadia Mono" panose="020B0609020000020004" pitchFamily="49" charset="0"/>
              </a:rPr>
              <a:t>int</a:t>
            </a:r>
            <a:r>
              <a:rPr lang="sv-SE" sz="1900" dirty="0">
                <a:solidFill>
                  <a:srgbClr val="000000"/>
                </a:solidFill>
                <a:latin typeface="Cascadia Mono" panose="020B0609020000020004" pitchFamily="49" charset="0"/>
              </a:rPr>
              <a:t> </a:t>
            </a:r>
            <a:r>
              <a:rPr lang="sv-SE" sz="1900" dirty="0">
                <a:solidFill>
                  <a:srgbClr val="808080"/>
                </a:solidFill>
                <a:latin typeface="Cascadia Mono" panose="020B0609020000020004" pitchFamily="49" charset="0"/>
              </a:rPr>
              <a:t>edad</a:t>
            </a:r>
            <a:r>
              <a:rPr lang="sv-SE" sz="1900" dirty="0">
                <a:solidFill>
                  <a:srgbClr val="000000"/>
                </a:solidFill>
                <a:latin typeface="Cascadia Mono" panose="020B0609020000020004" pitchFamily="49" charset="0"/>
              </a:rPr>
              <a:t>) {</a:t>
            </a:r>
          </a:p>
          <a:p>
            <a:r>
              <a:rPr lang="es-ES" sz="1900" dirty="0" err="1">
                <a:solidFill>
                  <a:srgbClr val="0000FF"/>
                </a:solidFill>
                <a:latin typeface="Cascadia Mono" panose="020B0609020000020004" pitchFamily="49" charset="0"/>
              </a:rPr>
              <a:t>int</a:t>
            </a:r>
            <a:r>
              <a:rPr lang="es-ES" sz="1900" dirty="0">
                <a:solidFill>
                  <a:srgbClr val="000000"/>
                </a:solidFill>
                <a:latin typeface="Cascadia Mono" panose="020B0609020000020004" pitchFamily="49" charset="0"/>
              </a:rPr>
              <a:t> resultado = 0; </a:t>
            </a:r>
            <a:endParaRPr lang="es-ES" sz="1900" dirty="0">
              <a:solidFill>
                <a:srgbClr val="008000"/>
              </a:solidFill>
              <a:latin typeface="Cascadia Mono" panose="020B0609020000020004" pitchFamily="49" charset="0"/>
            </a:endParaRPr>
          </a:p>
          <a:p>
            <a:pPr marL="0" indent="0">
              <a:buNone/>
            </a:pPr>
            <a:r>
              <a:rPr lang="es-ES" sz="1600" dirty="0">
                <a:solidFill>
                  <a:srgbClr val="008000"/>
                </a:solidFill>
                <a:latin typeface="Cascadia Mono" panose="020B0609020000020004" pitchFamily="49" charset="0"/>
              </a:rPr>
              <a:t>0 si no se puede, y 1 si se puede</a:t>
            </a:r>
            <a:endParaRPr lang="es-MX" sz="1600" dirty="0">
              <a:solidFill>
                <a:srgbClr val="000000"/>
              </a:solidFill>
              <a:latin typeface="Cascadia Mono" panose="020B0609020000020004" pitchFamily="49" charset="0"/>
            </a:endParaRPr>
          </a:p>
          <a:p>
            <a:r>
              <a:rPr lang="es-MX" sz="1900" dirty="0">
                <a:solidFill>
                  <a:srgbClr val="0000FF"/>
                </a:solidFill>
                <a:latin typeface="Cascadia Mono" panose="020B0609020000020004" pitchFamily="49" charset="0"/>
              </a:rPr>
              <a:t>_</a:t>
            </a:r>
            <a:r>
              <a:rPr lang="es-MX" sz="1900" dirty="0" err="1">
                <a:solidFill>
                  <a:srgbClr val="0000FF"/>
                </a:solidFill>
                <a:latin typeface="Cascadia Mono" panose="020B0609020000020004" pitchFamily="49" charset="0"/>
              </a:rPr>
              <a:t>asm</a:t>
            </a:r>
            <a:r>
              <a:rPr lang="es-MX" sz="1900" dirty="0">
                <a:solidFill>
                  <a:srgbClr val="000000"/>
                </a:solidFill>
                <a:latin typeface="Cascadia Mono" panose="020B0609020000020004" pitchFamily="49" charset="0"/>
              </a:rPr>
              <a:t> {</a:t>
            </a:r>
          </a:p>
          <a:p>
            <a:pPr marL="0" indent="0">
              <a:buNone/>
            </a:pPr>
            <a:r>
              <a:rPr lang="es-ES" sz="1600" dirty="0" err="1">
                <a:solidFill>
                  <a:srgbClr val="008000"/>
                </a:solidFill>
                <a:latin typeface="Cascadia Mono" panose="020B0609020000020004" pitchFamily="49" charset="0"/>
              </a:rPr>
              <a:t>apartir</a:t>
            </a:r>
            <a:r>
              <a:rPr lang="es-ES" sz="1600" dirty="0">
                <a:solidFill>
                  <a:srgbClr val="008000"/>
                </a:solidFill>
                <a:latin typeface="Cascadia Mono" panose="020B0609020000020004" pitchFamily="49" charset="0"/>
              </a:rPr>
              <a:t> de esta llave se usa la extensión _</a:t>
            </a:r>
            <a:r>
              <a:rPr lang="es-ES" sz="1600" dirty="0" err="1">
                <a:solidFill>
                  <a:srgbClr val="008000"/>
                </a:solidFill>
                <a:latin typeface="Cascadia Mono" panose="020B0609020000020004" pitchFamily="49" charset="0"/>
              </a:rPr>
              <a:t>asm</a:t>
            </a:r>
            <a:r>
              <a:rPr lang="es-ES" sz="1600" dirty="0">
                <a:solidFill>
                  <a:srgbClr val="008000"/>
                </a:solidFill>
                <a:latin typeface="Cascadia Mono" panose="020B0609020000020004" pitchFamily="49" charset="0"/>
              </a:rPr>
              <a:t> para especificar el uso de ensamblador</a:t>
            </a:r>
            <a:endParaRPr lang="es-MX" sz="1600" dirty="0">
              <a:solidFill>
                <a:srgbClr val="000000"/>
              </a:solidFill>
              <a:latin typeface="Cascadia Mono" panose="020B0609020000020004" pitchFamily="49" charset="0"/>
            </a:endParaRPr>
          </a:p>
          <a:p>
            <a:pPr marL="0" indent="0">
              <a:buNone/>
            </a:pPr>
            <a:r>
              <a:rPr lang="es-MX" sz="1900" dirty="0" err="1">
                <a:solidFill>
                  <a:srgbClr val="000000"/>
                </a:solidFill>
                <a:latin typeface="Cascadia Mono" panose="020B0609020000020004" pitchFamily="49" charset="0"/>
              </a:rPr>
              <a:t>mov</a:t>
            </a:r>
            <a:r>
              <a:rPr lang="es-MX" sz="1900" dirty="0">
                <a:solidFill>
                  <a:srgbClr val="000000"/>
                </a:solidFill>
                <a:latin typeface="Cascadia Mono" panose="020B0609020000020004" pitchFamily="49" charset="0"/>
              </a:rPr>
              <a:t> </a:t>
            </a:r>
            <a:r>
              <a:rPr lang="es-MX" sz="1900" dirty="0" err="1">
                <a:solidFill>
                  <a:srgbClr val="000000"/>
                </a:solidFill>
                <a:latin typeface="Cascadia Mono" panose="020B0609020000020004" pitchFamily="49" charset="0"/>
              </a:rPr>
              <a:t>eax</a:t>
            </a:r>
            <a:r>
              <a:rPr lang="es-MX" sz="1900" dirty="0">
                <a:solidFill>
                  <a:srgbClr val="000000"/>
                </a:solidFill>
                <a:latin typeface="Cascadia Mono" panose="020B0609020000020004" pitchFamily="49" charset="0"/>
              </a:rPr>
              <a:t>, edad</a:t>
            </a:r>
          </a:p>
          <a:p>
            <a:pPr marL="0" indent="0">
              <a:buNone/>
            </a:pPr>
            <a:r>
              <a:rPr lang="es-MX" sz="1600" dirty="0">
                <a:solidFill>
                  <a:srgbClr val="008000"/>
                </a:solidFill>
                <a:latin typeface="Cascadia Mono" panose="020B0609020000020004" pitchFamily="49" charset="0"/>
              </a:rPr>
              <a:t>movemos a </a:t>
            </a:r>
            <a:r>
              <a:rPr lang="es-MX" sz="1600" dirty="0" err="1">
                <a:solidFill>
                  <a:srgbClr val="008000"/>
                </a:solidFill>
                <a:latin typeface="Cascadia Mono" panose="020B0609020000020004" pitchFamily="49" charset="0"/>
              </a:rPr>
              <a:t>eax</a:t>
            </a:r>
            <a:r>
              <a:rPr lang="es-MX" sz="1600" dirty="0">
                <a:solidFill>
                  <a:srgbClr val="008000"/>
                </a:solidFill>
                <a:latin typeface="Cascadia Mono" panose="020B0609020000020004" pitchFamily="49" charset="0"/>
              </a:rPr>
              <a:t> la edad del usuario</a:t>
            </a:r>
            <a:endParaRPr lang="es-MX" sz="1600" dirty="0">
              <a:solidFill>
                <a:srgbClr val="92D050"/>
              </a:solidFill>
              <a:latin typeface="Cascadia Mono" panose="020B0609020000020004" pitchFamily="49" charset="0"/>
            </a:endParaRPr>
          </a:p>
          <a:p>
            <a:pPr marL="0" indent="0">
              <a:buNone/>
            </a:pPr>
            <a:r>
              <a:rPr lang="es-MX" sz="1900" dirty="0" err="1">
                <a:solidFill>
                  <a:srgbClr val="000000"/>
                </a:solidFill>
                <a:latin typeface="Cascadia Mono" panose="020B0609020000020004" pitchFamily="49" charset="0"/>
              </a:rPr>
              <a:t>cmp</a:t>
            </a:r>
            <a:r>
              <a:rPr lang="es-MX" sz="1900" dirty="0">
                <a:solidFill>
                  <a:srgbClr val="000000"/>
                </a:solidFill>
                <a:latin typeface="Cascadia Mono" panose="020B0609020000020004" pitchFamily="49" charset="0"/>
              </a:rPr>
              <a:t> </a:t>
            </a:r>
            <a:r>
              <a:rPr lang="es-MX" sz="1900" dirty="0" err="1">
                <a:solidFill>
                  <a:srgbClr val="000000"/>
                </a:solidFill>
                <a:latin typeface="Cascadia Mono" panose="020B0609020000020004" pitchFamily="49" charset="0"/>
              </a:rPr>
              <a:t>eax</a:t>
            </a:r>
            <a:r>
              <a:rPr lang="es-MX" sz="1900" dirty="0">
                <a:solidFill>
                  <a:srgbClr val="000000"/>
                </a:solidFill>
                <a:latin typeface="Cascadia Mono" panose="020B0609020000020004" pitchFamily="49" charset="0"/>
              </a:rPr>
              <a:t>, 18</a:t>
            </a:r>
          </a:p>
          <a:p>
            <a:pPr marL="0" indent="0">
              <a:buNone/>
            </a:pPr>
            <a:r>
              <a:rPr lang="es-MX" sz="1600" dirty="0">
                <a:solidFill>
                  <a:srgbClr val="008000"/>
                </a:solidFill>
                <a:latin typeface="Cascadia Mono" panose="020B0609020000020004" pitchFamily="49" charset="0"/>
              </a:rPr>
              <a:t>Se hace la comparación entre </a:t>
            </a:r>
            <a:r>
              <a:rPr lang="es-MX" sz="1600" dirty="0" err="1">
                <a:solidFill>
                  <a:srgbClr val="008000"/>
                </a:solidFill>
                <a:latin typeface="Cascadia Mono" panose="020B0609020000020004" pitchFamily="49" charset="0"/>
              </a:rPr>
              <a:t>eax</a:t>
            </a:r>
            <a:r>
              <a:rPr lang="es-MX" sz="1600" dirty="0">
                <a:solidFill>
                  <a:srgbClr val="008000"/>
                </a:solidFill>
                <a:latin typeface="Cascadia Mono" panose="020B0609020000020004" pitchFamily="49" charset="0"/>
              </a:rPr>
              <a:t> y 18 (la edad para poder votar)</a:t>
            </a:r>
            <a:endParaRPr lang="es-MX" sz="1600" dirty="0">
              <a:solidFill>
                <a:srgbClr val="92D050"/>
              </a:solidFill>
              <a:latin typeface="Cascadia Mono" panose="020B0609020000020004" pitchFamily="49" charset="0"/>
            </a:endParaRPr>
          </a:p>
          <a:p>
            <a:pPr marL="0" indent="0">
              <a:buNone/>
            </a:pPr>
            <a:r>
              <a:rPr lang="es-MX" sz="1900" dirty="0" err="1">
                <a:solidFill>
                  <a:srgbClr val="000000"/>
                </a:solidFill>
                <a:latin typeface="Cascadia Mono" panose="020B0609020000020004" pitchFamily="49" charset="0"/>
              </a:rPr>
              <a:t>Jl</a:t>
            </a:r>
            <a:r>
              <a:rPr lang="es-MX" sz="1900" dirty="0">
                <a:solidFill>
                  <a:srgbClr val="000000"/>
                </a:solidFill>
                <a:latin typeface="Cascadia Mono" panose="020B0609020000020004" pitchFamily="49" charset="0"/>
              </a:rPr>
              <a:t> continuar</a:t>
            </a:r>
          </a:p>
          <a:p>
            <a:pPr marL="0" indent="0">
              <a:buNone/>
            </a:pPr>
            <a:r>
              <a:rPr lang="es-MX" sz="1600" dirty="0">
                <a:solidFill>
                  <a:srgbClr val="008000"/>
                </a:solidFill>
                <a:latin typeface="Cascadia Mono" panose="020B0609020000020004" pitchFamily="49" charset="0"/>
              </a:rPr>
              <a:t>En este caso si el valor de </a:t>
            </a:r>
            <a:r>
              <a:rPr lang="es-MX" sz="1600" dirty="0" err="1">
                <a:solidFill>
                  <a:srgbClr val="008000"/>
                </a:solidFill>
                <a:latin typeface="Cascadia Mono" panose="020B0609020000020004" pitchFamily="49" charset="0"/>
              </a:rPr>
              <a:t>eax</a:t>
            </a:r>
            <a:r>
              <a:rPr lang="es-MX" sz="1600" dirty="0">
                <a:solidFill>
                  <a:srgbClr val="008000"/>
                </a:solidFill>
                <a:latin typeface="Cascadia Mono" panose="020B0609020000020004" pitchFamily="49" charset="0"/>
              </a:rPr>
              <a:t> es menor a 18 salta continuar dando resultado 0, lo que indica al usuario que es menor de edad</a:t>
            </a:r>
            <a:endParaRPr lang="es-MX" sz="1600" dirty="0">
              <a:solidFill>
                <a:srgbClr val="000000"/>
              </a:solidFill>
              <a:latin typeface="Cascadia Mono" panose="020B0609020000020004" pitchFamily="49" charset="0"/>
            </a:endParaRPr>
          </a:p>
          <a:p>
            <a:pPr marL="0" indent="0">
              <a:buNone/>
            </a:pPr>
            <a:r>
              <a:rPr lang="es-MX" sz="1900" dirty="0" err="1">
                <a:solidFill>
                  <a:srgbClr val="000000"/>
                </a:solidFill>
                <a:latin typeface="Cascadia Mono" panose="020B0609020000020004" pitchFamily="49" charset="0"/>
              </a:rPr>
              <a:t>mov</a:t>
            </a:r>
            <a:r>
              <a:rPr lang="es-MX" sz="1900" dirty="0">
                <a:solidFill>
                  <a:srgbClr val="000000"/>
                </a:solidFill>
                <a:latin typeface="Cascadia Mono" panose="020B0609020000020004" pitchFamily="49" charset="0"/>
              </a:rPr>
              <a:t> resultado, 1</a:t>
            </a:r>
          </a:p>
          <a:p>
            <a:pPr marL="0" indent="0">
              <a:buNone/>
            </a:pPr>
            <a:r>
              <a:rPr lang="es-MX" sz="1600" dirty="0">
                <a:solidFill>
                  <a:srgbClr val="008000"/>
                </a:solidFill>
                <a:latin typeface="Cascadia Mono" panose="020B0609020000020004" pitchFamily="49" charset="0"/>
              </a:rPr>
              <a:t>Caso contrario si en la comparación de </a:t>
            </a:r>
            <a:r>
              <a:rPr lang="es-MX" sz="1600" dirty="0" err="1">
                <a:solidFill>
                  <a:srgbClr val="008000"/>
                </a:solidFill>
                <a:latin typeface="Cascadia Mono" panose="020B0609020000020004" pitchFamily="49" charset="0"/>
              </a:rPr>
              <a:t>eax</a:t>
            </a:r>
            <a:r>
              <a:rPr lang="es-MX" sz="1600" dirty="0">
                <a:solidFill>
                  <a:srgbClr val="008000"/>
                </a:solidFill>
                <a:latin typeface="Cascadia Mono" panose="020B0609020000020004" pitchFamily="49" charset="0"/>
              </a:rPr>
              <a:t> y 18, el valor del usuario es mayor se asigna 1 a resultado imprimiendo dicho número lo que indica que el usuario es apto para votar.</a:t>
            </a:r>
            <a:endParaRPr lang="es-MX" sz="1600" dirty="0">
              <a:solidFill>
                <a:srgbClr val="000000"/>
              </a:solidFill>
              <a:latin typeface="Cascadia Mono" panose="020B0609020000020004" pitchFamily="49" charset="0"/>
            </a:endParaRPr>
          </a:p>
          <a:p>
            <a:pPr marL="0" indent="0">
              <a:buNone/>
            </a:pPr>
            <a:r>
              <a:rPr lang="es-MX" sz="1900" dirty="0">
                <a:solidFill>
                  <a:srgbClr val="000000"/>
                </a:solidFill>
                <a:latin typeface="Cascadia Mono" panose="020B0609020000020004" pitchFamily="49" charset="0"/>
              </a:rPr>
              <a:t>continuar:</a:t>
            </a:r>
          </a:p>
          <a:p>
            <a:pPr marL="0" indent="0">
              <a:buNone/>
            </a:pPr>
            <a:r>
              <a:rPr lang="es-MX" sz="1900" dirty="0">
                <a:solidFill>
                  <a:srgbClr val="000000"/>
                </a:solidFill>
                <a:latin typeface="Cascadia Mono" panose="020B0609020000020004" pitchFamily="49" charset="0"/>
              </a:rPr>
              <a:t>}</a:t>
            </a:r>
          </a:p>
          <a:p>
            <a:pPr marL="0" indent="0">
              <a:buNone/>
            </a:pPr>
            <a:r>
              <a:rPr lang="es-MX" sz="1900" dirty="0" err="1">
                <a:solidFill>
                  <a:srgbClr val="0000FF"/>
                </a:solidFill>
                <a:latin typeface="Cascadia Mono" panose="020B0609020000020004" pitchFamily="49" charset="0"/>
              </a:rPr>
              <a:t>return</a:t>
            </a:r>
            <a:r>
              <a:rPr lang="es-MX" sz="1900" dirty="0">
                <a:solidFill>
                  <a:srgbClr val="000000"/>
                </a:solidFill>
                <a:latin typeface="Cascadia Mono" panose="020B0609020000020004" pitchFamily="49" charset="0"/>
              </a:rPr>
              <a:t> resultado;</a:t>
            </a:r>
          </a:p>
          <a:p>
            <a:pPr marL="0" indent="0">
              <a:buNone/>
            </a:pPr>
            <a:r>
              <a:rPr lang="es-MX" sz="1900" dirty="0">
                <a:solidFill>
                  <a:srgbClr val="008000"/>
                </a:solidFill>
                <a:latin typeface="Cascadia Mono" panose="020B0609020000020004" pitchFamily="49" charset="0"/>
              </a:rPr>
              <a:t>retorna el resultado obtenido</a:t>
            </a:r>
            <a:endParaRPr lang="es-MX" sz="1900" dirty="0">
              <a:solidFill>
                <a:srgbClr val="000000"/>
              </a:solidFill>
              <a:latin typeface="Cascadia Mono" panose="020B0609020000020004" pitchFamily="49" charset="0"/>
            </a:endParaRPr>
          </a:p>
          <a:p>
            <a:pPr marL="0" indent="0">
              <a:buNone/>
            </a:pPr>
            <a:endParaRPr lang="es-MX" dirty="0"/>
          </a:p>
        </p:txBody>
      </p:sp>
    </p:spTree>
    <p:extLst>
      <p:ext uri="{BB962C8B-B14F-4D97-AF65-F5344CB8AC3E}">
        <p14:creationId xmlns:p14="http://schemas.microsoft.com/office/powerpoint/2010/main" val="895177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69FCE69-815E-970F-DB46-DE49C72C4E50}"/>
              </a:ext>
            </a:extLst>
          </p:cNvPr>
          <p:cNvSpPr>
            <a:spLocks noGrp="1"/>
          </p:cNvSpPr>
          <p:nvPr>
            <p:ph idx="1"/>
          </p:nvPr>
        </p:nvSpPr>
        <p:spPr>
          <a:xfrm>
            <a:off x="1371600" y="665018"/>
            <a:ext cx="9601200" cy="5202382"/>
          </a:xfrm>
        </p:spPr>
        <p:txBody>
          <a:bodyPr/>
          <a:lstStyle/>
          <a:p>
            <a:pPr marL="0" indent="0">
              <a:buNone/>
            </a:pPr>
            <a:r>
              <a:rPr lang="es-MX" b="1" dirty="0"/>
              <a:t>Paso  3: </a:t>
            </a:r>
            <a:r>
              <a:rPr lang="es-MX" dirty="0"/>
              <a:t>Ahora dentro de las 3 carpetas de programación hibrida debe dirigirse a la llamada </a:t>
            </a:r>
            <a:r>
              <a:rPr lang="es-MX" b="1" dirty="0" err="1"/>
              <a:t>WindowFormAppConsumoDLL</a:t>
            </a:r>
            <a:r>
              <a:rPr lang="es-MX" b="1" dirty="0"/>
              <a:t> </a:t>
            </a:r>
            <a:r>
              <a:rPr lang="es-MX" dirty="0"/>
              <a:t> y de la misma forma abrir su respectiva solución.</a:t>
            </a:r>
          </a:p>
          <a:p>
            <a:pPr marL="0" indent="0">
              <a:buNone/>
            </a:pPr>
            <a:endParaRPr lang="es-MX" b="1" dirty="0"/>
          </a:p>
          <a:p>
            <a:pPr marL="0" indent="0">
              <a:buNone/>
            </a:pPr>
            <a:endParaRPr lang="es-MX" b="1" dirty="0"/>
          </a:p>
          <a:p>
            <a:pPr marL="0" indent="0">
              <a:buNone/>
            </a:pPr>
            <a:r>
              <a:rPr lang="es-MX" dirty="0"/>
              <a:t>Abrir el primero. Observamos la siguiente interfaz en el cual se ingresa la edad, se pulsa el botón Checar imprimiendo en resultado en </a:t>
            </a:r>
            <a:r>
              <a:rPr lang="es-MX" dirty="0" err="1"/>
              <a:t>textBox</a:t>
            </a:r>
            <a:r>
              <a:rPr lang="es-MX" dirty="0"/>
              <a:t> llamado del mismo nombre</a:t>
            </a:r>
          </a:p>
          <a:p>
            <a:pPr marL="0" indent="0">
              <a:buNone/>
            </a:pPr>
            <a:endParaRPr lang="es-MX" dirty="0"/>
          </a:p>
        </p:txBody>
      </p:sp>
      <p:pic>
        <p:nvPicPr>
          <p:cNvPr id="5" name="Imagen 4">
            <a:extLst>
              <a:ext uri="{FF2B5EF4-FFF2-40B4-BE49-F238E27FC236}">
                <a16:creationId xmlns:a16="http://schemas.microsoft.com/office/drawing/2014/main" id="{7FA91E43-3E9A-92E0-F146-2AB0F64C5C42}"/>
              </a:ext>
            </a:extLst>
          </p:cNvPr>
          <p:cNvPicPr>
            <a:picLocks noChangeAspect="1"/>
          </p:cNvPicPr>
          <p:nvPr/>
        </p:nvPicPr>
        <p:blipFill>
          <a:blip r:embed="rId2"/>
          <a:stretch>
            <a:fillRect/>
          </a:stretch>
        </p:blipFill>
        <p:spPr>
          <a:xfrm>
            <a:off x="1371600" y="1882011"/>
            <a:ext cx="3144982" cy="623063"/>
          </a:xfrm>
          <a:prstGeom prst="rect">
            <a:avLst/>
          </a:prstGeom>
        </p:spPr>
      </p:pic>
      <p:pic>
        <p:nvPicPr>
          <p:cNvPr id="7" name="Imagen 6">
            <a:extLst>
              <a:ext uri="{FF2B5EF4-FFF2-40B4-BE49-F238E27FC236}">
                <a16:creationId xmlns:a16="http://schemas.microsoft.com/office/drawing/2014/main" id="{9E079C8A-C8E1-9CE2-A36A-3695F7398538}"/>
              </a:ext>
            </a:extLst>
          </p:cNvPr>
          <p:cNvPicPr>
            <a:picLocks noChangeAspect="1"/>
          </p:cNvPicPr>
          <p:nvPr/>
        </p:nvPicPr>
        <p:blipFill>
          <a:blip r:embed="rId3"/>
          <a:stretch>
            <a:fillRect/>
          </a:stretch>
        </p:blipFill>
        <p:spPr>
          <a:xfrm>
            <a:off x="1371600" y="3266209"/>
            <a:ext cx="4019528" cy="2527677"/>
          </a:xfrm>
          <a:prstGeom prst="rect">
            <a:avLst/>
          </a:prstGeom>
        </p:spPr>
      </p:pic>
    </p:spTree>
    <p:extLst>
      <p:ext uri="{BB962C8B-B14F-4D97-AF65-F5344CB8AC3E}">
        <p14:creationId xmlns:p14="http://schemas.microsoft.com/office/powerpoint/2010/main" val="2857256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16397CE-EC7D-302C-FB09-B39F17B551BA}"/>
              </a:ext>
            </a:extLst>
          </p:cNvPr>
          <p:cNvSpPr>
            <a:spLocks noGrp="1"/>
          </p:cNvSpPr>
          <p:nvPr>
            <p:ph idx="1"/>
          </p:nvPr>
        </p:nvSpPr>
        <p:spPr>
          <a:xfrm>
            <a:off x="1302327" y="623455"/>
            <a:ext cx="9670473" cy="5243945"/>
          </a:xfrm>
        </p:spPr>
        <p:txBody>
          <a:bodyPr/>
          <a:lstStyle/>
          <a:p>
            <a:pPr marL="0" indent="0">
              <a:buNone/>
            </a:pPr>
            <a:r>
              <a:rPr lang="es-MX" b="1" dirty="0"/>
              <a:t>Paso 4: </a:t>
            </a:r>
            <a:r>
              <a:rPr lang="es-MX" dirty="0"/>
              <a:t>Presionar </a:t>
            </a:r>
            <a:r>
              <a:rPr lang="es-MX" dirty="0" err="1"/>
              <a:t>click</a:t>
            </a:r>
            <a:r>
              <a:rPr lang="es-MX" dirty="0"/>
              <a:t> derecho en la ventana de la interfaz y se encontrará la siguiente línea.</a:t>
            </a:r>
          </a:p>
          <a:p>
            <a:pPr marL="0" indent="0">
              <a:buNone/>
            </a:pPr>
            <a:endParaRPr lang="es-MX" b="1" dirty="0"/>
          </a:p>
          <a:p>
            <a:pPr marL="0" indent="0">
              <a:buNone/>
            </a:pPr>
            <a:endParaRPr lang="es-MX" b="1" dirty="0"/>
          </a:p>
          <a:p>
            <a:pPr marL="0" indent="0">
              <a:buNone/>
            </a:pPr>
            <a:r>
              <a:rPr lang="es-MX" dirty="0"/>
              <a:t>Si es la primera ves que se usa, se deberá modificar esta ruta realizando los siguientes paso.</a:t>
            </a:r>
          </a:p>
          <a:p>
            <a:pPr marL="0" indent="0">
              <a:buNone/>
            </a:pPr>
            <a:r>
              <a:rPr lang="es-MX" dirty="0"/>
              <a:t>- Acceder a la anterior solución y dentro del nombre </a:t>
            </a:r>
          </a:p>
          <a:p>
            <a:pPr marL="0" indent="0">
              <a:buNone/>
            </a:pPr>
            <a:endParaRPr lang="es-MX" dirty="0"/>
          </a:p>
          <a:p>
            <a:pPr marL="0" indent="0">
              <a:buNone/>
            </a:pPr>
            <a:r>
              <a:rPr lang="es-MX" dirty="0"/>
              <a:t>Presionar clic derecho y clic en la opción limpiar, espere un momento a que termine el proceso, luego de esto presione en compilar y se deberá copiar la siguiente ruta</a:t>
            </a:r>
          </a:p>
          <a:p>
            <a:pPr marL="0" indent="0">
              <a:buNone/>
            </a:pPr>
            <a:endParaRPr lang="es-MX" dirty="0"/>
          </a:p>
          <a:p>
            <a:pPr marL="0" indent="0">
              <a:buNone/>
            </a:pPr>
            <a:r>
              <a:rPr lang="es-MX" dirty="0"/>
              <a:t>Solamente se debe copiar hasta la parte donde dice </a:t>
            </a:r>
            <a:r>
              <a:rPr lang="es-MX" dirty="0" err="1"/>
              <a:t>Debug</a:t>
            </a:r>
            <a:r>
              <a:rPr lang="es-MX" dirty="0"/>
              <a:t>.</a:t>
            </a:r>
          </a:p>
        </p:txBody>
      </p:sp>
      <p:pic>
        <p:nvPicPr>
          <p:cNvPr id="5" name="Imagen 4">
            <a:extLst>
              <a:ext uri="{FF2B5EF4-FFF2-40B4-BE49-F238E27FC236}">
                <a16:creationId xmlns:a16="http://schemas.microsoft.com/office/drawing/2014/main" id="{C1EF5088-0474-EAE7-1C4F-A7014A6D3C95}"/>
              </a:ext>
            </a:extLst>
          </p:cNvPr>
          <p:cNvPicPr>
            <a:picLocks noChangeAspect="1"/>
          </p:cNvPicPr>
          <p:nvPr/>
        </p:nvPicPr>
        <p:blipFill>
          <a:blip r:embed="rId2"/>
          <a:stretch>
            <a:fillRect/>
          </a:stretch>
        </p:blipFill>
        <p:spPr>
          <a:xfrm>
            <a:off x="1402755" y="1475923"/>
            <a:ext cx="8561281" cy="366732"/>
          </a:xfrm>
          <a:prstGeom prst="rect">
            <a:avLst/>
          </a:prstGeom>
        </p:spPr>
      </p:pic>
      <p:pic>
        <p:nvPicPr>
          <p:cNvPr id="7" name="Imagen 6">
            <a:extLst>
              <a:ext uri="{FF2B5EF4-FFF2-40B4-BE49-F238E27FC236}">
                <a16:creationId xmlns:a16="http://schemas.microsoft.com/office/drawing/2014/main" id="{0DB746A2-6FAD-C603-D1A8-354C8E6C73D7}"/>
              </a:ext>
            </a:extLst>
          </p:cNvPr>
          <p:cNvPicPr>
            <a:picLocks noChangeAspect="1"/>
          </p:cNvPicPr>
          <p:nvPr/>
        </p:nvPicPr>
        <p:blipFill>
          <a:blip r:embed="rId3"/>
          <a:stretch>
            <a:fillRect/>
          </a:stretch>
        </p:blipFill>
        <p:spPr>
          <a:xfrm>
            <a:off x="1402755" y="3408218"/>
            <a:ext cx="3583364" cy="235527"/>
          </a:xfrm>
          <a:prstGeom prst="rect">
            <a:avLst/>
          </a:prstGeom>
        </p:spPr>
      </p:pic>
      <p:pic>
        <p:nvPicPr>
          <p:cNvPr id="9" name="Imagen 8">
            <a:extLst>
              <a:ext uri="{FF2B5EF4-FFF2-40B4-BE49-F238E27FC236}">
                <a16:creationId xmlns:a16="http://schemas.microsoft.com/office/drawing/2014/main" id="{9D109DC7-D4FD-2C39-3C58-76EA2445B336}"/>
              </a:ext>
            </a:extLst>
          </p:cNvPr>
          <p:cNvPicPr>
            <a:picLocks noChangeAspect="1"/>
          </p:cNvPicPr>
          <p:nvPr/>
        </p:nvPicPr>
        <p:blipFill>
          <a:blip r:embed="rId4"/>
          <a:stretch>
            <a:fillRect/>
          </a:stretch>
        </p:blipFill>
        <p:spPr>
          <a:xfrm>
            <a:off x="1402755" y="4652946"/>
            <a:ext cx="10099911" cy="362400"/>
          </a:xfrm>
          <a:prstGeom prst="rect">
            <a:avLst/>
          </a:prstGeom>
        </p:spPr>
      </p:pic>
    </p:spTree>
    <p:extLst>
      <p:ext uri="{BB962C8B-B14F-4D97-AF65-F5344CB8AC3E}">
        <p14:creationId xmlns:p14="http://schemas.microsoft.com/office/powerpoint/2010/main" val="32583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0F75F05-AAA1-DD72-24F3-42F6E3A1457C}"/>
              </a:ext>
            </a:extLst>
          </p:cNvPr>
          <p:cNvSpPr>
            <a:spLocks noGrp="1"/>
          </p:cNvSpPr>
          <p:nvPr>
            <p:ph idx="1"/>
          </p:nvPr>
        </p:nvSpPr>
        <p:spPr>
          <a:xfrm>
            <a:off x="1371600" y="789709"/>
            <a:ext cx="9601200" cy="5569527"/>
          </a:xfrm>
        </p:spPr>
        <p:txBody>
          <a:bodyPr/>
          <a:lstStyle/>
          <a:p>
            <a:pPr marL="0" indent="0">
              <a:buNone/>
            </a:pPr>
            <a:r>
              <a:rPr lang="es-MX" dirty="0"/>
              <a:t>Dicha ruta se debe de copiar y pegar en el </a:t>
            </a:r>
            <a:r>
              <a:rPr lang="es-MX" dirty="0" err="1"/>
              <a:t>exporador</a:t>
            </a:r>
            <a:r>
              <a:rPr lang="es-MX" dirty="0"/>
              <a:t> de archivos.</a:t>
            </a:r>
          </a:p>
          <a:p>
            <a:pPr marL="0" indent="0">
              <a:buNone/>
            </a:pPr>
            <a:endParaRPr lang="es-MX" dirty="0"/>
          </a:p>
          <a:p>
            <a:pPr marL="0" indent="0">
              <a:buNone/>
            </a:pPr>
            <a:r>
              <a:rPr lang="es-MX" dirty="0"/>
              <a:t>Dentro de la ruta dar clic derecho en el archivo llamado </a:t>
            </a:r>
            <a:r>
              <a:rPr lang="es-MX" b="1" dirty="0"/>
              <a:t>DLL_AppHibrida_ASM_C.dll</a:t>
            </a:r>
          </a:p>
          <a:p>
            <a:pPr marL="0" indent="0">
              <a:buNone/>
            </a:pPr>
            <a:r>
              <a:rPr lang="es-MX" dirty="0"/>
              <a:t>y presionar en la opción “Copiar como ruta de acceso”.</a:t>
            </a:r>
          </a:p>
          <a:p>
            <a:pPr marL="0" indent="0">
              <a:buNone/>
            </a:pPr>
            <a:r>
              <a:rPr lang="es-MX" dirty="0"/>
              <a:t>Luego de esto dirigirse a la segunda solución de </a:t>
            </a:r>
            <a:r>
              <a:rPr lang="es-MX" dirty="0" err="1"/>
              <a:t>WindowForm</a:t>
            </a:r>
            <a:r>
              <a:rPr lang="es-MX" dirty="0"/>
              <a:t> y reemplazar la ruta quedando de la siguiente forma.</a:t>
            </a:r>
          </a:p>
          <a:p>
            <a:pPr marL="0" indent="0">
              <a:buNone/>
            </a:pPr>
            <a:endParaRPr lang="es-MX" dirty="0"/>
          </a:p>
          <a:p>
            <a:pPr marL="0" indent="0">
              <a:buNone/>
            </a:pPr>
            <a:r>
              <a:rPr lang="es-MX" b="1" dirty="0"/>
              <a:t>Paso 5: </a:t>
            </a:r>
            <a:r>
              <a:rPr lang="es-MX" dirty="0"/>
              <a:t>Abrir </a:t>
            </a:r>
            <a:r>
              <a:rPr lang="es-MX" b="1" dirty="0"/>
              <a:t>C# </a:t>
            </a:r>
            <a:r>
              <a:rPr lang="es-MX" b="1" dirty="0" err="1"/>
              <a:t>Program</a:t>
            </a:r>
            <a:endParaRPr lang="es-MX" b="1" dirty="0"/>
          </a:p>
          <a:p>
            <a:pPr marL="0" indent="0">
              <a:buNone/>
            </a:pPr>
            <a:endParaRPr lang="es-MX" b="1" dirty="0"/>
          </a:p>
          <a:p>
            <a:pPr marL="0" indent="0">
              <a:buNone/>
            </a:pPr>
            <a:endParaRPr lang="es-MX" b="1" dirty="0"/>
          </a:p>
          <a:p>
            <a:pPr marL="0" indent="0">
              <a:buNone/>
            </a:pPr>
            <a:r>
              <a:rPr lang="es-MX" dirty="0"/>
              <a:t>Des comentar la línea que lleve de </a:t>
            </a:r>
          </a:p>
          <a:p>
            <a:pPr marL="0" indent="0">
              <a:buNone/>
            </a:pPr>
            <a:r>
              <a:rPr lang="es-MX" dirty="0"/>
              <a:t>nombre el programa en turno quedando </a:t>
            </a:r>
          </a:p>
          <a:p>
            <a:pPr marL="0" indent="0">
              <a:buNone/>
            </a:pPr>
            <a:r>
              <a:rPr lang="es-MX" dirty="0"/>
              <a:t>de la siguiente forma.</a:t>
            </a:r>
            <a:endParaRPr lang="es-MX" b="1" dirty="0"/>
          </a:p>
          <a:p>
            <a:pPr marL="0" indent="0">
              <a:buNone/>
            </a:pPr>
            <a:endParaRPr lang="es-MX" b="1" dirty="0"/>
          </a:p>
          <a:p>
            <a:pPr marL="0" indent="0">
              <a:buNone/>
            </a:pPr>
            <a:endParaRPr lang="es-MX" b="1" dirty="0"/>
          </a:p>
        </p:txBody>
      </p:sp>
      <p:pic>
        <p:nvPicPr>
          <p:cNvPr id="5" name="Imagen 4">
            <a:extLst>
              <a:ext uri="{FF2B5EF4-FFF2-40B4-BE49-F238E27FC236}">
                <a16:creationId xmlns:a16="http://schemas.microsoft.com/office/drawing/2014/main" id="{33402E51-509B-4870-C435-2621B7F4D28A}"/>
              </a:ext>
            </a:extLst>
          </p:cNvPr>
          <p:cNvPicPr>
            <a:picLocks noChangeAspect="1"/>
          </p:cNvPicPr>
          <p:nvPr/>
        </p:nvPicPr>
        <p:blipFill>
          <a:blip r:embed="rId2"/>
          <a:stretch>
            <a:fillRect/>
          </a:stretch>
        </p:blipFill>
        <p:spPr>
          <a:xfrm>
            <a:off x="1371599" y="1347337"/>
            <a:ext cx="8963892" cy="315908"/>
          </a:xfrm>
          <a:prstGeom prst="rect">
            <a:avLst/>
          </a:prstGeom>
        </p:spPr>
      </p:pic>
      <p:pic>
        <p:nvPicPr>
          <p:cNvPr id="7" name="Imagen 6">
            <a:extLst>
              <a:ext uri="{FF2B5EF4-FFF2-40B4-BE49-F238E27FC236}">
                <a16:creationId xmlns:a16="http://schemas.microsoft.com/office/drawing/2014/main" id="{7C558E26-1082-8F49-5F58-139F653511F5}"/>
              </a:ext>
            </a:extLst>
          </p:cNvPr>
          <p:cNvPicPr>
            <a:picLocks noChangeAspect="1"/>
          </p:cNvPicPr>
          <p:nvPr/>
        </p:nvPicPr>
        <p:blipFill>
          <a:blip r:embed="rId3"/>
          <a:stretch>
            <a:fillRect/>
          </a:stretch>
        </p:blipFill>
        <p:spPr>
          <a:xfrm>
            <a:off x="1371599" y="3286093"/>
            <a:ext cx="9850584" cy="280401"/>
          </a:xfrm>
          <a:prstGeom prst="rect">
            <a:avLst/>
          </a:prstGeom>
        </p:spPr>
      </p:pic>
      <p:pic>
        <p:nvPicPr>
          <p:cNvPr id="9" name="Imagen 8">
            <a:extLst>
              <a:ext uri="{FF2B5EF4-FFF2-40B4-BE49-F238E27FC236}">
                <a16:creationId xmlns:a16="http://schemas.microsoft.com/office/drawing/2014/main" id="{56C1A2C0-11F0-2FCC-D5C7-8B224A992338}"/>
              </a:ext>
            </a:extLst>
          </p:cNvPr>
          <p:cNvPicPr>
            <a:picLocks noChangeAspect="1"/>
          </p:cNvPicPr>
          <p:nvPr/>
        </p:nvPicPr>
        <p:blipFill>
          <a:blip r:embed="rId4"/>
          <a:stretch>
            <a:fillRect/>
          </a:stretch>
        </p:blipFill>
        <p:spPr>
          <a:xfrm>
            <a:off x="1482437" y="4405853"/>
            <a:ext cx="2205348" cy="512511"/>
          </a:xfrm>
          <a:prstGeom prst="rect">
            <a:avLst/>
          </a:prstGeom>
        </p:spPr>
      </p:pic>
      <p:pic>
        <p:nvPicPr>
          <p:cNvPr id="11" name="Imagen 10">
            <a:extLst>
              <a:ext uri="{FF2B5EF4-FFF2-40B4-BE49-F238E27FC236}">
                <a16:creationId xmlns:a16="http://schemas.microsoft.com/office/drawing/2014/main" id="{4EB1EB8D-6B73-256C-258C-4726AFE706D7}"/>
              </a:ext>
            </a:extLst>
          </p:cNvPr>
          <p:cNvPicPr>
            <a:picLocks noChangeAspect="1"/>
          </p:cNvPicPr>
          <p:nvPr/>
        </p:nvPicPr>
        <p:blipFill>
          <a:blip r:embed="rId5"/>
          <a:stretch>
            <a:fillRect/>
          </a:stretch>
        </p:blipFill>
        <p:spPr>
          <a:xfrm>
            <a:off x="6062353" y="4709462"/>
            <a:ext cx="4883728" cy="1895352"/>
          </a:xfrm>
          <a:prstGeom prst="rect">
            <a:avLst/>
          </a:prstGeom>
        </p:spPr>
      </p:pic>
    </p:spTree>
    <p:extLst>
      <p:ext uri="{BB962C8B-B14F-4D97-AF65-F5344CB8AC3E}">
        <p14:creationId xmlns:p14="http://schemas.microsoft.com/office/powerpoint/2010/main" val="4146569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9FEA2B-1859-FC86-27D7-D57E41DC375F}"/>
              </a:ext>
            </a:extLst>
          </p:cNvPr>
          <p:cNvSpPr>
            <a:spLocks noGrp="1"/>
          </p:cNvSpPr>
          <p:nvPr>
            <p:ph type="title"/>
          </p:nvPr>
        </p:nvSpPr>
        <p:spPr/>
        <p:txBody>
          <a:bodyPr/>
          <a:lstStyle/>
          <a:p>
            <a:r>
              <a:rPr lang="es-MX" dirty="0"/>
              <a:t> </a:t>
            </a:r>
          </a:p>
        </p:txBody>
      </p:sp>
      <p:sp>
        <p:nvSpPr>
          <p:cNvPr id="3" name="Marcador de contenido 2">
            <a:extLst>
              <a:ext uri="{FF2B5EF4-FFF2-40B4-BE49-F238E27FC236}">
                <a16:creationId xmlns:a16="http://schemas.microsoft.com/office/drawing/2014/main" id="{3F61D887-2006-B114-610D-216627787DB7}"/>
              </a:ext>
            </a:extLst>
          </p:cNvPr>
          <p:cNvSpPr>
            <a:spLocks noGrp="1"/>
          </p:cNvSpPr>
          <p:nvPr>
            <p:ph idx="1"/>
          </p:nvPr>
        </p:nvSpPr>
        <p:spPr>
          <a:xfrm>
            <a:off x="1371600" y="900545"/>
            <a:ext cx="9601200" cy="4966855"/>
          </a:xfrm>
        </p:spPr>
        <p:txBody>
          <a:bodyPr>
            <a:normAutofit lnSpcReduction="10000"/>
          </a:bodyPr>
          <a:lstStyle/>
          <a:p>
            <a:pPr marL="0" indent="0">
              <a:buNone/>
            </a:pPr>
            <a:r>
              <a:rPr lang="es-MX" b="1" dirty="0"/>
              <a:t>Paso 6: </a:t>
            </a:r>
            <a:r>
              <a:rPr lang="es-MX" dirty="0"/>
              <a:t>Dirigirse al diseño del programa y dirigirse a su respectivo código (clic derecho inspeccionar código).</a:t>
            </a:r>
          </a:p>
          <a:p>
            <a:pPr marL="0" indent="0">
              <a:buNone/>
            </a:pPr>
            <a:r>
              <a:rPr lang="es-MX" dirty="0"/>
              <a:t>Debe dirigirse en la parte del código del botón Checar</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r>
              <a:rPr lang="es-MX" dirty="0"/>
              <a:t>En el cual tenemos el tipo de dato </a:t>
            </a:r>
            <a:r>
              <a:rPr lang="es-MX" dirty="0" err="1"/>
              <a:t>int</a:t>
            </a:r>
            <a:r>
              <a:rPr lang="es-MX" dirty="0"/>
              <a:t> acompañado de la variable edad los cuales son convertidos a 32 bits para los cuales fueron ingresados en el </a:t>
            </a:r>
            <a:r>
              <a:rPr lang="es-MX" dirty="0" err="1"/>
              <a:t>textBox</a:t>
            </a:r>
            <a:r>
              <a:rPr lang="es-MX" dirty="0"/>
              <a:t> </a:t>
            </a:r>
            <a:r>
              <a:rPr lang="es-MX" dirty="0" err="1"/>
              <a:t>txt_edad</a:t>
            </a:r>
            <a:r>
              <a:rPr lang="es-MX" dirty="0"/>
              <a:t>, luego se encuentra la variable </a:t>
            </a:r>
            <a:r>
              <a:rPr lang="es-MX" b="1" dirty="0"/>
              <a:t>r </a:t>
            </a:r>
            <a:r>
              <a:rPr lang="es-MX" dirty="0"/>
              <a:t>de respuesta, con el nombre del método  además del valor de la edad, si es igual a 0 (menor) </a:t>
            </a:r>
            <a:r>
              <a:rPr lang="es-MX" b="1" dirty="0"/>
              <a:t>“No se puede”</a:t>
            </a:r>
            <a:r>
              <a:rPr lang="es-MX" dirty="0"/>
              <a:t> de los contrario </a:t>
            </a:r>
            <a:r>
              <a:rPr lang="es-MX" b="1" dirty="0"/>
              <a:t>“Si se puede”</a:t>
            </a:r>
            <a:r>
              <a:rPr lang="es-MX" dirty="0"/>
              <a:t>.</a:t>
            </a:r>
          </a:p>
          <a:p>
            <a:pPr marL="0" indent="0">
              <a:buNone/>
            </a:pPr>
            <a:r>
              <a:rPr lang="es-MX" dirty="0"/>
              <a:t>Por ultimo el resultado se imprime en el </a:t>
            </a:r>
            <a:r>
              <a:rPr lang="es-MX" dirty="0" err="1"/>
              <a:t>textBox</a:t>
            </a:r>
            <a:r>
              <a:rPr lang="es-MX" dirty="0"/>
              <a:t> Resultado</a:t>
            </a:r>
          </a:p>
        </p:txBody>
      </p:sp>
      <p:pic>
        <p:nvPicPr>
          <p:cNvPr id="5" name="Imagen 4">
            <a:extLst>
              <a:ext uri="{FF2B5EF4-FFF2-40B4-BE49-F238E27FC236}">
                <a16:creationId xmlns:a16="http://schemas.microsoft.com/office/drawing/2014/main" id="{5DDE9417-047D-A584-A092-D6C1B6225E55}"/>
              </a:ext>
            </a:extLst>
          </p:cNvPr>
          <p:cNvPicPr>
            <a:picLocks noChangeAspect="1"/>
          </p:cNvPicPr>
          <p:nvPr/>
        </p:nvPicPr>
        <p:blipFill>
          <a:blip r:embed="rId2"/>
          <a:stretch>
            <a:fillRect/>
          </a:stretch>
        </p:blipFill>
        <p:spPr>
          <a:xfrm>
            <a:off x="1532877" y="2386445"/>
            <a:ext cx="5449813" cy="1544300"/>
          </a:xfrm>
          <a:prstGeom prst="rect">
            <a:avLst/>
          </a:prstGeom>
        </p:spPr>
      </p:pic>
    </p:spTree>
    <p:extLst>
      <p:ext uri="{BB962C8B-B14F-4D97-AF65-F5344CB8AC3E}">
        <p14:creationId xmlns:p14="http://schemas.microsoft.com/office/powerpoint/2010/main" val="2715620509"/>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432A30"/>
      </a:dk2>
      <a:lt2>
        <a:srgbClr val="F2F2F0"/>
      </a:lt2>
      <a:accent1>
        <a:srgbClr val="836C9F"/>
      </a:accent1>
      <a:accent2>
        <a:srgbClr val="BDAB56"/>
      </a:accent2>
      <a:accent3>
        <a:srgbClr val="B0565D"/>
      </a:accent3>
      <a:accent4>
        <a:srgbClr val="55B1BC"/>
      </a:accent4>
      <a:accent5>
        <a:srgbClr val="4D925F"/>
      </a:accent5>
      <a:accent6>
        <a:srgbClr val="E08C4A"/>
      </a:accent6>
      <a:hlink>
        <a:srgbClr val="55B1BC"/>
      </a:hlink>
      <a:folHlink>
        <a:srgbClr val="836C9F"/>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9270AA94-2367-4B1E-B579-26147B222BD0}"/>
    </a:ext>
  </a:extLst>
</a:theme>
</file>

<file path=docProps/app.xml><?xml version="1.0" encoding="utf-8"?>
<Properties xmlns="http://schemas.openxmlformats.org/officeDocument/2006/extended-properties" xmlns:vt="http://schemas.openxmlformats.org/officeDocument/2006/docPropsVTypes">
  <Template>TM10001105[[fn=Recorte]]</Template>
  <TotalTime>186</TotalTime>
  <Words>798</Words>
  <Application>Microsoft Office PowerPoint</Application>
  <PresentationFormat>Panorámica</PresentationFormat>
  <Paragraphs>80</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Cascadia Mono</vt:lpstr>
      <vt:lpstr>Franklin Gothic Book</vt:lpstr>
      <vt:lpstr>Recorte</vt:lpstr>
      <vt:lpstr>PUEDO VOTAR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vt:lpstr>
      <vt:lpstr>Corridas de prueba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PUEDO VOTAR</dc:title>
  <dc:creator>Martinez Reyes Fernando</dc:creator>
  <cp:lastModifiedBy>Martinez Reyes Fernando</cp:lastModifiedBy>
  <cp:revision>2</cp:revision>
  <dcterms:created xsi:type="dcterms:W3CDTF">2022-11-16T14:51:52Z</dcterms:created>
  <dcterms:modified xsi:type="dcterms:W3CDTF">2022-11-16T19:26:52Z</dcterms:modified>
</cp:coreProperties>
</file>