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7" r:id="rId2"/>
    <p:sldMasterId id="2147483661" r:id="rId3"/>
    <p:sldMasterId id="2147483664" r:id="rId4"/>
  </p:sldMasterIdLst>
  <p:notesMasterIdLst>
    <p:notesMasterId r:id="rId33"/>
  </p:notesMasterIdLst>
  <p:sldIdLst>
    <p:sldId id="380" r:id="rId5"/>
    <p:sldId id="373" r:id="rId6"/>
    <p:sldId id="374" r:id="rId7"/>
    <p:sldId id="391" r:id="rId8"/>
    <p:sldId id="375" r:id="rId9"/>
    <p:sldId id="392" r:id="rId10"/>
    <p:sldId id="393" r:id="rId11"/>
    <p:sldId id="394" r:id="rId12"/>
    <p:sldId id="396" r:id="rId13"/>
    <p:sldId id="397" r:id="rId14"/>
    <p:sldId id="398" r:id="rId15"/>
    <p:sldId id="399" r:id="rId16"/>
    <p:sldId id="376" r:id="rId17"/>
    <p:sldId id="400" r:id="rId18"/>
    <p:sldId id="401" r:id="rId19"/>
    <p:sldId id="402" r:id="rId20"/>
    <p:sldId id="403" r:id="rId21"/>
    <p:sldId id="404" r:id="rId22"/>
    <p:sldId id="377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378" r:id="rId31"/>
    <p:sldId id="343" r:id="rId32"/>
  </p:sldIdLst>
  <p:sldSz cx="11518900" cy="64801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2" userDrawn="1">
          <p15:clr>
            <a:srgbClr val="A4A3A4"/>
          </p15:clr>
        </p15:guide>
        <p15:guide id="2" pos="10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14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5256" autoAdjust="0"/>
  </p:normalViewPr>
  <p:slideViewPr>
    <p:cSldViewPr>
      <p:cViewPr varScale="1">
        <p:scale>
          <a:sx n="85" d="100"/>
          <a:sy n="85" d="100"/>
        </p:scale>
        <p:origin x="336" y="96"/>
      </p:cViewPr>
      <p:guideLst>
        <p:guide orient="horz" pos="952"/>
        <p:guide pos="10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716" y="1143000"/>
            <a:ext cx="5486568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986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000" y="1060500"/>
            <a:ext cx="8640000" cy="2256000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0000" y="3403501"/>
            <a:ext cx="8640000" cy="1564500"/>
          </a:xfrm>
        </p:spPr>
        <p:txBody>
          <a:bodyPr/>
          <a:lstStyle>
            <a:lvl1pPr marL="0" indent="0" algn="ctr">
              <a:buNone/>
              <a:defRPr sz="2270"/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244000" y="345000"/>
            <a:ext cx="2484000" cy="54915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92000" y="345000"/>
            <a:ext cx="7308000" cy="54915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000" y="1060500"/>
            <a:ext cx="8640000" cy="2256000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0000" y="3403501"/>
            <a:ext cx="8640000" cy="1564500"/>
          </a:xfrm>
        </p:spPr>
        <p:txBody>
          <a:bodyPr/>
          <a:lstStyle>
            <a:lvl1pPr marL="0" indent="0" algn="ctr">
              <a:buNone/>
              <a:defRPr sz="2270"/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529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282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6000" y="1615501"/>
            <a:ext cx="9936000" cy="2695500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6000" y="4336501"/>
            <a:ext cx="9936000" cy="1417500"/>
          </a:xfrm>
        </p:spPr>
        <p:txBody>
          <a:bodyPr/>
          <a:lstStyle>
            <a:lvl1pPr marL="0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1pPr>
            <a:lvl2pPr marL="4318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454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92000" y="1725000"/>
            <a:ext cx="4896000" cy="41115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32000" y="1725000"/>
            <a:ext cx="4896000" cy="41115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853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500" y="345000"/>
            <a:ext cx="9936000" cy="1252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500" y="1588501"/>
            <a:ext cx="4873500" cy="778500"/>
          </a:xfrm>
        </p:spPr>
        <p:txBody>
          <a:bodyPr anchor="b"/>
          <a:lstStyle>
            <a:lvl1pPr marL="0" indent="0">
              <a:buNone/>
              <a:defRPr sz="2270" b="1"/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500" y="2367000"/>
            <a:ext cx="4873500" cy="34815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32000" y="1588501"/>
            <a:ext cx="4897501" cy="778500"/>
          </a:xfrm>
        </p:spPr>
        <p:txBody>
          <a:bodyPr anchor="b"/>
          <a:lstStyle>
            <a:lvl1pPr marL="0" indent="0">
              <a:buNone/>
              <a:defRPr sz="2270" b="1"/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32000" y="2367000"/>
            <a:ext cx="4897501" cy="34815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543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101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848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500" y="432000"/>
            <a:ext cx="3715500" cy="1512000"/>
          </a:xfrm>
        </p:spPr>
        <p:txBody>
          <a:bodyPr anchor="b"/>
          <a:lstStyle>
            <a:lvl1pPr>
              <a:defRPr sz="302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7501" y="933000"/>
            <a:ext cx="5832000" cy="4605000"/>
          </a:xfrm>
        </p:spPr>
        <p:txBody>
          <a:bodyPr/>
          <a:lstStyle>
            <a:lvl1pPr>
              <a:defRPr sz="3025"/>
            </a:lvl1pPr>
            <a:lvl2pPr>
              <a:defRPr sz="2645"/>
            </a:lvl2pPr>
            <a:lvl3pPr>
              <a:defRPr sz="227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3500" y="1944000"/>
            <a:ext cx="3715500" cy="3601501"/>
          </a:xfrm>
        </p:spPr>
        <p:txBody>
          <a:bodyPr/>
          <a:lstStyle>
            <a:lvl1pPr marL="0" indent="0">
              <a:buNone/>
              <a:defRPr sz="1510"/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7835" indent="0">
              <a:buNone/>
              <a:defRPr sz="945"/>
            </a:lvl5pPr>
            <a:lvl6pPr marL="2160270" indent="0">
              <a:buNone/>
              <a:defRPr sz="945"/>
            </a:lvl6pPr>
            <a:lvl7pPr marL="2592070" indent="0">
              <a:buNone/>
              <a:defRPr sz="945"/>
            </a:lvl7pPr>
            <a:lvl8pPr marL="3023870" indent="0">
              <a:buNone/>
              <a:defRPr sz="945"/>
            </a:lvl8pPr>
            <a:lvl9pPr marL="3456305" indent="0">
              <a:buNone/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58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 descr="C:\Users\TT\Desktop\neirong.jpgneirong">
            <a:extLst>
              <a:ext uri="{FF2B5EF4-FFF2-40B4-BE49-F238E27FC236}">
                <a16:creationId xmlns:a16="http://schemas.microsoft.com/office/drawing/2014/main" id="{6D6C5F81-B7E1-41D2-9092-08CB0967EC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-2540" y="-1271"/>
            <a:ext cx="11521440" cy="65252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500" y="432000"/>
            <a:ext cx="3715500" cy="1512000"/>
          </a:xfrm>
        </p:spPr>
        <p:txBody>
          <a:bodyPr anchor="b"/>
          <a:lstStyle>
            <a:lvl1pPr>
              <a:defRPr sz="302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897501" y="933000"/>
            <a:ext cx="5832000" cy="4605000"/>
          </a:xfrm>
        </p:spPr>
        <p:txBody>
          <a:bodyPr/>
          <a:lstStyle>
            <a:lvl1pPr marL="0" indent="0">
              <a:buNone/>
              <a:defRPr sz="3025"/>
            </a:lvl1pPr>
            <a:lvl2pPr marL="431800" indent="0">
              <a:buNone/>
              <a:defRPr sz="2645"/>
            </a:lvl2pPr>
            <a:lvl3pPr marL="864235" indent="0">
              <a:buNone/>
              <a:defRPr sz="2270"/>
            </a:lvl3pPr>
            <a:lvl4pPr marL="1296035" indent="0">
              <a:buNone/>
              <a:defRPr sz="1890"/>
            </a:lvl4pPr>
            <a:lvl5pPr marL="1727835" indent="0">
              <a:buNone/>
              <a:defRPr sz="1890"/>
            </a:lvl5pPr>
            <a:lvl6pPr marL="2160270" indent="0">
              <a:buNone/>
              <a:defRPr sz="1890"/>
            </a:lvl6pPr>
            <a:lvl7pPr marL="2592070" indent="0">
              <a:buNone/>
              <a:defRPr sz="1890"/>
            </a:lvl7pPr>
            <a:lvl8pPr marL="3023870" indent="0">
              <a:buNone/>
              <a:defRPr sz="1890"/>
            </a:lvl8pPr>
            <a:lvl9pPr marL="3456305" indent="0">
              <a:buNone/>
              <a:defRPr sz="189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3500" y="1944000"/>
            <a:ext cx="3715500" cy="3601501"/>
          </a:xfrm>
        </p:spPr>
        <p:txBody>
          <a:bodyPr/>
          <a:lstStyle>
            <a:lvl1pPr marL="0" indent="0">
              <a:buNone/>
              <a:defRPr sz="1510"/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7835" indent="0">
              <a:buNone/>
              <a:defRPr sz="945"/>
            </a:lvl5pPr>
            <a:lvl6pPr marL="2160270" indent="0">
              <a:buNone/>
              <a:defRPr sz="945"/>
            </a:lvl6pPr>
            <a:lvl7pPr marL="2592070" indent="0">
              <a:buNone/>
              <a:defRPr sz="945"/>
            </a:lvl7pPr>
            <a:lvl8pPr marL="3023870" indent="0">
              <a:buNone/>
              <a:defRPr sz="945"/>
            </a:lvl8pPr>
            <a:lvl9pPr marL="3456305" indent="0">
              <a:buNone/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1127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653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244000" y="345000"/>
            <a:ext cx="2484000" cy="54915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92000" y="345000"/>
            <a:ext cx="7308000" cy="54915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136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989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:a16="http://schemas.microsoft.com/office/drawing/2014/main" id="{40C8BE04-6826-40D9-AA1E-B1CF483EA110}"/>
              </a:ext>
            </a:extLst>
          </p:cNvPr>
          <p:cNvSpPr>
            <a:spLocks/>
          </p:cNvSpPr>
          <p:nvPr userDrawn="1"/>
        </p:nvSpPr>
        <p:spPr bwMode="ltGray">
          <a:xfrm>
            <a:off x="0" y="3456093"/>
            <a:ext cx="11518900" cy="2059556"/>
          </a:xfrm>
          <a:custGeom>
            <a:avLst/>
            <a:gdLst/>
            <a:ahLst/>
            <a:cxnLst>
              <a:cxn ang="0">
                <a:pos x="0" y="967"/>
              </a:cxn>
              <a:cxn ang="0">
                <a:pos x="3442" y="974"/>
              </a:cxn>
              <a:cxn ang="0">
                <a:pos x="5767" y="0"/>
              </a:cxn>
              <a:cxn ang="0">
                <a:pos x="5739" y="1373"/>
              </a:cxn>
              <a:cxn ang="0">
                <a:pos x="0" y="1373"/>
              </a:cxn>
              <a:cxn ang="0">
                <a:pos x="0" y="967"/>
              </a:cxn>
            </a:cxnLst>
            <a:rect l="0" t="0" r="r" b="b"/>
            <a:pathLst>
              <a:path w="5767" h="1373">
                <a:moveTo>
                  <a:pt x="0" y="967"/>
                </a:moveTo>
                <a:cubicBezTo>
                  <a:pt x="1479" y="1166"/>
                  <a:pt x="2326" y="1159"/>
                  <a:pt x="3442" y="974"/>
                </a:cubicBezTo>
                <a:cubicBezTo>
                  <a:pt x="4558" y="789"/>
                  <a:pt x="5469" y="174"/>
                  <a:pt x="5767" y="0"/>
                </a:cubicBezTo>
                <a:lnTo>
                  <a:pt x="5739" y="1373"/>
                </a:lnTo>
                <a:lnTo>
                  <a:pt x="0" y="1373"/>
                </a:lnTo>
                <a:lnTo>
                  <a:pt x="0" y="967"/>
                </a:lnTo>
                <a:close/>
              </a:path>
            </a:pathLst>
          </a:cu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 sz="1701">
              <a:latin typeface="Arial" charset="0"/>
            </a:endParaRPr>
          </a:p>
        </p:txBody>
      </p:sp>
      <p:pic>
        <p:nvPicPr>
          <p:cNvPr id="3" name="图片 4">
            <a:extLst>
              <a:ext uri="{FF2B5EF4-FFF2-40B4-BE49-F238E27FC236}">
                <a16:creationId xmlns:a16="http://schemas.microsoft.com/office/drawing/2014/main" id="{3E32D962-9FA9-4F2C-9CC2-7EBDA3D636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518900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10283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927" y="1008027"/>
            <a:ext cx="10367010" cy="108002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927" y="2304062"/>
            <a:ext cx="10367010" cy="38161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46760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914" y="4164113"/>
            <a:ext cx="9791065" cy="1287035"/>
          </a:xfrm>
          <a:prstGeom prst="rect">
            <a:avLst/>
          </a:prstGeom>
        </p:spPr>
        <p:txBody>
          <a:bodyPr anchor="t"/>
          <a:lstStyle>
            <a:lvl1pPr algn="l">
              <a:defRPr sz="378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914" y="2746575"/>
            <a:ext cx="9791065" cy="1417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90"/>
            </a:lvl1pPr>
            <a:lvl2pPr marL="432008" indent="0">
              <a:buNone/>
              <a:defRPr sz="1701"/>
            </a:lvl2pPr>
            <a:lvl3pPr marL="864017" indent="0">
              <a:buNone/>
              <a:defRPr sz="1512"/>
            </a:lvl3pPr>
            <a:lvl4pPr marL="1296025" indent="0">
              <a:buNone/>
              <a:defRPr sz="1323"/>
            </a:lvl4pPr>
            <a:lvl5pPr marL="1728033" indent="0">
              <a:buNone/>
              <a:defRPr sz="1323"/>
            </a:lvl5pPr>
            <a:lvl6pPr marL="2160041" indent="0">
              <a:buNone/>
              <a:defRPr sz="1323"/>
            </a:lvl6pPr>
            <a:lvl7pPr marL="2592050" indent="0">
              <a:buNone/>
              <a:defRPr sz="1323"/>
            </a:lvl7pPr>
            <a:lvl8pPr marL="3024058" indent="0">
              <a:buNone/>
              <a:defRPr sz="1323"/>
            </a:lvl8pPr>
            <a:lvl9pPr marL="3456066" indent="0">
              <a:buNone/>
              <a:defRPr sz="132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03111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5945" y="259508"/>
            <a:ext cx="10367010" cy="108002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945" y="1512041"/>
            <a:ext cx="5087514" cy="4276616"/>
          </a:xfrm>
          <a:prstGeom prst="rect">
            <a:avLst/>
          </a:prstGeom>
        </p:spPr>
        <p:txBody>
          <a:bodyPr/>
          <a:lstStyle>
            <a:lvl1pPr>
              <a:defRPr sz="2646"/>
            </a:lvl1pPr>
            <a:lvl2pPr>
              <a:defRPr sz="2268"/>
            </a:lvl2pPr>
            <a:lvl3pPr>
              <a:defRPr sz="1890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5441" y="1512041"/>
            <a:ext cx="5087514" cy="4276616"/>
          </a:xfrm>
          <a:prstGeom prst="rect">
            <a:avLst/>
          </a:prstGeom>
        </p:spPr>
        <p:txBody>
          <a:bodyPr/>
          <a:lstStyle>
            <a:lvl1pPr>
              <a:defRPr sz="2646"/>
            </a:lvl1pPr>
            <a:lvl2pPr>
              <a:defRPr sz="2268"/>
            </a:lvl2pPr>
            <a:lvl3pPr>
              <a:defRPr sz="1890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05960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5945" y="259508"/>
            <a:ext cx="10367010" cy="10800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5945" y="1450540"/>
            <a:ext cx="5089515" cy="6045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5945" y="2055056"/>
            <a:ext cx="5089515" cy="3733601"/>
          </a:xfrm>
          <a:prstGeom prst="rect">
            <a:avLst/>
          </a:prstGeom>
        </p:spPr>
        <p:txBody>
          <a:bodyPr/>
          <a:lstStyle>
            <a:lvl1pPr>
              <a:defRPr sz="2268"/>
            </a:lvl1pPr>
            <a:lvl2pPr>
              <a:defRPr sz="1890"/>
            </a:lvl2pPr>
            <a:lvl3pPr>
              <a:defRPr sz="1701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1442" y="1450540"/>
            <a:ext cx="5091514" cy="6045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1442" y="2055056"/>
            <a:ext cx="5091514" cy="3733601"/>
          </a:xfrm>
          <a:prstGeom prst="rect">
            <a:avLst/>
          </a:prstGeom>
        </p:spPr>
        <p:txBody>
          <a:bodyPr/>
          <a:lstStyle>
            <a:lvl1pPr>
              <a:defRPr sz="2268"/>
            </a:lvl1pPr>
            <a:lvl2pPr>
              <a:defRPr sz="1890"/>
            </a:lvl2pPr>
            <a:lvl3pPr>
              <a:defRPr sz="1701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945463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5945" y="259508"/>
            <a:ext cx="10367010" cy="108002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9893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6000" y="1615501"/>
            <a:ext cx="9936000" cy="2695500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6000" y="4336501"/>
            <a:ext cx="9936000" cy="1417500"/>
          </a:xfrm>
        </p:spPr>
        <p:txBody>
          <a:bodyPr/>
          <a:lstStyle>
            <a:lvl1pPr marL="0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1pPr>
            <a:lvl2pPr marL="4318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12879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5945" y="258007"/>
            <a:ext cx="3789639" cy="1098030"/>
          </a:xfrm>
          <a:prstGeom prst="rect">
            <a:avLst/>
          </a:prstGeom>
        </p:spPr>
        <p:txBody>
          <a:bodyPr anchor="b"/>
          <a:lstStyle>
            <a:lvl1pPr algn="l">
              <a:defRPr sz="189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3570" y="258007"/>
            <a:ext cx="6439385" cy="5530650"/>
          </a:xfrm>
          <a:prstGeom prst="rect">
            <a:avLst/>
          </a:prstGeo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5945" y="1356037"/>
            <a:ext cx="3789639" cy="44326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3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3248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7785" y="4536122"/>
            <a:ext cx="6911340" cy="535515"/>
          </a:xfrm>
          <a:prstGeom prst="rect">
            <a:avLst/>
          </a:prstGeom>
        </p:spPr>
        <p:txBody>
          <a:bodyPr anchor="b"/>
          <a:lstStyle>
            <a:lvl1pPr algn="l">
              <a:defRPr sz="189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7785" y="579016"/>
            <a:ext cx="6911340" cy="38881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7785" y="5071637"/>
            <a:ext cx="6911340" cy="760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3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17238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5945" y="259508"/>
            <a:ext cx="10367010" cy="108002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5945" y="1512041"/>
            <a:ext cx="10367010" cy="4276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897530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1202" y="259508"/>
            <a:ext cx="2591753" cy="552914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5945" y="259508"/>
            <a:ext cx="7583276" cy="55291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15126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67927" y="1008027"/>
            <a:ext cx="10367010" cy="50401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64347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92000" y="1725000"/>
            <a:ext cx="4896000" cy="41115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32000" y="1725000"/>
            <a:ext cx="4896000" cy="41115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500" y="345000"/>
            <a:ext cx="9936000" cy="1252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500" y="1588501"/>
            <a:ext cx="4873500" cy="778500"/>
          </a:xfrm>
        </p:spPr>
        <p:txBody>
          <a:bodyPr anchor="b"/>
          <a:lstStyle>
            <a:lvl1pPr marL="0" indent="0">
              <a:buNone/>
              <a:defRPr sz="2270" b="1"/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500" y="2367000"/>
            <a:ext cx="4873500" cy="34815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32000" y="1588501"/>
            <a:ext cx="4897501" cy="778500"/>
          </a:xfrm>
        </p:spPr>
        <p:txBody>
          <a:bodyPr anchor="b"/>
          <a:lstStyle>
            <a:lvl1pPr marL="0" indent="0">
              <a:buNone/>
              <a:defRPr sz="2270" b="1"/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32000" y="2367000"/>
            <a:ext cx="4897501" cy="34815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500" y="432000"/>
            <a:ext cx="3715500" cy="1512000"/>
          </a:xfrm>
        </p:spPr>
        <p:txBody>
          <a:bodyPr anchor="b"/>
          <a:lstStyle>
            <a:lvl1pPr>
              <a:defRPr sz="302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7501" y="933000"/>
            <a:ext cx="5832000" cy="4605000"/>
          </a:xfrm>
        </p:spPr>
        <p:txBody>
          <a:bodyPr/>
          <a:lstStyle>
            <a:lvl1pPr>
              <a:defRPr sz="3025"/>
            </a:lvl1pPr>
            <a:lvl2pPr>
              <a:defRPr sz="2645"/>
            </a:lvl2pPr>
            <a:lvl3pPr>
              <a:defRPr sz="227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3500" y="1944000"/>
            <a:ext cx="3715500" cy="3601501"/>
          </a:xfrm>
        </p:spPr>
        <p:txBody>
          <a:bodyPr/>
          <a:lstStyle>
            <a:lvl1pPr marL="0" indent="0">
              <a:buNone/>
              <a:defRPr sz="1510"/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7835" indent="0">
              <a:buNone/>
              <a:defRPr sz="945"/>
            </a:lvl5pPr>
            <a:lvl6pPr marL="2160270" indent="0">
              <a:buNone/>
              <a:defRPr sz="945"/>
            </a:lvl6pPr>
            <a:lvl7pPr marL="2592070" indent="0">
              <a:buNone/>
              <a:defRPr sz="945"/>
            </a:lvl7pPr>
            <a:lvl8pPr marL="3023870" indent="0">
              <a:buNone/>
              <a:defRPr sz="945"/>
            </a:lvl8pPr>
            <a:lvl9pPr marL="3456305" indent="0">
              <a:buNone/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500" y="432000"/>
            <a:ext cx="3715500" cy="1512000"/>
          </a:xfrm>
        </p:spPr>
        <p:txBody>
          <a:bodyPr anchor="b"/>
          <a:lstStyle>
            <a:lvl1pPr>
              <a:defRPr sz="302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897501" y="933000"/>
            <a:ext cx="5832000" cy="4605000"/>
          </a:xfrm>
        </p:spPr>
        <p:txBody>
          <a:bodyPr/>
          <a:lstStyle>
            <a:lvl1pPr marL="0" indent="0">
              <a:buNone/>
              <a:defRPr sz="3025"/>
            </a:lvl1pPr>
            <a:lvl2pPr marL="431800" indent="0">
              <a:buNone/>
              <a:defRPr sz="2645"/>
            </a:lvl2pPr>
            <a:lvl3pPr marL="864235" indent="0">
              <a:buNone/>
              <a:defRPr sz="2270"/>
            </a:lvl3pPr>
            <a:lvl4pPr marL="1296035" indent="0">
              <a:buNone/>
              <a:defRPr sz="1890"/>
            </a:lvl4pPr>
            <a:lvl5pPr marL="1727835" indent="0">
              <a:buNone/>
              <a:defRPr sz="1890"/>
            </a:lvl5pPr>
            <a:lvl6pPr marL="2160270" indent="0">
              <a:buNone/>
              <a:defRPr sz="1890"/>
            </a:lvl6pPr>
            <a:lvl7pPr marL="2592070" indent="0">
              <a:buNone/>
              <a:defRPr sz="1890"/>
            </a:lvl7pPr>
            <a:lvl8pPr marL="3023870" indent="0">
              <a:buNone/>
              <a:defRPr sz="1890"/>
            </a:lvl8pPr>
            <a:lvl9pPr marL="3456305" indent="0">
              <a:buNone/>
              <a:defRPr sz="189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3500" y="1944000"/>
            <a:ext cx="3715500" cy="3601501"/>
          </a:xfrm>
        </p:spPr>
        <p:txBody>
          <a:bodyPr/>
          <a:lstStyle>
            <a:lvl1pPr marL="0" indent="0">
              <a:buNone/>
              <a:defRPr sz="1510"/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7835" indent="0">
              <a:buNone/>
              <a:defRPr sz="945"/>
            </a:lvl5pPr>
            <a:lvl6pPr marL="2160270" indent="0">
              <a:buNone/>
              <a:defRPr sz="945"/>
            </a:lvl6pPr>
            <a:lvl7pPr marL="2592070" indent="0">
              <a:buNone/>
              <a:defRPr sz="945"/>
            </a:lvl7pPr>
            <a:lvl8pPr marL="3023870" indent="0">
              <a:buNone/>
              <a:defRPr sz="945"/>
            </a:lvl8pPr>
            <a:lvl9pPr marL="3456305" indent="0">
              <a:buNone/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92000" y="345000"/>
            <a:ext cx="9936000" cy="12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2000" y="1725000"/>
            <a:ext cx="9936000" cy="4111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000" y="6006000"/>
            <a:ext cx="2592000" cy="345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16000" y="6006000"/>
            <a:ext cx="3888000" cy="345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36000" y="6006000"/>
            <a:ext cx="2592000" cy="345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C:\Users\TT\Desktop\neirong.jpgneirong">
            <a:extLst>
              <a:ext uri="{FF2B5EF4-FFF2-40B4-BE49-F238E27FC236}">
                <a16:creationId xmlns:a16="http://schemas.microsoft.com/office/drawing/2014/main" id="{A76BAAEE-8680-41D8-9F08-3F924FA1B60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>
          <a:xfrm>
            <a:off x="-2540" y="-1271"/>
            <a:ext cx="11521440" cy="65252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864235" rtl="0" eaLnBrk="1" latinLnBrk="0" hangingPunct="1">
        <a:lnSpc>
          <a:spcPct val="90000"/>
        </a:lnSpc>
        <a:spcBef>
          <a:spcPct val="0"/>
        </a:spcBef>
        <a:buNone/>
        <a:defRPr sz="4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900" indent="-215900" algn="l" defTabSz="8642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1pPr>
      <a:lvl2pPr marL="64770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2270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94373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92000" y="345000"/>
            <a:ext cx="9936000" cy="12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2000" y="1725000"/>
            <a:ext cx="9936000" cy="4111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000" y="6006000"/>
            <a:ext cx="2592000" cy="345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16000" y="6006000"/>
            <a:ext cx="3888000" cy="345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36000" y="6006000"/>
            <a:ext cx="2592000" cy="345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91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864235" rtl="0" eaLnBrk="1" latinLnBrk="0" hangingPunct="1">
        <a:lnSpc>
          <a:spcPct val="90000"/>
        </a:lnSpc>
        <a:spcBef>
          <a:spcPct val="0"/>
        </a:spcBef>
        <a:buNone/>
        <a:defRPr sz="4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900" indent="-215900" algn="l" defTabSz="8642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1pPr>
      <a:lvl2pPr marL="64770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2270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94373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>
            <a:extLst>
              <a:ext uri="{FF2B5EF4-FFF2-40B4-BE49-F238E27FC236}">
                <a16:creationId xmlns:a16="http://schemas.microsoft.com/office/drawing/2014/main" id="{CB91117E-6363-4BF5-916C-E12BF74B47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991" y="0"/>
            <a:ext cx="11614891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949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58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58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58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58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58">
          <a:solidFill>
            <a:schemeClr val="tx2"/>
          </a:solidFill>
          <a:latin typeface="Arial" charset="0"/>
          <a:ea typeface="宋体" charset="-122"/>
        </a:defRPr>
      </a:lvl5pPr>
      <a:lvl6pPr marL="432008" algn="ctr" rtl="0" fontAlgn="base">
        <a:spcBef>
          <a:spcPct val="0"/>
        </a:spcBef>
        <a:spcAft>
          <a:spcPct val="0"/>
        </a:spcAft>
        <a:defRPr sz="4158">
          <a:solidFill>
            <a:schemeClr val="tx2"/>
          </a:solidFill>
          <a:latin typeface="Arial" charset="0"/>
          <a:ea typeface="宋体" charset="-122"/>
        </a:defRPr>
      </a:lvl6pPr>
      <a:lvl7pPr marL="864017" algn="ctr" rtl="0" fontAlgn="base">
        <a:spcBef>
          <a:spcPct val="0"/>
        </a:spcBef>
        <a:spcAft>
          <a:spcPct val="0"/>
        </a:spcAft>
        <a:defRPr sz="4158">
          <a:solidFill>
            <a:schemeClr val="tx2"/>
          </a:solidFill>
          <a:latin typeface="Arial" charset="0"/>
          <a:ea typeface="宋体" charset="-122"/>
        </a:defRPr>
      </a:lvl7pPr>
      <a:lvl8pPr marL="1296025" algn="ctr" rtl="0" fontAlgn="base">
        <a:spcBef>
          <a:spcPct val="0"/>
        </a:spcBef>
        <a:spcAft>
          <a:spcPct val="0"/>
        </a:spcAft>
        <a:defRPr sz="4158">
          <a:solidFill>
            <a:schemeClr val="tx2"/>
          </a:solidFill>
          <a:latin typeface="Arial" charset="0"/>
          <a:ea typeface="宋体" charset="-122"/>
        </a:defRPr>
      </a:lvl8pPr>
      <a:lvl9pPr marL="1728033" algn="ctr" rtl="0" fontAlgn="base">
        <a:spcBef>
          <a:spcPct val="0"/>
        </a:spcBef>
        <a:spcAft>
          <a:spcPct val="0"/>
        </a:spcAft>
        <a:defRPr sz="4158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24006" indent="-324006" algn="l" rtl="0" eaLnBrk="0" fontAlgn="base" hangingPunct="0">
        <a:spcBef>
          <a:spcPct val="20000"/>
        </a:spcBef>
        <a:spcAft>
          <a:spcPct val="0"/>
        </a:spcAft>
        <a:buChar char="•"/>
        <a:defRPr sz="3024">
          <a:solidFill>
            <a:schemeClr val="tx1"/>
          </a:solidFill>
          <a:latin typeface="+mn-lt"/>
          <a:ea typeface="+mn-ea"/>
          <a:cs typeface="+mn-cs"/>
        </a:defRPr>
      </a:lvl1pPr>
      <a:lvl2pPr marL="702013" indent="-270005" algn="l" rtl="0" eaLnBrk="0" fontAlgn="base" hangingPunct="0">
        <a:spcBef>
          <a:spcPct val="20000"/>
        </a:spcBef>
        <a:spcAft>
          <a:spcPct val="0"/>
        </a:spcAft>
        <a:buChar char="–"/>
        <a:defRPr sz="2646">
          <a:solidFill>
            <a:schemeClr val="tx1"/>
          </a:solidFill>
          <a:latin typeface="+mn-lt"/>
          <a:ea typeface="+mn-ea"/>
        </a:defRPr>
      </a:lvl2pPr>
      <a:lvl3pPr marL="1080021" indent="-216004" algn="l" rtl="0" eaLnBrk="0" fontAlgn="base" hangingPunct="0">
        <a:spcBef>
          <a:spcPct val="20000"/>
        </a:spcBef>
        <a:spcAft>
          <a:spcPct val="0"/>
        </a:spcAft>
        <a:buChar char="•"/>
        <a:defRPr sz="2268">
          <a:solidFill>
            <a:schemeClr val="tx1"/>
          </a:solidFill>
          <a:latin typeface="+mn-lt"/>
          <a:ea typeface="+mn-ea"/>
        </a:defRPr>
      </a:lvl3pPr>
      <a:lvl4pPr marL="1512029" indent="-216004" algn="l" rtl="0" eaLnBrk="0" fontAlgn="base" hangingPunct="0">
        <a:spcBef>
          <a:spcPct val="20000"/>
        </a:spcBef>
        <a:spcAft>
          <a:spcPct val="0"/>
        </a:spcAft>
        <a:buChar char="–"/>
        <a:defRPr sz="1890">
          <a:solidFill>
            <a:schemeClr val="tx1"/>
          </a:solidFill>
          <a:latin typeface="+mn-lt"/>
          <a:ea typeface="+mn-ea"/>
        </a:defRPr>
      </a:lvl4pPr>
      <a:lvl5pPr marL="1944037" indent="-216004" algn="l" rtl="0" eaLnBrk="0" fontAlgn="base" hangingPunct="0">
        <a:spcBef>
          <a:spcPct val="20000"/>
        </a:spcBef>
        <a:spcAft>
          <a:spcPct val="0"/>
        </a:spcAft>
        <a:buChar char="»"/>
        <a:defRPr sz="1890">
          <a:solidFill>
            <a:schemeClr val="tx1"/>
          </a:solidFill>
          <a:latin typeface="+mn-lt"/>
          <a:ea typeface="+mn-ea"/>
        </a:defRPr>
      </a:lvl5pPr>
      <a:lvl6pPr marL="2376046" indent="-216004" algn="l" rtl="0" fontAlgn="base">
        <a:spcBef>
          <a:spcPct val="20000"/>
        </a:spcBef>
        <a:spcAft>
          <a:spcPct val="0"/>
        </a:spcAft>
        <a:buChar char="»"/>
        <a:defRPr sz="1890">
          <a:solidFill>
            <a:schemeClr val="tx1"/>
          </a:solidFill>
          <a:latin typeface="+mn-lt"/>
          <a:ea typeface="+mn-ea"/>
        </a:defRPr>
      </a:lvl6pPr>
      <a:lvl7pPr marL="2808054" indent="-216004" algn="l" rtl="0" fontAlgn="base">
        <a:spcBef>
          <a:spcPct val="20000"/>
        </a:spcBef>
        <a:spcAft>
          <a:spcPct val="0"/>
        </a:spcAft>
        <a:buChar char="»"/>
        <a:defRPr sz="1890">
          <a:solidFill>
            <a:schemeClr val="tx1"/>
          </a:solidFill>
          <a:latin typeface="+mn-lt"/>
          <a:ea typeface="+mn-ea"/>
        </a:defRPr>
      </a:lvl7pPr>
      <a:lvl8pPr marL="3240062" indent="-216004" algn="l" rtl="0" fontAlgn="base">
        <a:spcBef>
          <a:spcPct val="20000"/>
        </a:spcBef>
        <a:spcAft>
          <a:spcPct val="0"/>
        </a:spcAft>
        <a:buChar char="»"/>
        <a:defRPr sz="1890">
          <a:solidFill>
            <a:schemeClr val="tx1"/>
          </a:solidFill>
          <a:latin typeface="+mn-lt"/>
          <a:ea typeface="+mn-ea"/>
        </a:defRPr>
      </a:lvl8pPr>
      <a:lvl9pPr marL="3672070" indent="-216004" algn="l" rtl="0" fontAlgn="base">
        <a:spcBef>
          <a:spcPct val="20000"/>
        </a:spcBef>
        <a:spcAft>
          <a:spcPct val="0"/>
        </a:spcAft>
        <a:buChar char="»"/>
        <a:defRPr sz="189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>
            <a:extLst>
              <a:ext uri="{FF2B5EF4-FFF2-40B4-BE49-F238E27FC236}">
                <a16:creationId xmlns:a16="http://schemas.microsoft.com/office/drawing/2014/main" id="{B9627A25-67DD-4C96-B7B2-3C1F96838A9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518900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Box 2">
            <a:extLst>
              <a:ext uri="{FF2B5EF4-FFF2-40B4-BE49-F238E27FC236}">
                <a16:creationId xmlns:a16="http://schemas.microsoft.com/office/drawing/2014/main" id="{80C7C672-BAF3-4B63-A071-F7CC5C4AAE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19129" y="5904160"/>
            <a:ext cx="1727835" cy="237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B72B9873-C995-4856-9C4D-912F4C5599D1}" type="slidenum">
              <a:rPr lang="zh-CN" altLang="en-US" sz="945" smtClean="0"/>
              <a:pPr algn="r" eaLnBrk="1" hangingPunct="1">
                <a:defRPr/>
              </a:pPr>
              <a:t>‹#›</a:t>
            </a:fld>
            <a:endParaRPr lang="en-US" altLang="zh-CN" sz="945"/>
          </a:p>
        </p:txBody>
      </p:sp>
    </p:spTree>
    <p:extLst>
      <p:ext uri="{BB962C8B-B14F-4D97-AF65-F5344CB8AC3E}">
        <p14:creationId xmlns:p14="http://schemas.microsoft.com/office/powerpoint/2010/main" val="135668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79" b="1">
          <a:solidFill>
            <a:srgbClr val="324D9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79" b="1">
          <a:solidFill>
            <a:srgbClr val="324D90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79" b="1">
          <a:solidFill>
            <a:srgbClr val="324D90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79" b="1">
          <a:solidFill>
            <a:srgbClr val="324D90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79" b="1">
          <a:solidFill>
            <a:srgbClr val="324D90"/>
          </a:solidFill>
          <a:latin typeface="Arial" charset="0"/>
          <a:ea typeface="宋体" pitchFamily="2" charset="-122"/>
        </a:defRPr>
      </a:lvl5pPr>
      <a:lvl6pPr marL="432008" algn="l" rtl="0" fontAlgn="base">
        <a:lnSpc>
          <a:spcPct val="90000"/>
        </a:lnSpc>
        <a:spcBef>
          <a:spcPct val="0"/>
        </a:spcBef>
        <a:spcAft>
          <a:spcPct val="0"/>
        </a:spcAft>
        <a:defRPr sz="2079" b="1">
          <a:solidFill>
            <a:srgbClr val="324D90"/>
          </a:solidFill>
          <a:latin typeface="Arial" charset="0"/>
          <a:ea typeface="宋体" pitchFamily="2" charset="-122"/>
        </a:defRPr>
      </a:lvl6pPr>
      <a:lvl7pPr marL="864017" algn="l" rtl="0" fontAlgn="base">
        <a:lnSpc>
          <a:spcPct val="90000"/>
        </a:lnSpc>
        <a:spcBef>
          <a:spcPct val="0"/>
        </a:spcBef>
        <a:spcAft>
          <a:spcPct val="0"/>
        </a:spcAft>
        <a:defRPr sz="2079" b="1">
          <a:solidFill>
            <a:srgbClr val="324D90"/>
          </a:solidFill>
          <a:latin typeface="Arial" charset="0"/>
          <a:ea typeface="宋体" pitchFamily="2" charset="-122"/>
        </a:defRPr>
      </a:lvl7pPr>
      <a:lvl8pPr marL="1296025" algn="l" rtl="0" fontAlgn="base">
        <a:lnSpc>
          <a:spcPct val="90000"/>
        </a:lnSpc>
        <a:spcBef>
          <a:spcPct val="0"/>
        </a:spcBef>
        <a:spcAft>
          <a:spcPct val="0"/>
        </a:spcAft>
        <a:defRPr sz="2079" b="1">
          <a:solidFill>
            <a:srgbClr val="324D90"/>
          </a:solidFill>
          <a:latin typeface="Arial" charset="0"/>
          <a:ea typeface="宋体" pitchFamily="2" charset="-122"/>
        </a:defRPr>
      </a:lvl8pPr>
      <a:lvl9pPr marL="1728033" algn="l" rtl="0" fontAlgn="base">
        <a:lnSpc>
          <a:spcPct val="90000"/>
        </a:lnSpc>
        <a:spcBef>
          <a:spcPct val="0"/>
        </a:spcBef>
        <a:spcAft>
          <a:spcPct val="0"/>
        </a:spcAft>
        <a:defRPr sz="2079" b="1">
          <a:solidFill>
            <a:srgbClr val="324D90"/>
          </a:solidFill>
          <a:latin typeface="Arial" charset="0"/>
          <a:ea typeface="宋体" pitchFamily="2" charset="-122"/>
        </a:defRPr>
      </a:lvl9pPr>
    </p:titleStyle>
    <p:bodyStyle>
      <a:lvl1pPr marL="300006" indent="-300006" algn="l" rtl="0" eaLnBrk="0" fontAlgn="base" hangingPunct="0">
        <a:lnSpc>
          <a:spcPct val="90000"/>
        </a:lnSpc>
        <a:spcBef>
          <a:spcPct val="0"/>
        </a:spcBef>
        <a:spcAft>
          <a:spcPct val="40000"/>
        </a:spcAft>
        <a:buClr>
          <a:srgbClr val="0074BE"/>
        </a:buClr>
        <a:buFont typeface="Wingdings" panose="05000000000000000000" pitchFamily="2" charset="2"/>
        <a:buChar char="n"/>
        <a:defRPr sz="1323">
          <a:solidFill>
            <a:srgbClr val="000000"/>
          </a:solidFill>
          <a:latin typeface="+mn-lt"/>
          <a:ea typeface="+mn-ea"/>
          <a:cs typeface="+mn-cs"/>
        </a:defRPr>
      </a:lvl1pPr>
      <a:lvl2pPr marL="688514" indent="-288006" algn="l" rtl="0" eaLnBrk="0" fontAlgn="base" hangingPunct="0">
        <a:lnSpc>
          <a:spcPct val="90000"/>
        </a:lnSpc>
        <a:spcBef>
          <a:spcPct val="0"/>
        </a:spcBef>
        <a:spcAft>
          <a:spcPct val="40000"/>
        </a:spcAft>
        <a:buClr>
          <a:srgbClr val="F7921E"/>
        </a:buClr>
        <a:buSzPct val="85000"/>
        <a:buFont typeface="Wingdings" panose="05000000000000000000" pitchFamily="2" charset="2"/>
        <a:buChar char="l"/>
        <a:defRPr sz="1323">
          <a:solidFill>
            <a:srgbClr val="000000"/>
          </a:solidFill>
          <a:latin typeface="+mn-lt"/>
          <a:ea typeface="+mn-ea"/>
        </a:defRPr>
      </a:lvl2pPr>
      <a:lvl3pPr marL="1014019" indent="-256505" algn="l" rtl="0" eaLnBrk="0" fontAlgn="base" hangingPunct="0">
        <a:lnSpc>
          <a:spcPct val="90000"/>
        </a:lnSpc>
        <a:spcBef>
          <a:spcPct val="0"/>
        </a:spcBef>
        <a:spcAft>
          <a:spcPct val="40000"/>
        </a:spcAft>
        <a:buClr>
          <a:srgbClr val="009A68"/>
        </a:buClr>
        <a:buSzPct val="85000"/>
        <a:buFont typeface="Wingdings" panose="05000000000000000000" pitchFamily="2" charset="2"/>
        <a:buChar char="n"/>
        <a:defRPr sz="1323">
          <a:solidFill>
            <a:srgbClr val="000000"/>
          </a:solidFill>
          <a:latin typeface="+mn-lt"/>
          <a:ea typeface="+mn-ea"/>
        </a:defRPr>
      </a:lvl3pPr>
      <a:lvl4pPr marL="1342526" indent="-271506" algn="l" rtl="0" eaLnBrk="0" fontAlgn="base" hangingPunct="0">
        <a:lnSpc>
          <a:spcPct val="90000"/>
        </a:lnSpc>
        <a:spcBef>
          <a:spcPct val="0"/>
        </a:spcBef>
        <a:spcAft>
          <a:spcPct val="40000"/>
        </a:spcAft>
        <a:buClr>
          <a:srgbClr val="8F3694"/>
        </a:buClr>
        <a:buSzPct val="85000"/>
        <a:buFont typeface="Wingdings" panose="05000000000000000000" pitchFamily="2" charset="2"/>
        <a:buChar char="l"/>
        <a:defRPr sz="1323">
          <a:solidFill>
            <a:srgbClr val="000000"/>
          </a:solidFill>
          <a:latin typeface="+mn-lt"/>
          <a:ea typeface="+mn-ea"/>
        </a:defRPr>
      </a:lvl4pPr>
      <a:lvl5pPr marL="1728033" indent="-213004" algn="l" rtl="0" eaLnBrk="0" fontAlgn="base" hangingPunct="0">
        <a:lnSpc>
          <a:spcPct val="90000"/>
        </a:lnSpc>
        <a:spcBef>
          <a:spcPct val="0"/>
        </a:spcBef>
        <a:spcAft>
          <a:spcPct val="40000"/>
        </a:spcAft>
        <a:buClr>
          <a:schemeClr val="bg2"/>
        </a:buClr>
        <a:buSzPct val="85000"/>
        <a:buFont typeface="Arial" panose="020B0604020202020204" pitchFamily="34" charset="0"/>
        <a:buChar char="n"/>
        <a:defRPr sz="1323">
          <a:solidFill>
            <a:srgbClr val="000000"/>
          </a:solidFill>
          <a:latin typeface="+mn-lt"/>
          <a:ea typeface="+mn-ea"/>
        </a:defRPr>
      </a:lvl5pPr>
      <a:lvl6pPr marL="2160041" indent="-213004" algn="l" rtl="0" fontAlgn="base">
        <a:lnSpc>
          <a:spcPct val="90000"/>
        </a:lnSpc>
        <a:spcBef>
          <a:spcPct val="0"/>
        </a:spcBef>
        <a:spcAft>
          <a:spcPct val="40000"/>
        </a:spcAft>
        <a:buClr>
          <a:schemeClr val="bg2"/>
        </a:buClr>
        <a:buSzPct val="85000"/>
        <a:buFont typeface="Arial" charset="0"/>
        <a:buChar char="n"/>
        <a:defRPr sz="1323">
          <a:solidFill>
            <a:srgbClr val="000000"/>
          </a:solidFill>
          <a:latin typeface="+mn-lt"/>
          <a:ea typeface="+mn-ea"/>
        </a:defRPr>
      </a:lvl6pPr>
      <a:lvl7pPr marL="2592050" indent="-213004" algn="l" rtl="0" fontAlgn="base">
        <a:lnSpc>
          <a:spcPct val="90000"/>
        </a:lnSpc>
        <a:spcBef>
          <a:spcPct val="0"/>
        </a:spcBef>
        <a:spcAft>
          <a:spcPct val="40000"/>
        </a:spcAft>
        <a:buClr>
          <a:schemeClr val="bg2"/>
        </a:buClr>
        <a:buSzPct val="85000"/>
        <a:buFont typeface="Arial" charset="0"/>
        <a:buChar char="n"/>
        <a:defRPr sz="1323">
          <a:solidFill>
            <a:srgbClr val="000000"/>
          </a:solidFill>
          <a:latin typeface="+mn-lt"/>
          <a:ea typeface="+mn-ea"/>
        </a:defRPr>
      </a:lvl7pPr>
      <a:lvl8pPr marL="3024058" indent="-213004" algn="l" rtl="0" fontAlgn="base">
        <a:lnSpc>
          <a:spcPct val="90000"/>
        </a:lnSpc>
        <a:spcBef>
          <a:spcPct val="0"/>
        </a:spcBef>
        <a:spcAft>
          <a:spcPct val="40000"/>
        </a:spcAft>
        <a:buClr>
          <a:schemeClr val="bg2"/>
        </a:buClr>
        <a:buSzPct val="85000"/>
        <a:buFont typeface="Arial" charset="0"/>
        <a:buChar char="n"/>
        <a:defRPr sz="1323">
          <a:solidFill>
            <a:srgbClr val="000000"/>
          </a:solidFill>
          <a:latin typeface="+mn-lt"/>
          <a:ea typeface="+mn-ea"/>
        </a:defRPr>
      </a:lvl8pPr>
      <a:lvl9pPr marL="3456066" indent="-213004" algn="l" rtl="0" fontAlgn="base">
        <a:lnSpc>
          <a:spcPct val="90000"/>
        </a:lnSpc>
        <a:spcBef>
          <a:spcPct val="0"/>
        </a:spcBef>
        <a:spcAft>
          <a:spcPct val="40000"/>
        </a:spcAft>
        <a:buClr>
          <a:schemeClr val="bg2"/>
        </a:buClr>
        <a:buSzPct val="85000"/>
        <a:buFont typeface="Arial" charset="0"/>
        <a:buChar char="n"/>
        <a:defRPr sz="1323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018020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573510" cy="6551295"/>
          </a:xfrm>
          <a:prstGeom prst="rect">
            <a:avLst/>
          </a:prstGeom>
        </p:spPr>
      </p:pic>
      <p:pic>
        <p:nvPicPr>
          <p:cNvPr id="7" name="图片 6" descr="logo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647065" y="440690"/>
            <a:ext cx="2072640" cy="55626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56310" y="4945380"/>
            <a:ext cx="868045" cy="75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 descr="20180202"/>
          <p:cNvPicPr>
            <a:picLocks noChangeAspect="1"/>
          </p:cNvPicPr>
          <p:nvPr/>
        </p:nvPicPr>
        <p:blipFill>
          <a:blip r:embed="rId4" cstate="print"/>
          <a:srcRect r="-15678" b="21598"/>
          <a:stretch>
            <a:fillRect/>
          </a:stretch>
        </p:blipFill>
        <p:spPr>
          <a:xfrm>
            <a:off x="11082655" y="326390"/>
            <a:ext cx="173355" cy="235585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 rot="5400000">
            <a:off x="10949940" y="5857875"/>
            <a:ext cx="39497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97565" y="2498725"/>
            <a:ext cx="4203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buNone/>
            </a:pPr>
            <a:r>
              <a:rPr lang="zh-CN" altLang="zh-CN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版</a:t>
            </a: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-148936" y="4301043"/>
            <a:ext cx="746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金融工程数据提取方法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276475" y="359410"/>
            <a:ext cx="6396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Wind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量化接口</a:t>
            </a:r>
          </a:p>
        </p:txBody>
      </p:sp>
      <p:sp>
        <p:nvSpPr>
          <p:cNvPr id="25" name="TextBox 57"/>
          <p:cNvSpPr txBox="1"/>
          <p:nvPr/>
        </p:nvSpPr>
        <p:spPr bwMode="auto">
          <a:xfrm>
            <a:off x="790898" y="1439887"/>
            <a:ext cx="9937104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Wind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量化接口安装成功后，就可以在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Python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中使用了。建议通过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Jupyter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 Notebook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Python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。</a:t>
            </a:r>
          </a:p>
        </p:txBody>
      </p:sp>
      <p:sp>
        <p:nvSpPr>
          <p:cNvPr id="5" name="TextBox 57">
            <a:extLst>
              <a:ext uri="{FF2B5EF4-FFF2-40B4-BE49-F238E27FC236}">
                <a16:creationId xmlns:a16="http://schemas.microsoft.com/office/drawing/2014/main" id="{E797A63D-5747-4364-ACC5-1AFEC8C5C5D1}"/>
              </a:ext>
            </a:extLst>
          </p:cNvPr>
          <p:cNvSpPr txBox="1"/>
          <p:nvPr/>
        </p:nvSpPr>
        <p:spPr bwMode="auto">
          <a:xfrm>
            <a:off x="790898" y="2029808"/>
            <a:ext cx="993710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3.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使用接口提取数据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algn="just"/>
            <a:r>
              <a:rPr lang="en-US" altLang="zh-CN" dirty="0"/>
              <a:t>     Wind</a:t>
            </a:r>
            <a:r>
              <a:rPr lang="zh-CN" altLang="en-US" dirty="0"/>
              <a:t>量化接口提供了许多不同的函数，例如</a:t>
            </a:r>
            <a:r>
              <a:rPr lang="en-US" altLang="zh-CN" dirty="0" err="1"/>
              <a:t>wsd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wss</a:t>
            </a:r>
            <a:r>
              <a:rPr lang="en-US" altLang="zh-CN" dirty="0"/>
              <a:t>()</a:t>
            </a:r>
            <a:r>
              <a:rPr lang="zh-CN" altLang="en-US" dirty="0"/>
              <a:t>等，其中</a:t>
            </a:r>
            <a:r>
              <a:rPr lang="en-US" altLang="zh-CN" dirty="0" err="1"/>
              <a:t>wss</a:t>
            </a:r>
            <a:r>
              <a:rPr lang="en-US" altLang="zh-CN" dirty="0"/>
              <a:t>()</a:t>
            </a:r>
            <a:r>
              <a:rPr lang="zh-CN" altLang="en-US" dirty="0"/>
              <a:t>用于提取横截面数据，</a:t>
            </a:r>
            <a:r>
              <a:rPr lang="en-US" altLang="zh-CN" dirty="0" err="1"/>
              <a:t>wsd</a:t>
            </a:r>
            <a:r>
              <a:rPr lang="en-US" altLang="zh-CN" dirty="0"/>
              <a:t>()</a:t>
            </a:r>
            <a:r>
              <a:rPr lang="zh-CN" altLang="en-US" dirty="0"/>
              <a:t>用于提取历史序列数据，具体函数的使用方法和需要的参数，可以查看</a:t>
            </a:r>
            <a:r>
              <a:rPr lang="en-US" altLang="zh-CN" dirty="0"/>
              <a:t>Wind</a:t>
            </a:r>
            <a:r>
              <a:rPr lang="zh-CN" altLang="en-US" dirty="0"/>
              <a:t>量化接口的用户手册。但是，在具体的使用过程中，我们很少去查看</a:t>
            </a:r>
            <a:r>
              <a:rPr lang="en-US" altLang="zh-CN" dirty="0"/>
              <a:t>Wind</a:t>
            </a:r>
            <a:r>
              <a:rPr lang="zh-CN" altLang="en-US" dirty="0"/>
              <a:t>量化手册，一般都是依赖</a:t>
            </a:r>
            <a:r>
              <a:rPr lang="en-US" altLang="zh-CN" dirty="0"/>
              <a:t>Wind</a:t>
            </a:r>
            <a:r>
              <a:rPr lang="zh-CN" altLang="en-US" dirty="0"/>
              <a:t>客户端提供的“代码生成器”，自动生成提取数据的</a:t>
            </a:r>
            <a:r>
              <a:rPr lang="en-US" altLang="zh-CN" dirty="0"/>
              <a:t>Python</a:t>
            </a:r>
            <a:r>
              <a:rPr lang="zh-CN" altLang="en-US" dirty="0"/>
              <a:t>代码，复制到</a:t>
            </a:r>
            <a:r>
              <a:rPr lang="en-US" altLang="zh-CN" dirty="0"/>
              <a:t>Python</a:t>
            </a:r>
            <a:r>
              <a:rPr lang="zh-CN" altLang="en-US" dirty="0"/>
              <a:t>中来运行。</a:t>
            </a:r>
            <a:endParaRPr lang="en-US" altLang="zh-CN" dirty="0"/>
          </a:p>
          <a:p>
            <a:pPr algn="just"/>
            <a:r>
              <a:rPr lang="en-US" altLang="zh-CN" dirty="0"/>
              <a:t>     </a:t>
            </a:r>
            <a:r>
              <a:rPr lang="zh-CN" altLang="en-US" dirty="0"/>
              <a:t>代码生成器的使用方法如下：</a:t>
            </a:r>
            <a:endParaRPr lang="en-US" altLang="zh-CN" dirty="0"/>
          </a:p>
          <a:p>
            <a:pPr algn="just"/>
            <a:r>
              <a:rPr lang="en-US" altLang="zh-CN" b="1" dirty="0"/>
              <a:t>     3.1 </a:t>
            </a:r>
            <a:r>
              <a:rPr lang="zh-CN" altLang="en-US" b="1" dirty="0"/>
              <a:t>在</a:t>
            </a:r>
            <a:r>
              <a:rPr lang="en-US" altLang="zh-CN" b="1" dirty="0"/>
              <a:t>Wind</a:t>
            </a:r>
            <a:r>
              <a:rPr lang="zh-CN" altLang="en-US" b="1" dirty="0"/>
              <a:t>客户端的右下角，输入“</a:t>
            </a:r>
            <a:r>
              <a:rPr lang="en-US" altLang="zh-CN" b="1" dirty="0"/>
              <a:t>CG”</a:t>
            </a:r>
            <a:r>
              <a:rPr lang="zh-CN" altLang="en-US" b="1" dirty="0"/>
              <a:t>，按回车，打开代码生成器</a:t>
            </a:r>
            <a:endParaRPr lang="en-US" altLang="zh-CN" b="1" dirty="0"/>
          </a:p>
          <a:p>
            <a:pPr algn="just"/>
            <a:r>
              <a:rPr lang="en-US" altLang="zh-CN" b="1" dirty="0"/>
              <a:t>     3.2 </a:t>
            </a:r>
            <a:r>
              <a:rPr lang="zh-CN" altLang="en-US" b="1" dirty="0"/>
              <a:t>在“代码生成器”中，将编程语言调整为</a:t>
            </a:r>
            <a:r>
              <a:rPr lang="en-US" altLang="zh-CN" b="1" dirty="0"/>
              <a:t>Python</a:t>
            </a:r>
          </a:p>
          <a:p>
            <a:pPr algn="just"/>
            <a:r>
              <a:rPr lang="en-US" altLang="zh-CN" b="1" dirty="0">
                <a:solidFill>
                  <a:srgbClr val="FF0000"/>
                </a:solidFill>
              </a:rPr>
              <a:t>     </a:t>
            </a:r>
            <a:r>
              <a:rPr lang="en-US" altLang="zh-CN" b="1" dirty="0">
                <a:solidFill>
                  <a:srgbClr val="C00000"/>
                </a:solidFill>
              </a:rPr>
              <a:t>3.3 </a:t>
            </a:r>
            <a:r>
              <a:rPr lang="zh-CN" altLang="en-US" b="1" dirty="0">
                <a:solidFill>
                  <a:srgbClr val="C00000"/>
                </a:solidFill>
              </a:rPr>
              <a:t>利用代码生成器生成代码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pic>
        <p:nvPicPr>
          <p:cNvPr id="4098" name="Picture 2" descr="image.png">
            <a:extLst>
              <a:ext uri="{FF2B5EF4-FFF2-40B4-BE49-F238E27FC236}">
                <a16:creationId xmlns:a16="http://schemas.microsoft.com/office/drawing/2014/main" id="{9B48F7F0-7347-4E50-A7F1-CDF801745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698" y="3623313"/>
            <a:ext cx="3361565" cy="251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7">
            <a:extLst>
              <a:ext uri="{FF2B5EF4-FFF2-40B4-BE49-F238E27FC236}">
                <a16:creationId xmlns:a16="http://schemas.microsoft.com/office/drawing/2014/main" id="{7310C9F3-5B61-43A3-B485-9199C59A3805}"/>
              </a:ext>
            </a:extLst>
          </p:cNvPr>
          <p:cNvSpPr txBox="1"/>
          <p:nvPr/>
        </p:nvSpPr>
        <p:spPr bwMode="auto">
          <a:xfrm>
            <a:off x="1402966" y="4646526"/>
            <a:ext cx="6444716" cy="1023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代码生成器的操作方法与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Wind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Excel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插件基本相同。例如，通过点击“日期序列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WSD”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，获取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600008.SH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从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2019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年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5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月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日到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2019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年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5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月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31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日的收盘价后，得到的代码和结果如右图所示。</a:t>
            </a:r>
          </a:p>
        </p:txBody>
      </p:sp>
    </p:spTree>
    <p:extLst>
      <p:ext uri="{BB962C8B-B14F-4D97-AF65-F5344CB8AC3E}">
        <p14:creationId xmlns:p14="http://schemas.microsoft.com/office/powerpoint/2010/main" val="2714888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276475" y="359410"/>
            <a:ext cx="6396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Wind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量化接口</a:t>
            </a:r>
          </a:p>
        </p:txBody>
      </p:sp>
      <p:sp>
        <p:nvSpPr>
          <p:cNvPr id="25" name="TextBox 57"/>
          <p:cNvSpPr txBox="1"/>
          <p:nvPr/>
        </p:nvSpPr>
        <p:spPr bwMode="auto">
          <a:xfrm>
            <a:off x="790898" y="1439887"/>
            <a:ext cx="9937104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Wind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量化接口安装成功后，就可以在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Python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中使用了。建议通过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Jupyter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 Notebook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Python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。</a:t>
            </a:r>
          </a:p>
        </p:txBody>
      </p:sp>
      <p:sp>
        <p:nvSpPr>
          <p:cNvPr id="5" name="TextBox 57">
            <a:extLst>
              <a:ext uri="{FF2B5EF4-FFF2-40B4-BE49-F238E27FC236}">
                <a16:creationId xmlns:a16="http://schemas.microsoft.com/office/drawing/2014/main" id="{E797A63D-5747-4364-ACC5-1AFEC8C5C5D1}"/>
              </a:ext>
            </a:extLst>
          </p:cNvPr>
          <p:cNvSpPr txBox="1"/>
          <p:nvPr/>
        </p:nvSpPr>
        <p:spPr bwMode="auto">
          <a:xfrm>
            <a:off x="790898" y="2029808"/>
            <a:ext cx="9937104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3.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使用接口提取数据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algn="just"/>
            <a:r>
              <a:rPr lang="en-US" altLang="zh-CN" dirty="0"/>
              <a:t>     Wind</a:t>
            </a:r>
            <a:r>
              <a:rPr lang="zh-CN" altLang="en-US" dirty="0"/>
              <a:t>量化接口提供了许多不同的函数，例如</a:t>
            </a:r>
            <a:r>
              <a:rPr lang="en-US" altLang="zh-CN" dirty="0" err="1"/>
              <a:t>wsd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wss</a:t>
            </a:r>
            <a:r>
              <a:rPr lang="en-US" altLang="zh-CN" dirty="0"/>
              <a:t>()</a:t>
            </a:r>
            <a:r>
              <a:rPr lang="zh-CN" altLang="en-US" dirty="0"/>
              <a:t>等，其中</a:t>
            </a:r>
            <a:r>
              <a:rPr lang="en-US" altLang="zh-CN" dirty="0" err="1"/>
              <a:t>wss</a:t>
            </a:r>
            <a:r>
              <a:rPr lang="en-US" altLang="zh-CN" dirty="0"/>
              <a:t>()</a:t>
            </a:r>
            <a:r>
              <a:rPr lang="zh-CN" altLang="en-US" dirty="0"/>
              <a:t>用于提取横截面数据，</a:t>
            </a:r>
            <a:r>
              <a:rPr lang="en-US" altLang="zh-CN" dirty="0" err="1"/>
              <a:t>wsd</a:t>
            </a:r>
            <a:r>
              <a:rPr lang="en-US" altLang="zh-CN" dirty="0"/>
              <a:t>()</a:t>
            </a:r>
            <a:r>
              <a:rPr lang="zh-CN" altLang="en-US" dirty="0"/>
              <a:t>用于提取历史序列数据，具体函数的使用方法和需要的参数，可以查看</a:t>
            </a:r>
            <a:r>
              <a:rPr lang="en-US" altLang="zh-CN" dirty="0"/>
              <a:t>Wind</a:t>
            </a:r>
            <a:r>
              <a:rPr lang="zh-CN" altLang="en-US" dirty="0"/>
              <a:t>量化接口的用户手册。但是，在具体的使用过程中，我们很少去查看</a:t>
            </a:r>
            <a:r>
              <a:rPr lang="en-US" altLang="zh-CN" dirty="0"/>
              <a:t>Wind</a:t>
            </a:r>
            <a:r>
              <a:rPr lang="zh-CN" altLang="en-US" dirty="0"/>
              <a:t>量化手册，一般都是依赖</a:t>
            </a:r>
            <a:r>
              <a:rPr lang="en-US" altLang="zh-CN" dirty="0"/>
              <a:t>Wind</a:t>
            </a:r>
            <a:r>
              <a:rPr lang="zh-CN" altLang="en-US" dirty="0"/>
              <a:t>客户端提供的“代码生成器”，自动生成提取数据的</a:t>
            </a:r>
            <a:r>
              <a:rPr lang="en-US" altLang="zh-CN" dirty="0"/>
              <a:t>Python</a:t>
            </a:r>
            <a:r>
              <a:rPr lang="zh-CN" altLang="en-US" dirty="0"/>
              <a:t>代码，复制到</a:t>
            </a:r>
            <a:r>
              <a:rPr lang="en-US" altLang="zh-CN" dirty="0"/>
              <a:t>Python</a:t>
            </a:r>
            <a:r>
              <a:rPr lang="zh-CN" altLang="en-US" dirty="0"/>
              <a:t>中来运行。</a:t>
            </a:r>
            <a:endParaRPr lang="en-US" altLang="zh-CN" dirty="0"/>
          </a:p>
          <a:p>
            <a:pPr algn="just"/>
            <a:r>
              <a:rPr lang="en-US" altLang="zh-CN" dirty="0"/>
              <a:t>     </a:t>
            </a:r>
            <a:r>
              <a:rPr lang="zh-CN" altLang="en-US" dirty="0"/>
              <a:t>代码生成器的使用方法如下：</a:t>
            </a:r>
            <a:endParaRPr lang="en-US" altLang="zh-CN" dirty="0"/>
          </a:p>
          <a:p>
            <a:pPr algn="just"/>
            <a:r>
              <a:rPr lang="en-US" altLang="zh-CN" b="1" dirty="0"/>
              <a:t>     3.1 </a:t>
            </a:r>
            <a:r>
              <a:rPr lang="zh-CN" altLang="en-US" b="1" dirty="0"/>
              <a:t>在</a:t>
            </a:r>
            <a:r>
              <a:rPr lang="en-US" altLang="zh-CN" b="1" dirty="0"/>
              <a:t>Wind</a:t>
            </a:r>
            <a:r>
              <a:rPr lang="zh-CN" altLang="en-US" b="1" dirty="0"/>
              <a:t>客户端的右下角，输入“</a:t>
            </a:r>
            <a:r>
              <a:rPr lang="en-US" altLang="zh-CN" b="1" dirty="0"/>
              <a:t>CG”</a:t>
            </a:r>
            <a:r>
              <a:rPr lang="zh-CN" altLang="en-US" b="1" dirty="0"/>
              <a:t>，按回车，打开代码生成器</a:t>
            </a:r>
            <a:endParaRPr lang="en-US" altLang="zh-CN" b="1" dirty="0"/>
          </a:p>
          <a:p>
            <a:pPr algn="just"/>
            <a:r>
              <a:rPr lang="en-US" altLang="zh-CN" b="1" dirty="0"/>
              <a:t>     3.2 </a:t>
            </a:r>
            <a:r>
              <a:rPr lang="zh-CN" altLang="en-US" b="1" dirty="0"/>
              <a:t>在“代码生成器”中，将编程语言调整为</a:t>
            </a:r>
            <a:r>
              <a:rPr lang="en-US" altLang="zh-CN" b="1" dirty="0"/>
              <a:t>Python</a:t>
            </a:r>
          </a:p>
          <a:p>
            <a:pPr algn="just"/>
            <a:r>
              <a:rPr lang="en-US" altLang="zh-CN" b="1" dirty="0"/>
              <a:t>     3.3 </a:t>
            </a:r>
            <a:r>
              <a:rPr lang="zh-CN" altLang="en-US" b="1" dirty="0"/>
              <a:t>利用代码生成器生成代码</a:t>
            </a:r>
            <a:endParaRPr lang="en-US" altLang="zh-CN" b="1" dirty="0"/>
          </a:p>
          <a:p>
            <a:pPr algn="just"/>
            <a:r>
              <a:rPr lang="zh-CN" altLang="en-US" b="1" dirty="0">
                <a:solidFill>
                  <a:srgbClr val="FF0000"/>
                </a:solidFill>
              </a:rPr>
              <a:t>     </a:t>
            </a:r>
            <a:r>
              <a:rPr lang="en-US" altLang="zh-CN" b="1" dirty="0">
                <a:solidFill>
                  <a:srgbClr val="C00000"/>
                </a:solidFill>
              </a:rPr>
              <a:t>3.4 </a:t>
            </a:r>
            <a:r>
              <a:rPr lang="zh-CN" altLang="en-US" b="1" dirty="0">
                <a:solidFill>
                  <a:srgbClr val="C00000"/>
                </a:solidFill>
              </a:rPr>
              <a:t>将生成的代码复制到</a:t>
            </a:r>
            <a:r>
              <a:rPr lang="en-US" altLang="zh-CN" b="1" dirty="0">
                <a:solidFill>
                  <a:srgbClr val="C00000"/>
                </a:solidFill>
              </a:rPr>
              <a:t>Python</a:t>
            </a:r>
            <a:r>
              <a:rPr lang="zh-CN" altLang="en-US" b="1" dirty="0">
                <a:solidFill>
                  <a:srgbClr val="C00000"/>
                </a:solidFill>
              </a:rPr>
              <a:t>中运行</a:t>
            </a:r>
          </a:p>
        </p:txBody>
      </p:sp>
    </p:spTree>
    <p:extLst>
      <p:ext uri="{BB962C8B-B14F-4D97-AF65-F5344CB8AC3E}">
        <p14:creationId xmlns:p14="http://schemas.microsoft.com/office/powerpoint/2010/main" val="3808802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276475" y="359410"/>
            <a:ext cx="6396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Wind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量化接口</a:t>
            </a:r>
          </a:p>
        </p:txBody>
      </p:sp>
      <p:sp>
        <p:nvSpPr>
          <p:cNvPr id="5" name="TextBox 57">
            <a:extLst>
              <a:ext uri="{FF2B5EF4-FFF2-40B4-BE49-F238E27FC236}">
                <a16:creationId xmlns:a16="http://schemas.microsoft.com/office/drawing/2014/main" id="{E797A63D-5747-4364-ACC5-1AFEC8C5C5D1}"/>
              </a:ext>
            </a:extLst>
          </p:cNvPr>
          <p:cNvSpPr txBox="1"/>
          <p:nvPr/>
        </p:nvSpPr>
        <p:spPr bwMode="auto">
          <a:xfrm>
            <a:off x="790898" y="3921298"/>
            <a:ext cx="993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zh-CN" altLang="en-US" dirty="0"/>
              <a:t>可以看到，</a:t>
            </a:r>
            <a:r>
              <a:rPr lang="en-US" altLang="zh-CN" dirty="0"/>
              <a:t>Wind</a:t>
            </a:r>
            <a:r>
              <a:rPr lang="zh-CN" altLang="en-US" dirty="0"/>
              <a:t>量化接口的</a:t>
            </a:r>
            <a:r>
              <a:rPr lang="en-US" altLang="zh-CN" dirty="0" err="1"/>
              <a:t>wsd</a:t>
            </a:r>
            <a:r>
              <a:rPr lang="en-US" altLang="zh-CN" dirty="0"/>
              <a:t>()</a:t>
            </a:r>
            <a:r>
              <a:rPr lang="zh-CN" altLang="en-US" dirty="0"/>
              <a:t>函数返回数据的类型为</a:t>
            </a:r>
            <a:r>
              <a:rPr lang="en-US" altLang="zh-CN" dirty="0" err="1"/>
              <a:t>WindData</a:t>
            </a:r>
            <a:r>
              <a:rPr lang="zh-CN" altLang="en-US" dirty="0"/>
              <a:t>，</a:t>
            </a:r>
            <a:r>
              <a:rPr lang="en-US" altLang="zh-CN" dirty="0" err="1"/>
              <a:t>WindData</a:t>
            </a:r>
            <a:r>
              <a:rPr lang="zh-CN" altLang="en-US" dirty="0"/>
              <a:t>对象包含</a:t>
            </a:r>
            <a:r>
              <a:rPr lang="en-US" altLang="zh-CN" dirty="0"/>
              <a:t>5</a:t>
            </a:r>
            <a:r>
              <a:rPr lang="zh-CN" altLang="en-US" dirty="0"/>
              <a:t>个属性：</a:t>
            </a:r>
            <a:r>
              <a:rPr lang="en-US" altLang="zh-CN" dirty="0" err="1"/>
              <a:t>ErrorCode</a:t>
            </a:r>
            <a:r>
              <a:rPr lang="zh-CN" altLang="en-US" dirty="0"/>
              <a:t>、</a:t>
            </a:r>
            <a:r>
              <a:rPr lang="en-US" altLang="zh-CN" dirty="0"/>
              <a:t>Codes</a:t>
            </a:r>
            <a:r>
              <a:rPr lang="zh-CN" altLang="en-US" dirty="0"/>
              <a:t>、</a:t>
            </a:r>
            <a:r>
              <a:rPr lang="en-US" altLang="zh-CN" dirty="0"/>
              <a:t>Fields</a:t>
            </a:r>
            <a:r>
              <a:rPr lang="zh-CN" altLang="en-US" dirty="0"/>
              <a:t>、</a:t>
            </a:r>
            <a:r>
              <a:rPr lang="en-US" altLang="zh-CN" dirty="0"/>
              <a:t>Times</a:t>
            </a:r>
            <a:r>
              <a:rPr lang="zh-CN" altLang="en-US" dirty="0"/>
              <a:t>、</a:t>
            </a:r>
            <a:r>
              <a:rPr lang="en-US" altLang="zh-CN" dirty="0"/>
              <a:t>Data</a:t>
            </a:r>
            <a:r>
              <a:rPr lang="zh-CN" altLang="en-US" dirty="0"/>
              <a:t>。其中</a:t>
            </a:r>
            <a:r>
              <a:rPr lang="en-US" altLang="zh-CN" dirty="0"/>
              <a:t>Data</a:t>
            </a:r>
            <a:r>
              <a:rPr lang="zh-CN" altLang="en-US" dirty="0"/>
              <a:t>中包含了我们想要的数据，</a:t>
            </a:r>
            <a:r>
              <a:rPr lang="en-US" altLang="zh-CN" dirty="0"/>
              <a:t>Times</a:t>
            </a:r>
            <a:r>
              <a:rPr lang="zh-CN" altLang="en-US" dirty="0"/>
              <a:t>是时间序列，</a:t>
            </a:r>
            <a:r>
              <a:rPr lang="en-US" altLang="zh-CN" dirty="0"/>
              <a:t>Fields</a:t>
            </a:r>
            <a:r>
              <a:rPr lang="zh-CN" altLang="en-US" dirty="0"/>
              <a:t>为字段列表，我们可以利用</a:t>
            </a:r>
            <a:r>
              <a:rPr lang="en-US" altLang="zh-CN" dirty="0"/>
              <a:t>pandas</a:t>
            </a:r>
            <a:r>
              <a:rPr lang="zh-CN" altLang="en-US" dirty="0"/>
              <a:t>将返回的数据转换成</a:t>
            </a:r>
            <a:r>
              <a:rPr lang="en-US" altLang="zh-CN" dirty="0" err="1"/>
              <a:t>DataFrame</a:t>
            </a:r>
            <a:r>
              <a:rPr lang="zh-CN" altLang="en-US" dirty="0"/>
              <a:t>后进行后续处理。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E7B5BC-55CC-46D8-BADB-78D8A3683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87" y="1223863"/>
            <a:ext cx="10220325" cy="2362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927962-323E-4F88-A0DD-2C6815369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87" y="5073426"/>
            <a:ext cx="102203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16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C:\Users\Administrator\Desktop\a3.jpga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763" y="-16827"/>
            <a:ext cx="11509375" cy="651446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252720" y="2998470"/>
            <a:ext cx="5462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Wind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底层数据库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5344795" y="3658235"/>
            <a:ext cx="82931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252720" y="1788160"/>
            <a:ext cx="19164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80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03</a:t>
            </a:r>
          </a:p>
        </p:txBody>
      </p:sp>
      <p:pic>
        <p:nvPicPr>
          <p:cNvPr id="8" name="Picture 2" descr="C:\Users\Administrator\Desktop\xs\图片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800" y="276225"/>
            <a:ext cx="2084388" cy="5667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276475" y="359410"/>
            <a:ext cx="6396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安装</a:t>
            </a:r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cx_Oracle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57"/>
          <p:cNvSpPr txBox="1"/>
          <p:nvPr/>
        </p:nvSpPr>
        <p:spPr bwMode="auto">
          <a:xfrm>
            <a:off x="790898" y="1439887"/>
            <a:ext cx="9937104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Wind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底层数据库是使用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Oracle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管理的，所以可以使用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Python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的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cx_Orcale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包来进行连接和使用。</a:t>
            </a:r>
          </a:p>
        </p:txBody>
      </p:sp>
      <p:sp>
        <p:nvSpPr>
          <p:cNvPr id="5" name="TextBox 57">
            <a:extLst>
              <a:ext uri="{FF2B5EF4-FFF2-40B4-BE49-F238E27FC236}">
                <a16:creationId xmlns:a16="http://schemas.microsoft.com/office/drawing/2014/main" id="{E797A63D-5747-4364-ACC5-1AFEC8C5C5D1}"/>
              </a:ext>
            </a:extLst>
          </p:cNvPr>
          <p:cNvSpPr txBox="1"/>
          <p:nvPr/>
        </p:nvSpPr>
        <p:spPr bwMode="auto">
          <a:xfrm>
            <a:off x="790898" y="2029808"/>
            <a:ext cx="9937104" cy="1156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安装</a:t>
            </a: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cx_Oracle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      打开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Anaconda Prompt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，运行如下代码（可复制粘贴到命令行）：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      pip install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cx_Oracle</a:t>
            </a:r>
            <a:endParaRPr lang="de-DE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2FCDBE-8442-404A-A1B0-A640CEA81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325" y="3438177"/>
            <a:ext cx="88582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73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276475" y="359410"/>
            <a:ext cx="6396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使用底层数据库</a:t>
            </a:r>
          </a:p>
        </p:txBody>
      </p:sp>
      <p:sp>
        <p:nvSpPr>
          <p:cNvPr id="25" name="TextBox 57"/>
          <p:cNvSpPr txBox="1"/>
          <p:nvPr/>
        </p:nvSpPr>
        <p:spPr bwMode="auto">
          <a:xfrm>
            <a:off x="790898" y="1439887"/>
            <a:ext cx="9937104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cx_Orcale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安装成功后，就可以启动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Jupyter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 Notebook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，在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Python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中使用了。</a:t>
            </a:r>
          </a:p>
        </p:txBody>
      </p:sp>
      <p:sp>
        <p:nvSpPr>
          <p:cNvPr id="5" name="TextBox 57">
            <a:extLst>
              <a:ext uri="{FF2B5EF4-FFF2-40B4-BE49-F238E27FC236}">
                <a16:creationId xmlns:a16="http://schemas.microsoft.com/office/drawing/2014/main" id="{E797A63D-5747-4364-ACC5-1AFEC8C5C5D1}"/>
              </a:ext>
            </a:extLst>
          </p:cNvPr>
          <p:cNvSpPr txBox="1"/>
          <p:nvPr/>
        </p:nvSpPr>
        <p:spPr bwMode="auto">
          <a:xfrm>
            <a:off x="790898" y="2029808"/>
            <a:ext cx="9937104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1.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导入</a:t>
            </a: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cx_Oracle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2B8190-B575-4A25-B4C7-E016466FA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75" y="2447999"/>
            <a:ext cx="10191750" cy="533400"/>
          </a:xfrm>
          <a:prstGeom prst="rect">
            <a:avLst/>
          </a:prstGeom>
        </p:spPr>
      </p:pic>
      <p:sp>
        <p:nvSpPr>
          <p:cNvPr id="7" name="TextBox 57">
            <a:extLst>
              <a:ext uri="{FF2B5EF4-FFF2-40B4-BE49-F238E27FC236}">
                <a16:creationId xmlns:a16="http://schemas.microsoft.com/office/drawing/2014/main" id="{96A6CB7B-ABA5-4FDD-834F-860F10C0D971}"/>
              </a:ext>
            </a:extLst>
          </p:cNvPr>
          <p:cNvSpPr txBox="1"/>
          <p:nvPr/>
        </p:nvSpPr>
        <p:spPr bwMode="auto">
          <a:xfrm>
            <a:off x="790898" y="2965912"/>
            <a:ext cx="9937104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2.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连接底层数据库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   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Wind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底层数据库服务器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IP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地址为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172.16.50.232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，数据库名称为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dfcf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，用户名为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wind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，密码为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wind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45FC4-19A2-4D0B-8784-8E474D731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37" y="3813472"/>
            <a:ext cx="10258425" cy="866775"/>
          </a:xfrm>
          <a:prstGeom prst="rect">
            <a:avLst/>
          </a:prstGeom>
        </p:spPr>
      </p:pic>
      <p:sp>
        <p:nvSpPr>
          <p:cNvPr id="9" name="TextBox 57">
            <a:extLst>
              <a:ext uri="{FF2B5EF4-FFF2-40B4-BE49-F238E27FC236}">
                <a16:creationId xmlns:a16="http://schemas.microsoft.com/office/drawing/2014/main" id="{4EC44CD2-6B41-453A-B2C3-F44E291DA6CB}"/>
              </a:ext>
            </a:extLst>
          </p:cNvPr>
          <p:cNvSpPr txBox="1"/>
          <p:nvPr/>
        </p:nvSpPr>
        <p:spPr bwMode="auto">
          <a:xfrm>
            <a:off x="790898" y="4694104"/>
            <a:ext cx="9937104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 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上述代码首先构造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Connection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对象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conn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，然后利用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Connection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对象获得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Cursor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对象，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Cursor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对象负责与数据库通信、发送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SQL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指令、提取数据等工作。</a:t>
            </a:r>
          </a:p>
        </p:txBody>
      </p:sp>
    </p:spTree>
    <p:extLst>
      <p:ext uri="{BB962C8B-B14F-4D97-AF65-F5344CB8AC3E}">
        <p14:creationId xmlns:p14="http://schemas.microsoft.com/office/powerpoint/2010/main" val="2360137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276475" y="359410"/>
            <a:ext cx="6396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使用底层数据库</a:t>
            </a:r>
          </a:p>
        </p:txBody>
      </p:sp>
      <p:sp>
        <p:nvSpPr>
          <p:cNvPr id="25" name="TextBox 57"/>
          <p:cNvSpPr txBox="1"/>
          <p:nvPr/>
        </p:nvSpPr>
        <p:spPr bwMode="auto">
          <a:xfrm>
            <a:off x="790898" y="1439887"/>
            <a:ext cx="9937104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cx_Orcale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安装成功后，就可以启动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Jupyter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 Notebook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，在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Python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中使用了。</a:t>
            </a:r>
          </a:p>
        </p:txBody>
      </p:sp>
      <p:sp>
        <p:nvSpPr>
          <p:cNvPr id="5" name="TextBox 57">
            <a:extLst>
              <a:ext uri="{FF2B5EF4-FFF2-40B4-BE49-F238E27FC236}">
                <a16:creationId xmlns:a16="http://schemas.microsoft.com/office/drawing/2014/main" id="{E797A63D-5747-4364-ACC5-1AFEC8C5C5D1}"/>
              </a:ext>
            </a:extLst>
          </p:cNvPr>
          <p:cNvSpPr txBox="1"/>
          <p:nvPr/>
        </p:nvSpPr>
        <p:spPr bwMode="auto">
          <a:xfrm>
            <a:off x="790898" y="2029808"/>
            <a:ext cx="9937104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3.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执行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SQL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查询语句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22D040-65BA-4B04-A76E-1195B25B0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5" y="2470447"/>
            <a:ext cx="10344150" cy="2209800"/>
          </a:xfrm>
          <a:prstGeom prst="rect">
            <a:avLst/>
          </a:prstGeom>
        </p:spPr>
      </p:pic>
      <p:sp>
        <p:nvSpPr>
          <p:cNvPr id="11" name="TextBox 57">
            <a:extLst>
              <a:ext uri="{FF2B5EF4-FFF2-40B4-BE49-F238E27FC236}">
                <a16:creationId xmlns:a16="http://schemas.microsoft.com/office/drawing/2014/main" id="{6732828D-54BE-41D4-9328-2A08429AB3BD}"/>
              </a:ext>
            </a:extLst>
          </p:cNvPr>
          <p:cNvSpPr txBox="1"/>
          <p:nvPr/>
        </p:nvSpPr>
        <p:spPr bwMode="auto">
          <a:xfrm>
            <a:off x="790898" y="4694104"/>
            <a:ext cx="9937104" cy="1156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     Cursor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对象的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execute()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方法可以执行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SQL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语句，因而可以构造好的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SQL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查询语句传递给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execute()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进行数据提取。上述示例是提取全部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A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股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2019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年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月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日以来，每日的收盘价数据。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Wind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底层数据库中各个数据表的结构需要查询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Wind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底层数据库的数据字典，可以向带教老师咨询。</a:t>
            </a:r>
          </a:p>
        </p:txBody>
      </p:sp>
    </p:spTree>
    <p:extLst>
      <p:ext uri="{BB962C8B-B14F-4D97-AF65-F5344CB8AC3E}">
        <p14:creationId xmlns:p14="http://schemas.microsoft.com/office/powerpoint/2010/main" val="444894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276475" y="359410"/>
            <a:ext cx="6396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使用底层数据库</a:t>
            </a:r>
          </a:p>
        </p:txBody>
      </p:sp>
      <p:sp>
        <p:nvSpPr>
          <p:cNvPr id="25" name="TextBox 57"/>
          <p:cNvSpPr txBox="1"/>
          <p:nvPr/>
        </p:nvSpPr>
        <p:spPr bwMode="auto">
          <a:xfrm>
            <a:off x="790898" y="1439887"/>
            <a:ext cx="9937104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cx_Orcale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安装成功后，就可以启动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Jupyter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 Notebook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，在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Python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中使用了。</a:t>
            </a:r>
          </a:p>
        </p:txBody>
      </p:sp>
      <p:sp>
        <p:nvSpPr>
          <p:cNvPr id="5" name="TextBox 57">
            <a:extLst>
              <a:ext uri="{FF2B5EF4-FFF2-40B4-BE49-F238E27FC236}">
                <a16:creationId xmlns:a16="http://schemas.microsoft.com/office/drawing/2014/main" id="{E797A63D-5747-4364-ACC5-1AFEC8C5C5D1}"/>
              </a:ext>
            </a:extLst>
          </p:cNvPr>
          <p:cNvSpPr txBox="1"/>
          <p:nvPr/>
        </p:nvSpPr>
        <p:spPr bwMode="auto">
          <a:xfrm>
            <a:off x="790898" y="2029808"/>
            <a:ext cx="9937104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4.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提取数据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771935-F3EA-4A59-B62A-CBF36CE73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5" y="2420912"/>
            <a:ext cx="10267950" cy="2619375"/>
          </a:xfrm>
          <a:prstGeom prst="rect">
            <a:avLst/>
          </a:prstGeom>
        </p:spPr>
      </p:pic>
      <p:sp>
        <p:nvSpPr>
          <p:cNvPr id="8" name="TextBox 57">
            <a:extLst>
              <a:ext uri="{FF2B5EF4-FFF2-40B4-BE49-F238E27FC236}">
                <a16:creationId xmlns:a16="http://schemas.microsoft.com/office/drawing/2014/main" id="{72BA1E26-EB30-47F9-A36B-95A404FB265F}"/>
              </a:ext>
            </a:extLst>
          </p:cNvPr>
          <p:cNvSpPr txBox="1"/>
          <p:nvPr/>
        </p:nvSpPr>
        <p:spPr bwMode="auto">
          <a:xfrm>
            <a:off x="790898" y="5054144"/>
            <a:ext cx="9937104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     Cursor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对象的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execute()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方法执行成功后，可以通过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Cursor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对象的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fetchall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()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方法提取全部数据，并利用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pandas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将其转换为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DataFrame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对象进行后续处理。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7252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276475" y="359410"/>
            <a:ext cx="6396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使用底层数据库</a:t>
            </a:r>
          </a:p>
        </p:txBody>
      </p:sp>
      <p:sp>
        <p:nvSpPr>
          <p:cNvPr id="25" name="TextBox 57"/>
          <p:cNvSpPr txBox="1"/>
          <p:nvPr/>
        </p:nvSpPr>
        <p:spPr bwMode="auto">
          <a:xfrm>
            <a:off x="790898" y="1439887"/>
            <a:ext cx="9937104" cy="152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以上是使用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cx_Orcale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连接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Wind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底层数据库进行数据提取的方法。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Wind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底层数据库提取数据，需要知道数据库结构，由于底层数据库中数据表繁多，因而必须通过翻阅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Wind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底层数据库字典才能写出正确的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SQL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查询语句。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为了方便写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SQL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语句，建议安装具有图形用户界面的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Oracle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数据库客户端：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Oracle SQL Developer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D3F4C4-72BA-4F43-A5ED-9A2818D67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495" y="3044540"/>
            <a:ext cx="5976664" cy="3076225"/>
          </a:xfrm>
          <a:prstGeom prst="rect">
            <a:avLst/>
          </a:prstGeom>
        </p:spPr>
      </p:pic>
      <p:sp>
        <p:nvSpPr>
          <p:cNvPr id="9" name="TextBox 57">
            <a:extLst>
              <a:ext uri="{FF2B5EF4-FFF2-40B4-BE49-F238E27FC236}">
                <a16:creationId xmlns:a16="http://schemas.microsoft.com/office/drawing/2014/main" id="{5F0D7F71-A45E-4183-B5BD-356AA9880FF6}"/>
              </a:ext>
            </a:extLst>
          </p:cNvPr>
          <p:cNvSpPr txBox="1"/>
          <p:nvPr/>
        </p:nvSpPr>
        <p:spPr bwMode="auto">
          <a:xfrm>
            <a:off x="790899" y="3024063"/>
            <a:ext cx="4536504" cy="1895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       利用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SQL Developer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，可以实时运行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SQL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语句查看运行结果，从而提高编写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SQL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查询语句的效率。当编写完成后，将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SQL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语句复制到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Python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中，利用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cx_Oracle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进行数据查询和提取。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       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SQL Developer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安装包请咨询带教老师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11" name="TextBox 57">
            <a:extLst>
              <a:ext uri="{FF2B5EF4-FFF2-40B4-BE49-F238E27FC236}">
                <a16:creationId xmlns:a16="http://schemas.microsoft.com/office/drawing/2014/main" id="{AE70F74D-0786-468C-ABDC-2F2B701734F7}"/>
              </a:ext>
            </a:extLst>
          </p:cNvPr>
          <p:cNvSpPr txBox="1"/>
          <p:nvPr/>
        </p:nvSpPr>
        <p:spPr bwMode="auto">
          <a:xfrm>
            <a:off x="790898" y="5332884"/>
            <a:ext cx="4536504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       关于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cx_Oracle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包的更多用法，请自行翻阅官方文档。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6801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C:\Users\Administrator\Desktop\a4.jpga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763" y="-16827"/>
            <a:ext cx="11509375" cy="651446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252720" y="2998470"/>
            <a:ext cx="5462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天软量化平台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5344795" y="3658235"/>
            <a:ext cx="82931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252720" y="1788160"/>
            <a:ext cx="19164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80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04</a:t>
            </a:r>
          </a:p>
        </p:txBody>
      </p:sp>
      <p:pic>
        <p:nvPicPr>
          <p:cNvPr id="8" name="Picture 2" descr="C:\Users\Administrator\Desktop\xs\图片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800" y="276225"/>
            <a:ext cx="2084388" cy="5667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905" y="12340"/>
            <a:ext cx="11522710" cy="645549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34025" y="1455420"/>
            <a:ext cx="3876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01  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4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34025" y="2404110"/>
            <a:ext cx="3876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02   Wind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量化接口</a:t>
            </a:r>
            <a:endParaRPr lang="zh-CN" altLang="en-US" sz="24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34025" y="3352800"/>
            <a:ext cx="3876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03   Wind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底层数据库</a:t>
            </a:r>
            <a:endParaRPr lang="zh-CN" altLang="en-US" sz="24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34025" y="4301490"/>
            <a:ext cx="3876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04  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天软量化平台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276475" y="359410"/>
            <a:ext cx="6396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配置天软量化平台</a:t>
            </a:r>
          </a:p>
        </p:txBody>
      </p:sp>
      <p:sp>
        <p:nvSpPr>
          <p:cNvPr id="25" name="TextBox 57"/>
          <p:cNvSpPr txBox="1"/>
          <p:nvPr/>
        </p:nvSpPr>
        <p:spPr bwMode="auto">
          <a:xfrm>
            <a:off x="790898" y="1439887"/>
            <a:ext cx="9937104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天软量化平台的使用需要安装天软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.NET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金融分析平台</a:t>
            </a:r>
          </a:p>
        </p:txBody>
      </p:sp>
      <p:sp>
        <p:nvSpPr>
          <p:cNvPr id="5" name="TextBox 57">
            <a:extLst>
              <a:ext uri="{FF2B5EF4-FFF2-40B4-BE49-F238E27FC236}">
                <a16:creationId xmlns:a16="http://schemas.microsoft.com/office/drawing/2014/main" id="{E797A63D-5747-4364-ACC5-1AFEC8C5C5D1}"/>
              </a:ext>
            </a:extLst>
          </p:cNvPr>
          <p:cNvSpPr txBox="1"/>
          <p:nvPr/>
        </p:nvSpPr>
        <p:spPr bwMode="auto">
          <a:xfrm>
            <a:off x="790898" y="2029808"/>
            <a:ext cx="9937104" cy="2264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1.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安装天软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.NET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金融分析平台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       从天软官网下载（</a:t>
            </a:r>
            <a:r>
              <a:rPr lang="en-US" altLang="zh-CN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http://www.tinysoft.com.cn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）安装包，安装天软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.NET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金融分析平台，假设安装目录为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C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盘根目录（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C:\Tinysoft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）。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2.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配置天软的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Python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接口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       根据自己的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Python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版本，修改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C:\Tinysoft\Analyse.NET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目录下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Python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接口模块的名称。例如，如果使用的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Python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是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3.6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版本，则将“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TSLPy36.pyd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”修改为“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TSLPy3.pyd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”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D533F5-41BE-4260-89E9-7F270A7EC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020" y="4459338"/>
            <a:ext cx="60579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80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276475" y="359410"/>
            <a:ext cx="6396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配置天软量化平台</a:t>
            </a:r>
          </a:p>
        </p:txBody>
      </p:sp>
      <p:sp>
        <p:nvSpPr>
          <p:cNvPr id="25" name="TextBox 57"/>
          <p:cNvSpPr txBox="1"/>
          <p:nvPr/>
        </p:nvSpPr>
        <p:spPr bwMode="auto">
          <a:xfrm>
            <a:off x="790898" y="1439887"/>
            <a:ext cx="9937104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天软量化平台的使用需要安装天软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.NET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金融分析平台</a:t>
            </a:r>
          </a:p>
        </p:txBody>
      </p:sp>
      <p:sp>
        <p:nvSpPr>
          <p:cNvPr id="5" name="TextBox 57">
            <a:extLst>
              <a:ext uri="{FF2B5EF4-FFF2-40B4-BE49-F238E27FC236}">
                <a16:creationId xmlns:a16="http://schemas.microsoft.com/office/drawing/2014/main" id="{E797A63D-5747-4364-ACC5-1AFEC8C5C5D1}"/>
              </a:ext>
            </a:extLst>
          </p:cNvPr>
          <p:cNvSpPr txBox="1"/>
          <p:nvPr/>
        </p:nvSpPr>
        <p:spPr bwMode="auto">
          <a:xfrm>
            <a:off x="790898" y="2029808"/>
            <a:ext cx="9937104" cy="3742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3.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配置环境变量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       添加环境变量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PYTHONPATH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，设置值为天软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Python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接口模块所在目录：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C:\Tinysoft\Analyse.NET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    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环境变量设置方法请自行搜索。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4.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注册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COM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服务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    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打开天软客户端并登陆（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用户名和密码请咨询带教老师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），然后点击“系统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”&gt;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“系统设置”，打开系统设置面板，在系统设置面板中点击“注册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COM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服务”按钮。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5.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新建配置文件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    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Python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中使用天软需要提供用户名、密码、服务器地址、端口号等信息。为了避免每次使用时都需要输入上述登陆信息，可以在“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C:\Tinysoft\Analyse.NET\Plugin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”目录下新建名为“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tslclient.ini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”的文本文件，将登陆信息放在配置文件中（请参考天软与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Python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交互文档）。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6121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276475" y="359410"/>
            <a:ext cx="6396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使用天软量化平台</a:t>
            </a:r>
          </a:p>
        </p:txBody>
      </p:sp>
      <p:sp>
        <p:nvSpPr>
          <p:cNvPr id="25" name="TextBox 57"/>
          <p:cNvSpPr txBox="1"/>
          <p:nvPr/>
        </p:nvSpPr>
        <p:spPr bwMode="auto">
          <a:xfrm>
            <a:off x="790898" y="1439887"/>
            <a:ext cx="9937104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环境配置成功后，可以启动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Jupyter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 Notebook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，在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Python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中连接天软进行数据提取。</a:t>
            </a:r>
          </a:p>
        </p:txBody>
      </p:sp>
      <p:sp>
        <p:nvSpPr>
          <p:cNvPr id="5" name="TextBox 57">
            <a:extLst>
              <a:ext uri="{FF2B5EF4-FFF2-40B4-BE49-F238E27FC236}">
                <a16:creationId xmlns:a16="http://schemas.microsoft.com/office/drawing/2014/main" id="{E797A63D-5747-4364-ACC5-1AFEC8C5C5D1}"/>
              </a:ext>
            </a:extLst>
          </p:cNvPr>
          <p:cNvSpPr txBox="1"/>
          <p:nvPr/>
        </p:nvSpPr>
        <p:spPr bwMode="auto">
          <a:xfrm>
            <a:off x="790898" y="2029808"/>
            <a:ext cx="9937104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1.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导入天软的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Python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接口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TSLPy3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并登录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053AA3-1F18-4416-9F28-FFAD06F1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87" y="2447999"/>
            <a:ext cx="10220325" cy="781050"/>
          </a:xfrm>
          <a:prstGeom prst="rect">
            <a:avLst/>
          </a:prstGeom>
        </p:spPr>
      </p:pic>
      <p:sp>
        <p:nvSpPr>
          <p:cNvPr id="6" name="TextBox 57">
            <a:extLst>
              <a:ext uri="{FF2B5EF4-FFF2-40B4-BE49-F238E27FC236}">
                <a16:creationId xmlns:a16="http://schemas.microsoft.com/office/drawing/2014/main" id="{B905232D-7BCC-400B-93A8-9988FEF5845F}"/>
              </a:ext>
            </a:extLst>
          </p:cNvPr>
          <p:cNvSpPr txBox="1"/>
          <p:nvPr/>
        </p:nvSpPr>
        <p:spPr bwMode="auto">
          <a:xfrm>
            <a:off x="790898" y="3181936"/>
            <a:ext cx="9937104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导入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TSLPy3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模块后，通过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DefaultConnectAndLogin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()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函数进行连接和登录，该函数的参数是在配置文件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tslclient.ini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中的一个配置组名称。</a:t>
            </a:r>
          </a:p>
        </p:txBody>
      </p:sp>
      <p:sp>
        <p:nvSpPr>
          <p:cNvPr id="7" name="TextBox 57">
            <a:extLst>
              <a:ext uri="{FF2B5EF4-FFF2-40B4-BE49-F238E27FC236}">
                <a16:creationId xmlns:a16="http://schemas.microsoft.com/office/drawing/2014/main" id="{4A1464EE-5A28-40DD-BD55-5D293AF9BE78}"/>
              </a:ext>
            </a:extLst>
          </p:cNvPr>
          <p:cNvSpPr txBox="1"/>
          <p:nvPr/>
        </p:nvSpPr>
        <p:spPr bwMode="auto">
          <a:xfrm>
            <a:off x="790898" y="3974024"/>
            <a:ext cx="9937104" cy="2264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2.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运行天软代码或天软函数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      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TSLPy3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模块提供了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RemoteExecute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()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和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RemoteCallFunc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()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两个函数用于执行天软代码或者远程调用天软函数。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RemoteExecute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()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函数的第一个参数为天软代码，第二个参数为运行天软代码需要的系统参数；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RemoteCallFunc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()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函数需要三个参数，第一个参数为天软函数名，第二个参数为函数参数列表，第三个参数为运行天软函数需要的系统参数。详细使用方法请参考天软与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Python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交互文档。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   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我们以提取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SH600008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从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2019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年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5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月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日到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2019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年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5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月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31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日每个交易日的收盘价为例进行展示。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3395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276475" y="359410"/>
            <a:ext cx="6396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使用天软量化平台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323EA5-B2E1-4381-BA11-63D9A7631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12" y="1295871"/>
            <a:ext cx="102774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06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276475" y="359410"/>
            <a:ext cx="6396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使用天软量化平台</a:t>
            </a:r>
          </a:p>
        </p:txBody>
      </p:sp>
      <p:sp>
        <p:nvSpPr>
          <p:cNvPr id="25" name="TextBox 57"/>
          <p:cNvSpPr txBox="1"/>
          <p:nvPr/>
        </p:nvSpPr>
        <p:spPr bwMode="auto">
          <a:xfrm>
            <a:off x="790898" y="1439887"/>
            <a:ext cx="9937104" cy="1895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     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RemoteExecute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()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函数和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RemoteCallFunc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()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函数返回一个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tuple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类型对象，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tuple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对象的第一个元素表明运行结果的状态，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表明运行成功，第二个元素为返回的具体信息，当运行成功时就是获取的数据结果，当运行失败是得到的是异常信息。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      需要注意的是，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TSLPy3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模块会使用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GBK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编码方法将返回结果中的字符串编码为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bytes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类型，因而需要将其解码为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str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类型。下图是未解码之前的情况：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BE5C0-AA8B-42C1-A6C5-E6AF4E0E9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2" y="3448074"/>
            <a:ext cx="102012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30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276475" y="359410"/>
            <a:ext cx="6396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使用天软量化平台</a:t>
            </a:r>
          </a:p>
        </p:txBody>
      </p:sp>
      <p:sp>
        <p:nvSpPr>
          <p:cNvPr id="25" name="TextBox 57"/>
          <p:cNvSpPr txBox="1"/>
          <p:nvPr/>
        </p:nvSpPr>
        <p:spPr bwMode="auto">
          <a:xfrm>
            <a:off x="790898" y="1439887"/>
            <a:ext cx="9937104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下图是解码之后的情况：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2FA7C8-FDFF-440A-AF56-E7A49773D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" y="2060872"/>
            <a:ext cx="102298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60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276475" y="359410"/>
            <a:ext cx="6396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使用天软量化平台</a:t>
            </a:r>
          </a:p>
        </p:txBody>
      </p:sp>
      <p:sp>
        <p:nvSpPr>
          <p:cNvPr id="25" name="TextBox 57"/>
          <p:cNvSpPr txBox="1"/>
          <p:nvPr/>
        </p:nvSpPr>
        <p:spPr bwMode="auto">
          <a:xfrm>
            <a:off x="790898" y="1439887"/>
            <a:ext cx="9937104" cy="1895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   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以上我们将编写好的天软代码保存在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Python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str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类型变量中，通过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RemoteExecute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()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函数运行天软代码的方式进行数据提取，此外还可以在天软中编写函数，通过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RemoteCallFunc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()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调用天软函数来提取数据，具体可以查看天软与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Python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交互文档。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      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在天软中编写函数的时候需要注意，不要直接修改其他人已经编写好的函数，可以建立个人目录，将其他人写好的函数代码复制到自己的目录下进行修改和测试。</a:t>
            </a:r>
          </a:p>
        </p:txBody>
      </p:sp>
    </p:spTree>
    <p:extLst>
      <p:ext uri="{BB962C8B-B14F-4D97-AF65-F5344CB8AC3E}">
        <p14:creationId xmlns:p14="http://schemas.microsoft.com/office/powerpoint/2010/main" val="2696387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C:\Users\Administrator\Desktop\d28.jpgd2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398" y="-16510"/>
            <a:ext cx="11508105" cy="65138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252720" y="2998470"/>
            <a:ext cx="5462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  标题  标题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5344795" y="3658235"/>
            <a:ext cx="82931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252720" y="1788160"/>
            <a:ext cx="19164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80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05</a:t>
            </a:r>
          </a:p>
        </p:txBody>
      </p:sp>
      <p:pic>
        <p:nvPicPr>
          <p:cNvPr id="8" name="Picture 2" descr="C:\Users\Administrator\Desktop\xs\图片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800" y="276225"/>
            <a:ext cx="2084388" cy="5667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TT\Desktop\fengdi.jpgfengdi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-317" y="-23142"/>
            <a:ext cx="11518265" cy="6526458"/>
          </a:xfrm>
          <a:prstGeom prst="rect">
            <a:avLst/>
          </a:prstGeom>
        </p:spPr>
      </p:pic>
      <p:pic>
        <p:nvPicPr>
          <p:cNvPr id="7" name="图片 6" descr="logo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7402195" y="1329690"/>
            <a:ext cx="1727200" cy="463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205855" y="5708650"/>
            <a:ext cx="2818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01  PART ONE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66230" y="3086735"/>
            <a:ext cx="40493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2017</a:t>
            </a:r>
            <a:r>
              <a:rPr lang="zh-CN" altLang="en-US"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经营情况</a:t>
            </a:r>
          </a:p>
        </p:txBody>
      </p:sp>
      <p:pic>
        <p:nvPicPr>
          <p:cNvPr id="3" name="图片 2" descr="C:\Users\Administrator\Desktop\88888.jpg8888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398" y="-16827"/>
            <a:ext cx="11508105" cy="651446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252720" y="2998470"/>
            <a:ext cx="3771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 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5344795" y="3658235"/>
            <a:ext cx="82931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252720" y="1788160"/>
            <a:ext cx="19164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80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01</a:t>
            </a:r>
          </a:p>
        </p:txBody>
      </p:sp>
      <p:pic>
        <p:nvPicPr>
          <p:cNvPr id="1026" name="Picture 2" descr="C:\Users\Administrator\Desktop\xs\图片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800" y="276225"/>
            <a:ext cx="2084388" cy="5667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276475" y="359410"/>
            <a:ext cx="6396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</a:p>
        </p:txBody>
      </p:sp>
      <p:sp>
        <p:nvSpPr>
          <p:cNvPr id="25" name="TextBox 57"/>
          <p:cNvSpPr txBox="1"/>
          <p:nvPr/>
        </p:nvSpPr>
        <p:spPr bwMode="auto">
          <a:xfrm>
            <a:off x="790898" y="1439887"/>
            <a:ext cx="4536504" cy="152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目前，共有三个数据源可以用来提取数据：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marL="342900" lvl="0" indent="-342900" algn="l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Wind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数据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marL="342900" lvl="0" indent="-342900" algn="l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Wind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底层数据库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marL="342900" lvl="0" indent="-342900" algn="l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天软量化平台</a:t>
            </a:r>
          </a:p>
        </p:txBody>
      </p:sp>
      <p:sp>
        <p:nvSpPr>
          <p:cNvPr id="19" name="TextBox 57">
            <a:extLst>
              <a:ext uri="{FF2B5EF4-FFF2-40B4-BE49-F238E27FC236}">
                <a16:creationId xmlns:a16="http://schemas.microsoft.com/office/drawing/2014/main" id="{B2E53148-8B74-44FF-9ED4-4860E4C06D6B}"/>
              </a:ext>
            </a:extLst>
          </p:cNvPr>
          <p:cNvSpPr txBox="1"/>
          <p:nvPr/>
        </p:nvSpPr>
        <p:spPr bwMode="auto">
          <a:xfrm>
            <a:off x="790898" y="3240087"/>
            <a:ext cx="979308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以上三个数据源均可以通过特定的接口等方式在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Python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中进行数据提取，本文档对此进行说明。</a:t>
            </a:r>
          </a:p>
        </p:txBody>
      </p:sp>
    </p:spTree>
    <p:extLst>
      <p:ext uri="{BB962C8B-B14F-4D97-AF65-F5344CB8AC3E}">
        <p14:creationId xmlns:p14="http://schemas.microsoft.com/office/powerpoint/2010/main" val="1066227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66230" y="3582035"/>
            <a:ext cx="40493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2017</a:t>
            </a:r>
            <a:r>
              <a:rPr lang="zh-CN" altLang="en-US"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经营情况</a:t>
            </a:r>
          </a:p>
        </p:txBody>
      </p:sp>
      <p:pic>
        <p:nvPicPr>
          <p:cNvPr id="3" name="图片 2" descr="C:\Users\Administrator\Desktop\3.jpg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763" y="-17145"/>
            <a:ext cx="11509375" cy="65151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52720" y="2998470"/>
            <a:ext cx="3876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Wind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量化接口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5344795" y="3658235"/>
            <a:ext cx="82931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252720" y="1788160"/>
            <a:ext cx="19164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80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</a:p>
        </p:txBody>
      </p:sp>
      <p:pic>
        <p:nvPicPr>
          <p:cNvPr id="10" name="Picture 2" descr="C:\Users\Administrator\Desktop\xs\图片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800" y="276225"/>
            <a:ext cx="2084388" cy="5667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276475" y="359410"/>
            <a:ext cx="6396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安装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Wind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量化接口</a:t>
            </a:r>
          </a:p>
        </p:txBody>
      </p:sp>
      <p:sp>
        <p:nvSpPr>
          <p:cNvPr id="25" name="TextBox 57"/>
          <p:cNvSpPr txBox="1"/>
          <p:nvPr/>
        </p:nvSpPr>
        <p:spPr bwMode="auto">
          <a:xfrm>
            <a:off x="790898" y="1439887"/>
            <a:ext cx="9937104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Wind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数据可以通过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Wind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提供的量化接口进行提取，因而首先需要安装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Wind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量化接口的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Python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版本</a:t>
            </a:r>
          </a:p>
        </p:txBody>
      </p:sp>
      <p:sp>
        <p:nvSpPr>
          <p:cNvPr id="5" name="TextBox 57">
            <a:extLst>
              <a:ext uri="{FF2B5EF4-FFF2-40B4-BE49-F238E27FC236}">
                <a16:creationId xmlns:a16="http://schemas.microsoft.com/office/drawing/2014/main" id="{E797A63D-5747-4364-ACC5-1AFEC8C5C5D1}"/>
              </a:ext>
            </a:extLst>
          </p:cNvPr>
          <p:cNvSpPr txBox="1"/>
          <p:nvPr/>
        </p:nvSpPr>
        <p:spPr bwMode="auto">
          <a:xfrm>
            <a:off x="790898" y="2029808"/>
            <a:ext cx="9937104" cy="1895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1.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安装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Wind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客户端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   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从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Wind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官方网站下载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Wind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资讯金融终端，进行安装，默认安装路径为“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C:\Wind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”，建议不要修改。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2.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安装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Wind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量化接口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      打开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Anaconda Prompt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，运行如下代码（可复制粘贴到命令行）：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      </a:t>
            </a:r>
            <a:r>
              <a:rPr lang="de-DE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python C:\Wind\Wind.NET.Client\WindNET\bin\installWindPy.py  C:\wind\wind.net.client\windnet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32677-69EA-4598-A4C9-5545C0150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70" y="4023766"/>
            <a:ext cx="88392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2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276475" y="359410"/>
            <a:ext cx="6396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Wind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量化接口</a:t>
            </a:r>
          </a:p>
        </p:txBody>
      </p:sp>
      <p:sp>
        <p:nvSpPr>
          <p:cNvPr id="25" name="TextBox 57"/>
          <p:cNvSpPr txBox="1"/>
          <p:nvPr/>
        </p:nvSpPr>
        <p:spPr bwMode="auto">
          <a:xfrm>
            <a:off x="790898" y="1439887"/>
            <a:ext cx="9937104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Wind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量化接口安装成功后，就可以在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Python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中使用了。建议通过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Jupyter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 Notebook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Python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。</a:t>
            </a:r>
          </a:p>
        </p:txBody>
      </p:sp>
      <p:sp>
        <p:nvSpPr>
          <p:cNvPr id="5" name="TextBox 57">
            <a:extLst>
              <a:ext uri="{FF2B5EF4-FFF2-40B4-BE49-F238E27FC236}">
                <a16:creationId xmlns:a16="http://schemas.microsoft.com/office/drawing/2014/main" id="{E797A63D-5747-4364-ACC5-1AFEC8C5C5D1}"/>
              </a:ext>
            </a:extLst>
          </p:cNvPr>
          <p:cNvSpPr txBox="1"/>
          <p:nvPr/>
        </p:nvSpPr>
        <p:spPr bwMode="auto">
          <a:xfrm>
            <a:off x="790898" y="2029808"/>
            <a:ext cx="9937104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1.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导入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Wind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量化接口</a:t>
            </a: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WindPy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8078BA-3B93-47DE-AC5D-C85BEA19E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87" y="2447999"/>
            <a:ext cx="10220325" cy="542925"/>
          </a:xfrm>
          <a:prstGeom prst="rect">
            <a:avLst/>
          </a:prstGeom>
        </p:spPr>
      </p:pic>
      <p:sp>
        <p:nvSpPr>
          <p:cNvPr id="7" name="TextBox 57">
            <a:extLst>
              <a:ext uri="{FF2B5EF4-FFF2-40B4-BE49-F238E27FC236}">
                <a16:creationId xmlns:a16="http://schemas.microsoft.com/office/drawing/2014/main" id="{B4C1FB8F-CA56-49BF-B300-4E321BBE954C}"/>
              </a:ext>
            </a:extLst>
          </p:cNvPr>
          <p:cNvSpPr txBox="1"/>
          <p:nvPr/>
        </p:nvSpPr>
        <p:spPr bwMode="auto">
          <a:xfrm>
            <a:off x="790898" y="3024063"/>
            <a:ext cx="9937104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2.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启动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Wind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量化接口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7C7487-722B-47D7-BCF1-B23A996C4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86" y="3442254"/>
            <a:ext cx="10220325" cy="1704975"/>
          </a:xfrm>
          <a:prstGeom prst="rect">
            <a:avLst/>
          </a:prstGeom>
        </p:spPr>
      </p:pic>
      <p:sp>
        <p:nvSpPr>
          <p:cNvPr id="9" name="TextBox 57">
            <a:extLst>
              <a:ext uri="{FF2B5EF4-FFF2-40B4-BE49-F238E27FC236}">
                <a16:creationId xmlns:a16="http://schemas.microsoft.com/office/drawing/2014/main" id="{8A96FF2F-D47E-4AE8-96B2-25CAAD5B4442}"/>
              </a:ext>
            </a:extLst>
          </p:cNvPr>
          <p:cNvSpPr txBox="1"/>
          <p:nvPr/>
        </p:nvSpPr>
        <p:spPr bwMode="auto">
          <a:xfrm>
            <a:off x="790896" y="5198160"/>
            <a:ext cx="9937104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如上图所示，运行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w.start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()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后，返回</a:t>
            </a: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ErrorCode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=0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，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Data=[OK!]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表明启动成功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406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276475" y="359410"/>
            <a:ext cx="6396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Wind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量化接口</a:t>
            </a:r>
          </a:p>
        </p:txBody>
      </p:sp>
      <p:sp>
        <p:nvSpPr>
          <p:cNvPr id="25" name="TextBox 57"/>
          <p:cNvSpPr txBox="1"/>
          <p:nvPr/>
        </p:nvSpPr>
        <p:spPr bwMode="auto">
          <a:xfrm>
            <a:off x="790898" y="1439887"/>
            <a:ext cx="9937104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Wind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量化接口安装成功后，就可以在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Python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中使用了。建议通过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Jupyter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 Notebook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Python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。</a:t>
            </a:r>
          </a:p>
        </p:txBody>
      </p:sp>
      <p:sp>
        <p:nvSpPr>
          <p:cNvPr id="5" name="TextBox 57">
            <a:extLst>
              <a:ext uri="{FF2B5EF4-FFF2-40B4-BE49-F238E27FC236}">
                <a16:creationId xmlns:a16="http://schemas.microsoft.com/office/drawing/2014/main" id="{E797A63D-5747-4364-ACC5-1AFEC8C5C5D1}"/>
              </a:ext>
            </a:extLst>
          </p:cNvPr>
          <p:cNvSpPr txBox="1"/>
          <p:nvPr/>
        </p:nvSpPr>
        <p:spPr bwMode="auto">
          <a:xfrm>
            <a:off x="790898" y="2029808"/>
            <a:ext cx="993710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3.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使用接口提取数据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algn="just"/>
            <a:r>
              <a:rPr lang="en-US" altLang="zh-CN" dirty="0"/>
              <a:t>     Wind</a:t>
            </a:r>
            <a:r>
              <a:rPr lang="zh-CN" altLang="en-US" dirty="0"/>
              <a:t>量化接口提供了许多不同的函数，例如</a:t>
            </a:r>
            <a:r>
              <a:rPr lang="en-US" altLang="zh-CN" dirty="0" err="1"/>
              <a:t>wsd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wss</a:t>
            </a:r>
            <a:r>
              <a:rPr lang="en-US" altLang="zh-CN" dirty="0"/>
              <a:t>()</a:t>
            </a:r>
            <a:r>
              <a:rPr lang="zh-CN" altLang="en-US" dirty="0"/>
              <a:t>等，其中</a:t>
            </a:r>
            <a:r>
              <a:rPr lang="en-US" altLang="zh-CN" dirty="0" err="1"/>
              <a:t>wss</a:t>
            </a:r>
            <a:r>
              <a:rPr lang="en-US" altLang="zh-CN" dirty="0"/>
              <a:t>()</a:t>
            </a:r>
            <a:r>
              <a:rPr lang="zh-CN" altLang="en-US" dirty="0"/>
              <a:t>用于提取横截面数据，</a:t>
            </a:r>
            <a:r>
              <a:rPr lang="en-US" altLang="zh-CN" dirty="0" err="1"/>
              <a:t>wsd</a:t>
            </a:r>
            <a:r>
              <a:rPr lang="en-US" altLang="zh-CN" dirty="0"/>
              <a:t>()</a:t>
            </a:r>
            <a:r>
              <a:rPr lang="zh-CN" altLang="en-US" dirty="0"/>
              <a:t>用于提取历史序列数据，具体函数的使用方法和需要的参数，可以查看</a:t>
            </a:r>
            <a:r>
              <a:rPr lang="en-US" altLang="zh-CN" dirty="0"/>
              <a:t>Wind</a:t>
            </a:r>
            <a:r>
              <a:rPr lang="zh-CN" altLang="en-US" dirty="0"/>
              <a:t>量化接口的用户手册。但是，在具体的使用过程中，我们很少去查看</a:t>
            </a:r>
            <a:r>
              <a:rPr lang="en-US" altLang="zh-CN" dirty="0"/>
              <a:t>Wind</a:t>
            </a:r>
            <a:r>
              <a:rPr lang="zh-CN" altLang="en-US" dirty="0"/>
              <a:t>量化手册，一般都是依赖</a:t>
            </a:r>
            <a:r>
              <a:rPr lang="en-US" altLang="zh-CN" dirty="0"/>
              <a:t>Wind</a:t>
            </a:r>
            <a:r>
              <a:rPr lang="zh-CN" altLang="en-US" dirty="0"/>
              <a:t>客户端提供的“代码生成器”，自动生成提取数据的</a:t>
            </a:r>
            <a:r>
              <a:rPr lang="en-US" altLang="zh-CN" dirty="0"/>
              <a:t>Python</a:t>
            </a:r>
            <a:r>
              <a:rPr lang="zh-CN" altLang="en-US" dirty="0"/>
              <a:t>代码，复制到</a:t>
            </a:r>
            <a:r>
              <a:rPr lang="en-US" altLang="zh-CN" dirty="0"/>
              <a:t>Python</a:t>
            </a:r>
            <a:r>
              <a:rPr lang="zh-CN" altLang="en-US" dirty="0"/>
              <a:t>中来运行。</a:t>
            </a:r>
            <a:endParaRPr lang="en-US" altLang="zh-CN" dirty="0"/>
          </a:p>
          <a:p>
            <a:pPr algn="just"/>
            <a:r>
              <a:rPr lang="en-US" altLang="zh-CN" dirty="0"/>
              <a:t>     </a:t>
            </a:r>
            <a:r>
              <a:rPr lang="zh-CN" altLang="en-US" dirty="0"/>
              <a:t>代码生成器的使用方法如下：</a:t>
            </a:r>
            <a:endParaRPr lang="en-US" altLang="zh-CN" dirty="0"/>
          </a:p>
          <a:p>
            <a:pPr algn="just"/>
            <a:r>
              <a:rPr lang="en-US" altLang="zh-CN" b="1" dirty="0"/>
              <a:t>     </a:t>
            </a:r>
            <a:r>
              <a:rPr lang="en-US" altLang="zh-CN" b="1" dirty="0">
                <a:solidFill>
                  <a:srgbClr val="C00000"/>
                </a:solidFill>
              </a:rPr>
              <a:t>3.1 </a:t>
            </a:r>
            <a:r>
              <a:rPr lang="zh-CN" altLang="en-US" b="1" dirty="0">
                <a:solidFill>
                  <a:srgbClr val="C00000"/>
                </a:solidFill>
              </a:rPr>
              <a:t>在</a:t>
            </a:r>
            <a:r>
              <a:rPr lang="en-US" altLang="zh-CN" b="1" dirty="0">
                <a:solidFill>
                  <a:srgbClr val="C00000"/>
                </a:solidFill>
              </a:rPr>
              <a:t>Wind</a:t>
            </a:r>
            <a:r>
              <a:rPr lang="zh-CN" altLang="en-US" b="1" dirty="0">
                <a:solidFill>
                  <a:srgbClr val="C00000"/>
                </a:solidFill>
              </a:rPr>
              <a:t>客户端的右下角，输入“</a:t>
            </a:r>
            <a:r>
              <a:rPr lang="en-US" altLang="zh-CN" b="1" dirty="0">
                <a:solidFill>
                  <a:srgbClr val="C00000"/>
                </a:solidFill>
              </a:rPr>
              <a:t>CG”</a:t>
            </a:r>
            <a:r>
              <a:rPr lang="zh-CN" altLang="en-US" b="1" dirty="0">
                <a:solidFill>
                  <a:srgbClr val="C00000"/>
                </a:solidFill>
              </a:rPr>
              <a:t>，按回车，打开代码生成器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pic>
        <p:nvPicPr>
          <p:cNvPr id="2050" name="Picture 2" descr="image.png">
            <a:extLst>
              <a:ext uri="{FF2B5EF4-FFF2-40B4-BE49-F238E27FC236}">
                <a16:creationId xmlns:a16="http://schemas.microsoft.com/office/drawing/2014/main" id="{2A632960-2210-4FAB-980F-7762BC53A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730" y="3600128"/>
            <a:ext cx="2952328" cy="252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55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276475" y="359410"/>
            <a:ext cx="6396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Wind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量化接口</a:t>
            </a:r>
          </a:p>
        </p:txBody>
      </p:sp>
      <p:sp>
        <p:nvSpPr>
          <p:cNvPr id="25" name="TextBox 57"/>
          <p:cNvSpPr txBox="1"/>
          <p:nvPr/>
        </p:nvSpPr>
        <p:spPr bwMode="auto">
          <a:xfrm>
            <a:off x="790898" y="1439887"/>
            <a:ext cx="9937104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Wind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量化接口安装成功后，就可以在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Python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中使用了。建议通过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Jupyter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 Notebook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Python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。</a:t>
            </a:r>
          </a:p>
        </p:txBody>
      </p:sp>
      <p:sp>
        <p:nvSpPr>
          <p:cNvPr id="5" name="TextBox 57">
            <a:extLst>
              <a:ext uri="{FF2B5EF4-FFF2-40B4-BE49-F238E27FC236}">
                <a16:creationId xmlns:a16="http://schemas.microsoft.com/office/drawing/2014/main" id="{E797A63D-5747-4364-ACC5-1AFEC8C5C5D1}"/>
              </a:ext>
            </a:extLst>
          </p:cNvPr>
          <p:cNvSpPr txBox="1"/>
          <p:nvPr/>
        </p:nvSpPr>
        <p:spPr bwMode="auto">
          <a:xfrm>
            <a:off x="790898" y="2029808"/>
            <a:ext cx="993710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3.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使用接口提取数据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algn="just"/>
            <a:r>
              <a:rPr lang="en-US" altLang="zh-CN" dirty="0"/>
              <a:t>     Wind</a:t>
            </a:r>
            <a:r>
              <a:rPr lang="zh-CN" altLang="en-US" dirty="0"/>
              <a:t>量化接口提供了许多不同的函数，例如</a:t>
            </a:r>
            <a:r>
              <a:rPr lang="en-US" altLang="zh-CN" dirty="0" err="1"/>
              <a:t>wsd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wss</a:t>
            </a:r>
            <a:r>
              <a:rPr lang="en-US" altLang="zh-CN" dirty="0"/>
              <a:t>()</a:t>
            </a:r>
            <a:r>
              <a:rPr lang="zh-CN" altLang="en-US" dirty="0"/>
              <a:t>等，其中</a:t>
            </a:r>
            <a:r>
              <a:rPr lang="en-US" altLang="zh-CN" dirty="0" err="1"/>
              <a:t>wss</a:t>
            </a:r>
            <a:r>
              <a:rPr lang="en-US" altLang="zh-CN" dirty="0"/>
              <a:t>()</a:t>
            </a:r>
            <a:r>
              <a:rPr lang="zh-CN" altLang="en-US" dirty="0"/>
              <a:t>用于提取横截面数据，</a:t>
            </a:r>
            <a:r>
              <a:rPr lang="en-US" altLang="zh-CN" dirty="0" err="1"/>
              <a:t>wsd</a:t>
            </a:r>
            <a:r>
              <a:rPr lang="en-US" altLang="zh-CN" dirty="0"/>
              <a:t>()</a:t>
            </a:r>
            <a:r>
              <a:rPr lang="zh-CN" altLang="en-US" dirty="0"/>
              <a:t>用于提取历史序列数据，具体函数的使用方法和需要的参数，可以查看</a:t>
            </a:r>
            <a:r>
              <a:rPr lang="en-US" altLang="zh-CN" dirty="0"/>
              <a:t>Wind</a:t>
            </a:r>
            <a:r>
              <a:rPr lang="zh-CN" altLang="en-US" dirty="0"/>
              <a:t>量化接口的用户手册。但是，在具体的使用过程中，我们很少去查看</a:t>
            </a:r>
            <a:r>
              <a:rPr lang="en-US" altLang="zh-CN" dirty="0"/>
              <a:t>Wind</a:t>
            </a:r>
            <a:r>
              <a:rPr lang="zh-CN" altLang="en-US" dirty="0"/>
              <a:t>量化手册，一般都是依赖</a:t>
            </a:r>
            <a:r>
              <a:rPr lang="en-US" altLang="zh-CN" dirty="0"/>
              <a:t>Wind</a:t>
            </a:r>
            <a:r>
              <a:rPr lang="zh-CN" altLang="en-US" dirty="0"/>
              <a:t>客户端提供的“代码生成器”，自动生成提取数据的</a:t>
            </a:r>
            <a:r>
              <a:rPr lang="en-US" altLang="zh-CN" dirty="0"/>
              <a:t>Python</a:t>
            </a:r>
            <a:r>
              <a:rPr lang="zh-CN" altLang="en-US" dirty="0"/>
              <a:t>代码，复制到</a:t>
            </a:r>
            <a:r>
              <a:rPr lang="en-US" altLang="zh-CN" dirty="0"/>
              <a:t>Python</a:t>
            </a:r>
            <a:r>
              <a:rPr lang="zh-CN" altLang="en-US" dirty="0"/>
              <a:t>中来运行。</a:t>
            </a:r>
            <a:endParaRPr lang="en-US" altLang="zh-CN" dirty="0"/>
          </a:p>
          <a:p>
            <a:pPr algn="just"/>
            <a:r>
              <a:rPr lang="en-US" altLang="zh-CN" dirty="0"/>
              <a:t>     </a:t>
            </a:r>
            <a:r>
              <a:rPr lang="zh-CN" altLang="en-US" dirty="0"/>
              <a:t>代码生成器的使用方法如下：</a:t>
            </a:r>
            <a:endParaRPr lang="en-US" altLang="zh-CN" dirty="0"/>
          </a:p>
          <a:p>
            <a:pPr algn="just"/>
            <a:r>
              <a:rPr lang="en-US" altLang="zh-CN" b="1" dirty="0"/>
              <a:t>     3.1 </a:t>
            </a:r>
            <a:r>
              <a:rPr lang="zh-CN" altLang="en-US" b="1" dirty="0"/>
              <a:t>在</a:t>
            </a:r>
            <a:r>
              <a:rPr lang="en-US" altLang="zh-CN" b="1" dirty="0"/>
              <a:t>Wind</a:t>
            </a:r>
            <a:r>
              <a:rPr lang="zh-CN" altLang="en-US" b="1" dirty="0"/>
              <a:t>客户端的右下角，输入“</a:t>
            </a:r>
            <a:r>
              <a:rPr lang="en-US" altLang="zh-CN" b="1" dirty="0"/>
              <a:t>CG”</a:t>
            </a:r>
            <a:r>
              <a:rPr lang="zh-CN" altLang="en-US" b="1" dirty="0"/>
              <a:t>，按回车，打开代码生成器</a:t>
            </a:r>
            <a:endParaRPr lang="en-US" altLang="zh-CN" b="1" dirty="0"/>
          </a:p>
          <a:p>
            <a:pPr algn="just"/>
            <a:r>
              <a:rPr lang="en-US" altLang="zh-CN" b="1" dirty="0">
                <a:solidFill>
                  <a:srgbClr val="C00000"/>
                </a:solidFill>
              </a:rPr>
              <a:t>     3.2 </a:t>
            </a:r>
            <a:r>
              <a:rPr lang="zh-CN" altLang="en-US" b="1" dirty="0">
                <a:solidFill>
                  <a:srgbClr val="C00000"/>
                </a:solidFill>
              </a:rPr>
              <a:t>在“代码生成器”中，将编程语言调整为</a:t>
            </a:r>
            <a:r>
              <a:rPr lang="en-US" altLang="zh-CN" b="1" dirty="0">
                <a:solidFill>
                  <a:srgbClr val="C00000"/>
                </a:solidFill>
              </a:rPr>
              <a:t>Python</a:t>
            </a:r>
          </a:p>
        </p:txBody>
      </p:sp>
      <p:pic>
        <p:nvPicPr>
          <p:cNvPr id="3074" name="Picture 2" descr="image.png">
            <a:extLst>
              <a:ext uri="{FF2B5EF4-FFF2-40B4-BE49-F238E27FC236}">
                <a16:creationId xmlns:a16="http://schemas.microsoft.com/office/drawing/2014/main" id="{5A49D0E9-C622-4E1D-B67F-55693EB5C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578" y="4248199"/>
            <a:ext cx="4464496" cy="176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304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Vide">
  <a:themeElements>
    <a:clrScheme name="">
      <a:dk1>
        <a:srgbClr val="000000"/>
      </a:dk1>
      <a:lt1>
        <a:srgbClr val="FFFFFF"/>
      </a:lt1>
      <a:dk2>
        <a:srgbClr val="20396D"/>
      </a:dk2>
      <a:lt2>
        <a:srgbClr val="FFFFFF"/>
      </a:lt2>
      <a:accent1>
        <a:srgbClr val="99CCFF"/>
      </a:accent1>
      <a:accent2>
        <a:srgbClr val="FFD685"/>
      </a:accent2>
      <a:accent3>
        <a:srgbClr val="FFFFFF"/>
      </a:accent3>
      <a:accent4>
        <a:srgbClr val="000000"/>
      </a:accent4>
      <a:accent5>
        <a:srgbClr val="CAE2FF"/>
      </a:accent5>
      <a:accent6>
        <a:srgbClr val="E7C278"/>
      </a:accent6>
      <a:hlink>
        <a:srgbClr val="57C78F"/>
      </a:hlink>
      <a:folHlink>
        <a:srgbClr val="858BFF"/>
      </a:folHlink>
    </a:clrScheme>
    <a:fontScheme name="Vid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de 8">
        <a:dk1>
          <a:srgbClr val="000587"/>
        </a:dk1>
        <a:lt1>
          <a:srgbClr val="FFFFFF"/>
        </a:lt1>
        <a:dk2>
          <a:srgbClr val="574AFE"/>
        </a:dk2>
        <a:lt2>
          <a:srgbClr val="9CBACA"/>
        </a:lt2>
        <a:accent1>
          <a:srgbClr val="42B5D1"/>
        </a:accent1>
        <a:accent2>
          <a:srgbClr val="000587"/>
        </a:accent2>
        <a:accent3>
          <a:srgbClr val="FFFFFF"/>
        </a:accent3>
        <a:accent4>
          <a:srgbClr val="000372"/>
        </a:accent4>
        <a:accent5>
          <a:srgbClr val="B0D7E5"/>
        </a:accent5>
        <a:accent6>
          <a:srgbClr val="00047A"/>
        </a:accent6>
        <a:hlink>
          <a:srgbClr val="CCECFF"/>
        </a:hlink>
        <a:folHlink>
          <a:srgbClr val="9F9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2258</Words>
  <Application>Microsoft Office PowerPoint</Application>
  <PresentationFormat>Custom</PresentationFormat>
  <Paragraphs>127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黑体</vt:lpstr>
      <vt:lpstr>微软雅黑</vt:lpstr>
      <vt:lpstr>Arial</vt:lpstr>
      <vt:lpstr>Calibri</vt:lpstr>
      <vt:lpstr>Calibri Light</vt:lpstr>
      <vt:lpstr>Wingdings</vt:lpstr>
      <vt:lpstr>Office 主题</vt:lpstr>
      <vt:lpstr>1_Office 主题</vt:lpstr>
      <vt:lpstr>自定义设计方案</vt:lpstr>
      <vt:lpstr>Vide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</dc:title>
  <dc:creator>Administrator</dc:creator>
  <cp:lastModifiedBy>Q Robert</cp:lastModifiedBy>
  <cp:revision>123</cp:revision>
  <dcterms:created xsi:type="dcterms:W3CDTF">2015-05-05T08:02:00Z</dcterms:created>
  <dcterms:modified xsi:type="dcterms:W3CDTF">2019-06-10T08:12:49Z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