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pPr/>
              <a:t>2019-02-27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-245110"/>
            <a:ext cx="10515600" cy="4782820"/>
          </a:xfrm>
        </p:spPr>
        <p:txBody>
          <a:bodyPr>
            <a:noAutofit/>
          </a:bodyPr>
          <a:lstStyle/>
          <a:p>
            <a:endParaRPr lang="zh-CN" altLang="en-US" sz="7200" dirty="0">
              <a:solidFill>
                <a:srgbClr val="C00000"/>
              </a:solidFill>
            </a:endParaRPr>
          </a:p>
          <a:p>
            <a:r>
              <a:rPr lang="zh-CN" altLang="en-US" sz="7200" dirty="0">
                <a:solidFill>
                  <a:srgbClr val="002060"/>
                </a:solidFill>
              </a:rPr>
              <a:t>2019《感动中国》</a:t>
            </a:r>
          </a:p>
          <a:p>
            <a:endParaRPr lang="zh-CN" altLang="en-US" sz="7200" dirty="0">
              <a:solidFill>
                <a:srgbClr val="002060"/>
              </a:solidFill>
            </a:endParaRPr>
          </a:p>
          <a:p>
            <a:r>
              <a:rPr lang="zh-CN" altLang="en-US" sz="7200" dirty="0">
                <a:solidFill>
                  <a:srgbClr val="C00000"/>
                </a:solidFill>
              </a:rPr>
              <a:t>人物事迹及作文立意解读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8、张渠伟——只要能摘帽，失明也心甘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" y="1702435"/>
            <a:ext cx="12105640" cy="5160010"/>
          </a:xfrm>
        </p:spPr>
        <p:txBody>
          <a:bodyPr>
            <a:normAutofit/>
          </a:bodyPr>
          <a:lstStyle/>
          <a:p>
            <a:r>
              <a:rPr lang="zh-CN" altLang="en-US" sz="5400" b="1">
                <a:solidFill>
                  <a:srgbClr val="0070C0"/>
                </a:solidFill>
              </a:rPr>
              <a:t>作文立意：</a:t>
            </a:r>
            <a:endParaRPr lang="zh-CN" altLang="en-US" sz="5400" b="1"/>
          </a:p>
          <a:p>
            <a:r>
              <a:rPr lang="zh-CN" altLang="en-US" sz="5400" b="1"/>
              <a:t>1、深入基层，爱岗敬业</a:t>
            </a:r>
          </a:p>
          <a:p>
            <a:r>
              <a:rPr lang="zh-CN" altLang="en-US" sz="5400" b="1"/>
              <a:t>2、人民父母官，一心为民</a:t>
            </a:r>
          </a:p>
          <a:p>
            <a:r>
              <a:rPr lang="zh-CN" altLang="en-US" sz="5400" b="1"/>
              <a:t>3、舍小家为大家，无私奉献</a:t>
            </a:r>
          </a:p>
          <a:p>
            <a:r>
              <a:rPr lang="zh-CN" altLang="en-US" sz="5400" b="1">
                <a:solidFill>
                  <a:srgbClr val="0070C0"/>
                </a:solidFill>
              </a:rPr>
              <a:t>适用话题：</a:t>
            </a:r>
            <a:r>
              <a:rPr lang="zh-CN" altLang="en-US" sz="4800" b="1"/>
              <a:t>爱岗敬业   压力和责任  奉献</a:t>
            </a:r>
          </a:p>
          <a:p>
            <a:endParaRPr lang="zh-CN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9、张玉滚——守望乡村教育，一干17年</a:t>
            </a:r>
            <a:br>
              <a:rPr lang="zh-CN" altLang="en-US" sz="4800" b="1">
                <a:solidFill>
                  <a:srgbClr val="FF0000"/>
                </a:solidFill>
              </a:rPr>
            </a:br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4130" y="1276985"/>
            <a:ext cx="12186920" cy="5544820"/>
          </a:xfrm>
        </p:spPr>
        <p:txBody>
          <a:bodyPr>
            <a:noAutofit/>
          </a:bodyPr>
          <a:lstStyle/>
          <a:p>
            <a:r>
              <a:rPr lang="zh-CN" altLang="en-US" sz="4400" b="1">
                <a:solidFill>
                  <a:srgbClr val="0070C0"/>
                </a:solidFill>
              </a:rPr>
              <a:t>作文立意：</a:t>
            </a:r>
            <a:endParaRPr lang="zh-CN" altLang="en-US" sz="4400" b="1"/>
          </a:p>
          <a:p>
            <a:r>
              <a:rPr lang="zh-CN" altLang="en-US" sz="4400" b="1"/>
              <a:t>1、扎根基层教育，将爱挥洒在最需要的地方</a:t>
            </a:r>
          </a:p>
          <a:p>
            <a:r>
              <a:rPr lang="zh-CN" altLang="en-US" sz="4400" b="1"/>
              <a:t>2、平凡的价值（平凡普通的乡村一教师，成就了几代孩子的梦想）</a:t>
            </a:r>
          </a:p>
          <a:p>
            <a:r>
              <a:rPr lang="zh-CN" altLang="en-US" sz="4400" b="1"/>
              <a:t>3、良心的责任（自觉自愿的奉献，人性的伟大）</a:t>
            </a:r>
          </a:p>
          <a:p>
            <a:r>
              <a:rPr lang="zh-CN" altLang="en-US" sz="4400" b="1"/>
              <a:t> 4、坚守淳朴与清贫、无私奉献（用爱浇灌山村教育之花）</a:t>
            </a:r>
          </a:p>
          <a:p>
            <a:r>
              <a:rPr lang="zh-CN" altLang="en-US" sz="4400" b="1">
                <a:solidFill>
                  <a:srgbClr val="0070C0"/>
                </a:solidFill>
              </a:rPr>
              <a:t>适用话题：</a:t>
            </a:r>
            <a:r>
              <a:rPr lang="zh-CN" altLang="en-US" sz="4400" b="1"/>
              <a:t>担当  价值选择   坚守和奉献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10、程开甲——人生的价值在于奉献</a:t>
            </a:r>
            <a:br>
              <a:rPr lang="zh-CN" altLang="en-US" sz="4800" b="1">
                <a:solidFill>
                  <a:srgbClr val="FF0000"/>
                </a:solidFill>
              </a:rPr>
            </a:br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" y="1523365"/>
            <a:ext cx="12049760" cy="5298440"/>
          </a:xfrm>
        </p:spPr>
        <p:txBody>
          <a:bodyPr>
            <a:normAutofit/>
          </a:bodyPr>
          <a:lstStyle/>
          <a:p>
            <a:r>
              <a:rPr lang="zh-CN" altLang="en-US" sz="4800" b="1">
                <a:solidFill>
                  <a:srgbClr val="0070C0"/>
                </a:solidFill>
              </a:rPr>
              <a:t>作文立意：</a:t>
            </a:r>
            <a:endParaRPr lang="zh-CN" altLang="en-US" sz="4800" b="1"/>
          </a:p>
          <a:p>
            <a:r>
              <a:rPr lang="zh-CN" altLang="en-US" sz="4800" b="1"/>
              <a:t>1、为国而生，不问名利</a:t>
            </a:r>
          </a:p>
          <a:p>
            <a:r>
              <a:rPr lang="zh-CN" altLang="en-US" sz="4800" b="1"/>
              <a:t>2、人生的价值在于奉献</a:t>
            </a:r>
          </a:p>
          <a:p>
            <a:r>
              <a:rPr lang="zh-CN" altLang="en-US" sz="4800" b="1"/>
              <a:t>3、大写的人，人格高尚，脱离了低级趣味的伟大的英雄</a:t>
            </a:r>
          </a:p>
          <a:p>
            <a:r>
              <a:rPr lang="zh-CN" altLang="en-US" sz="4800" b="1">
                <a:solidFill>
                  <a:srgbClr val="0070C0"/>
                </a:solidFill>
              </a:rPr>
              <a:t>适用话题：</a:t>
            </a:r>
            <a:r>
              <a:rPr lang="zh-CN" altLang="en-US" sz="4800" b="1"/>
              <a:t>信念、名利、奉献、人格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36525" y="52070"/>
            <a:ext cx="12259310" cy="677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835" y="5080"/>
            <a:ext cx="11022965" cy="1518285"/>
          </a:xfrm>
        </p:spPr>
        <p:txBody>
          <a:bodyPr>
            <a:no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1、钟扬——绽放在高山砾石的藏波罗花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" y="1523365"/>
            <a:ext cx="12146915" cy="5325110"/>
          </a:xfrm>
        </p:spPr>
        <p:txBody>
          <a:bodyPr>
            <a:noAutofit/>
          </a:bodyPr>
          <a:lstStyle/>
          <a:p>
            <a:r>
              <a:rPr lang="zh-CN" altLang="en-US" sz="4000" b="1">
                <a:solidFill>
                  <a:srgbClr val="0070C0"/>
                </a:solidFill>
              </a:rPr>
              <a:t>作文立意:</a:t>
            </a:r>
          </a:p>
          <a:p>
            <a:r>
              <a:rPr lang="zh-CN" altLang="en-US" sz="4000" b="1"/>
              <a:t>1、 身体力行，率先垂范（院长亲自采样）</a:t>
            </a:r>
          </a:p>
          <a:p>
            <a:r>
              <a:rPr lang="zh-CN" altLang="en-US" sz="4000" b="1"/>
              <a:t>2、 攻坚克难，勇于创新，敢于超越，磨砺坚强意志，爱岗敬业精益求精</a:t>
            </a:r>
          </a:p>
          <a:p>
            <a:r>
              <a:rPr lang="zh-CN" altLang="en-US" sz="4000" b="1"/>
              <a:t>3、为国家民族培育人才，致力科研，大师风范 </a:t>
            </a:r>
          </a:p>
          <a:p>
            <a:r>
              <a:rPr lang="zh-CN" altLang="en-US" sz="4000" b="1"/>
              <a:t>4、志存高远（将个人命运和前途和祖国命运前途紧密联系在一起）</a:t>
            </a:r>
          </a:p>
          <a:p>
            <a:r>
              <a:rPr lang="zh-CN" altLang="en-US" sz="4000" b="1">
                <a:solidFill>
                  <a:srgbClr val="0070C0"/>
                </a:solidFill>
              </a:rPr>
              <a:t>适用话题：</a:t>
            </a:r>
            <a:r>
              <a:rPr lang="zh-CN" altLang="en-US" sz="4000" b="1"/>
              <a:t> 责任 奉献  坚持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" y="47625"/>
            <a:ext cx="12134850" cy="1475740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2、杜富国——为人民扫除雷患，为战友血染雷场</a:t>
            </a:r>
            <a:br>
              <a:rPr lang="zh-CN" altLang="en-US" sz="4000" b="1">
                <a:solidFill>
                  <a:srgbClr val="FF0000"/>
                </a:solidFill>
              </a:rPr>
            </a:b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" y="1043305"/>
            <a:ext cx="12134215" cy="5778500"/>
          </a:xfrm>
        </p:spPr>
        <p:txBody>
          <a:bodyPr>
            <a:noAutofit/>
          </a:bodyPr>
          <a:lstStyle/>
          <a:p>
            <a:r>
              <a:rPr lang="zh-CN" altLang="en-US" sz="4000" b="1">
                <a:solidFill>
                  <a:srgbClr val="0070C0"/>
                </a:solidFill>
              </a:rPr>
              <a:t>作文立意:</a:t>
            </a:r>
          </a:p>
          <a:p>
            <a:pPr marL="0" indent="0">
              <a:buNone/>
            </a:pPr>
            <a:r>
              <a:rPr lang="zh-CN" altLang="en-US" sz="4000" b="1"/>
              <a:t>1、  社会呼唤英雄（道德日下，让人们更加期盼英雄）</a:t>
            </a:r>
          </a:p>
          <a:p>
            <a:r>
              <a:rPr lang="zh-CN" altLang="en-US" sz="4000" b="1"/>
              <a:t>2、 致敬英雄，爱戴拥护英雄（历史英雄、民族英雄）（一个没有英雄的民族是可悲的民族，而一个拥有英雄而不知道爱戴他拥护他的民族则更为可悲。）</a:t>
            </a:r>
          </a:p>
          <a:p>
            <a:r>
              <a:rPr lang="zh-CN" altLang="en-US" sz="4000" b="1"/>
              <a:t>3、初心，军人的初心，就是责任，是军人，就得上。（没有人不爱惜生命，没有人不渴望光明，但要有人负重前行。）</a:t>
            </a:r>
          </a:p>
          <a:p>
            <a:r>
              <a:rPr lang="zh-CN" altLang="en-US" sz="4000" b="1">
                <a:solidFill>
                  <a:srgbClr val="0070C0"/>
                </a:solidFill>
              </a:rPr>
              <a:t>适用话题：</a:t>
            </a:r>
            <a:r>
              <a:rPr lang="zh-CN" altLang="en-US" sz="4000" b="1"/>
              <a:t>人生价值   信念   爱国心  理想与现实选择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" y="24130"/>
            <a:ext cx="12077065" cy="1325880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3、吕保民——退伍老兵赤手空拳勇斗歹徒，身中5刀不退缩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" y="1523365"/>
            <a:ext cx="12078335" cy="5312410"/>
          </a:xfrm>
        </p:spPr>
        <p:txBody>
          <a:bodyPr>
            <a:noAutofit/>
          </a:bodyPr>
          <a:lstStyle/>
          <a:p>
            <a:r>
              <a:rPr lang="zh-CN" altLang="en-US" sz="4400" b="1">
                <a:solidFill>
                  <a:srgbClr val="0070C0"/>
                </a:solidFill>
              </a:rPr>
              <a:t>作文立意：</a:t>
            </a:r>
            <a:endParaRPr lang="zh-CN" altLang="en-US" sz="4400" b="1"/>
          </a:p>
          <a:p>
            <a:r>
              <a:rPr lang="zh-CN" altLang="en-US" sz="4400" b="1"/>
              <a:t>1、不因弱小而胆怯，反因正义而勇敢</a:t>
            </a:r>
          </a:p>
          <a:p>
            <a:r>
              <a:rPr lang="zh-CN" altLang="en-US" sz="4400" b="1"/>
              <a:t>2、该出手时勇出手，勇斗暴徒，侠肝义胆聚拢民间正义</a:t>
            </a:r>
          </a:p>
          <a:p>
            <a:r>
              <a:rPr lang="zh-CN" altLang="en-US" sz="4400" b="1"/>
              <a:t>3、见义勇为，奋不顾身显军人担当</a:t>
            </a:r>
          </a:p>
          <a:p>
            <a:r>
              <a:rPr lang="zh-CN" altLang="en-US" sz="4400" b="1"/>
              <a:t>4、伟大孕育在平凡之中</a:t>
            </a:r>
          </a:p>
          <a:p>
            <a:r>
              <a:rPr lang="zh-CN" altLang="en-US" sz="4400" b="1">
                <a:solidFill>
                  <a:srgbClr val="0070C0"/>
                </a:solidFill>
              </a:rPr>
              <a:t>适用话题：</a:t>
            </a:r>
            <a:r>
              <a:rPr lang="zh-CN" altLang="en-US" sz="4400" b="1"/>
              <a:t>英雄，善良，担当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4、马旭——军中的“居里夫人”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85" y="1372235"/>
            <a:ext cx="12052300" cy="5504815"/>
          </a:xfrm>
        </p:spPr>
        <p:txBody>
          <a:bodyPr>
            <a:noAutofit/>
          </a:bodyPr>
          <a:lstStyle/>
          <a:p>
            <a:r>
              <a:rPr lang="zh-CN" altLang="en-US" sz="4400" b="1">
                <a:solidFill>
                  <a:srgbClr val="0070C0"/>
                </a:solidFill>
              </a:rPr>
              <a:t>作文立意：</a:t>
            </a:r>
            <a:endParaRPr lang="zh-CN" altLang="en-US" sz="4400" b="1"/>
          </a:p>
          <a:p>
            <a:r>
              <a:rPr lang="zh-CN" altLang="en-US" sz="4400" b="1"/>
              <a:t>1、淡泊名利，追求真知</a:t>
            </a:r>
          </a:p>
          <a:p>
            <a:r>
              <a:rPr lang="zh-CN" altLang="en-US" sz="4400" b="1"/>
              <a:t>2、奉献（年过八旬依然考研献身国防，为家长捐献千万财产，爱国爱民)</a:t>
            </a:r>
          </a:p>
          <a:p>
            <a:r>
              <a:rPr lang="zh-CN" altLang="en-US" sz="4400" b="1"/>
              <a:t>3、朴素的生活，高贵的灵魂（单纯率真一直追逐梦想）</a:t>
            </a:r>
          </a:p>
          <a:p>
            <a:r>
              <a:rPr lang="zh-CN" altLang="en-US" sz="4400" b="1"/>
              <a:t>4、安贫乐道，摒弃浮华，做纯粹的人</a:t>
            </a:r>
          </a:p>
          <a:p>
            <a:r>
              <a:rPr lang="zh-CN" altLang="en-US" sz="4400" b="1">
                <a:solidFill>
                  <a:srgbClr val="0070C0"/>
                </a:solidFill>
              </a:rPr>
              <a:t>适用话题：</a:t>
            </a:r>
            <a:r>
              <a:rPr lang="zh-CN" altLang="en-US" sz="4400" b="1"/>
              <a:t>奉献  人生价值  “穷”与“富”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5、刘传健——完成“史诗级”备降的英雄机长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5" y="1524000"/>
            <a:ext cx="12118340" cy="5325110"/>
          </a:xfrm>
        </p:spPr>
        <p:txBody>
          <a:bodyPr>
            <a:noAutofit/>
          </a:bodyPr>
          <a:lstStyle/>
          <a:p>
            <a:r>
              <a:rPr lang="zh-CN" altLang="en-US" sz="5400" b="1">
                <a:solidFill>
                  <a:srgbClr val="0070C0"/>
                </a:solidFill>
              </a:rPr>
              <a:t>作文立意：</a:t>
            </a:r>
            <a:endParaRPr lang="zh-CN" altLang="en-US" sz="5400" b="1"/>
          </a:p>
          <a:p>
            <a:r>
              <a:rPr lang="zh-CN" altLang="en-US" sz="5400" b="1"/>
              <a:t>1、惊人毅力，镇定处理突发事件</a:t>
            </a:r>
          </a:p>
          <a:p>
            <a:r>
              <a:rPr lang="zh-CN" altLang="en-US" sz="5400" b="1"/>
              <a:t>2、坚守岗位需要过硬本领,工匠精神成就专业素质</a:t>
            </a:r>
          </a:p>
          <a:p>
            <a:r>
              <a:rPr lang="zh-CN" altLang="en-US" sz="5400" b="1">
                <a:solidFill>
                  <a:srgbClr val="0070C0"/>
                </a:solidFill>
              </a:rPr>
              <a:t>适用话题：</a:t>
            </a:r>
            <a:r>
              <a:rPr lang="zh-CN" altLang="en-US" sz="5400" b="1"/>
              <a:t>英雄精神  工匠精神  专注于专业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6、其美多吉——云端上的忠诚信使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" y="1702435"/>
            <a:ext cx="12092305" cy="5078095"/>
          </a:xfrm>
        </p:spPr>
        <p:txBody>
          <a:bodyPr>
            <a:noAutofit/>
          </a:bodyPr>
          <a:lstStyle/>
          <a:p>
            <a:r>
              <a:rPr lang="zh-CN" altLang="en-US" sz="5400" b="1">
                <a:solidFill>
                  <a:srgbClr val="0070C0"/>
                </a:solidFill>
              </a:rPr>
              <a:t>作文立意：</a:t>
            </a:r>
            <a:r>
              <a:rPr lang="zh-CN" altLang="en-US" sz="5400" b="1"/>
              <a:t>1、坚定的信念</a:t>
            </a:r>
          </a:p>
          <a:p>
            <a:r>
              <a:rPr lang="zh-CN" altLang="en-US" sz="5400" b="1"/>
              <a:t>2、坚守岗位（行驶在路上风餐露宿，无法过节，无怨无悔）</a:t>
            </a:r>
          </a:p>
          <a:p>
            <a:r>
              <a:rPr lang="zh-CN" altLang="en-US" sz="5400" b="1"/>
              <a:t>3、坚持（30年，140多万公里，邮件37万件）</a:t>
            </a:r>
          </a:p>
          <a:p>
            <a:r>
              <a:rPr lang="zh-CN" altLang="en-US" sz="5400" b="1">
                <a:solidFill>
                  <a:srgbClr val="0070C0"/>
                </a:solidFill>
              </a:rPr>
              <a:t>适用话题：</a:t>
            </a:r>
            <a:r>
              <a:rPr lang="zh-CN" altLang="en-US" sz="5400" b="1"/>
              <a:t>诚信与敬业     坚持   信念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" y="-55880"/>
            <a:ext cx="12145010" cy="1325880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7、王继才、王仕花夫妇——守岛32年，面朝大海，春暖花开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" y="1523365"/>
            <a:ext cx="12146280" cy="5339080"/>
          </a:xfrm>
        </p:spPr>
        <p:txBody>
          <a:bodyPr>
            <a:noAutofit/>
          </a:bodyPr>
          <a:lstStyle/>
          <a:p>
            <a:r>
              <a:rPr lang="zh-CN" altLang="en-US" sz="4400" b="1">
                <a:solidFill>
                  <a:srgbClr val="0070C0"/>
                </a:solidFill>
              </a:rPr>
              <a:t>作文立意：</a:t>
            </a:r>
            <a:endParaRPr lang="zh-CN" altLang="en-US" sz="4400" b="1"/>
          </a:p>
          <a:p>
            <a:r>
              <a:rPr lang="zh-CN" altLang="en-US" sz="4400" b="1"/>
              <a:t>1、信守承诺（克服艰险和孤独寂寞，只因答应了领导）</a:t>
            </a:r>
          </a:p>
          <a:p>
            <a:r>
              <a:rPr lang="zh-CN" altLang="en-US" sz="4400" b="1"/>
              <a:t>2、爱国：32年无言驻守，三代人默默付出，家国一体</a:t>
            </a:r>
          </a:p>
          <a:p>
            <a:r>
              <a:rPr lang="zh-CN" altLang="en-US" sz="4400" b="1"/>
              <a:t>3、无名英雄，自觉承担社会责任</a:t>
            </a:r>
          </a:p>
          <a:p>
            <a:r>
              <a:rPr lang="zh-CN" altLang="en-US" sz="4400" b="1">
                <a:solidFill>
                  <a:srgbClr val="0070C0"/>
                </a:solidFill>
              </a:rPr>
              <a:t>适用话题：</a:t>
            </a:r>
            <a:r>
              <a:rPr lang="zh-CN" altLang="en-US" sz="4400" b="1"/>
              <a:t>爱岗敬业  爱国奉献  责任、使命、担当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1156</Words>
  <Application>Microsoft Office PowerPoint</Application>
  <PresentationFormat>自定义</PresentationFormat>
  <Paragraphs>66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1、钟扬——绽放在高山砾石的藏波罗花</vt:lpstr>
      <vt:lpstr>2、杜富国——为人民扫除雷患，为战友血染雷场 </vt:lpstr>
      <vt:lpstr>3、吕保民——退伍老兵赤手空拳勇斗歹徒，身中5刀不退缩</vt:lpstr>
      <vt:lpstr>4、马旭——军中的“居里夫人”</vt:lpstr>
      <vt:lpstr>5、刘传健——完成“史诗级”备降的英雄机长</vt:lpstr>
      <vt:lpstr>6、其美多吉——云端上的忠诚信使</vt:lpstr>
      <vt:lpstr>7、王继才、王仕花夫妇——守岛32年，面朝大海，春暖花开</vt:lpstr>
      <vt:lpstr>8、张渠伟——只要能摘帽，失明也心甘</vt:lpstr>
      <vt:lpstr>9、张玉滚——守望乡村教育，一干17年 </vt:lpstr>
      <vt:lpstr>10、程开甲——人生的价值在于奉献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156</cp:revision>
  <dcterms:created xsi:type="dcterms:W3CDTF">2017-08-03T09:01:00Z</dcterms:created>
  <dcterms:modified xsi:type="dcterms:W3CDTF">2019-02-27T02:48:37Z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