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693" r:id="rId2"/>
    <p:sldId id="638" r:id="rId3"/>
    <p:sldId id="694" r:id="rId4"/>
    <p:sldId id="644" r:id="rId5"/>
    <p:sldId id="695" r:id="rId6"/>
    <p:sldId id="696" r:id="rId7"/>
    <p:sldId id="697" r:id="rId8"/>
    <p:sldId id="698" r:id="rId9"/>
    <p:sldId id="704" r:id="rId10"/>
    <p:sldId id="701" r:id="rId11"/>
    <p:sldId id="706" r:id="rId12"/>
    <p:sldId id="705" r:id="rId13"/>
    <p:sldId id="708" r:id="rId14"/>
    <p:sldId id="709" r:id="rId15"/>
    <p:sldId id="710" r:id="rId16"/>
    <p:sldId id="711" r:id="rId17"/>
    <p:sldId id="712" r:id="rId18"/>
    <p:sldId id="713" r:id="rId19"/>
    <p:sldId id="714" r:id="rId20"/>
    <p:sldId id="720" r:id="rId21"/>
    <p:sldId id="716" r:id="rId22"/>
    <p:sldId id="718" r:id="rId23"/>
    <p:sldId id="721" r:id="rId24"/>
    <p:sldId id="722" r:id="rId25"/>
    <p:sldId id="723" r:id="rId26"/>
    <p:sldId id="724" r:id="rId27"/>
    <p:sldId id="725" r:id="rId28"/>
    <p:sldId id="726" r:id="rId29"/>
    <p:sldId id="719" r:id="rId30"/>
  </p:sldIdLst>
  <p:sldSz cx="12192000" cy="6858000"/>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7">
          <p15:clr>
            <a:srgbClr val="A4A3A4"/>
          </p15:clr>
        </p15:guide>
        <p15:guide id="2" pos="3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800000"/>
    <a:srgbClr val="660033"/>
    <a:srgbClr val="003366"/>
    <a:srgbClr val="FF6600"/>
    <a:srgbClr val="080808"/>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41" autoAdjust="0"/>
  </p:normalViewPr>
  <p:slideViewPr>
    <p:cSldViewPr showGuides="1">
      <p:cViewPr varScale="1">
        <p:scale>
          <a:sx n="76" d="100"/>
          <a:sy n="76" d="100"/>
        </p:scale>
        <p:origin x="917" y="43"/>
      </p:cViewPr>
      <p:guideLst>
        <p:guide orient="horz" pos="2227"/>
        <p:guide pos="3868"/>
      </p:guideLst>
    </p:cSldViewPr>
  </p:slideViewPr>
  <p:notesTextViewPr>
    <p:cViewPr>
      <p:scale>
        <a:sx n="100" d="100"/>
        <a:sy n="100" d="100"/>
      </p:scale>
      <p:origin x="0" y="0"/>
    </p:cViewPr>
  </p:notesTextViewPr>
  <p:sorterViewPr showFormatting="0">
    <p:cViewPr>
      <p:scale>
        <a:sx n="66" d="100"/>
        <a:sy n="66" d="100"/>
      </p:scale>
      <p:origin x="0" y="846"/>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2019-04-20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2990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1、BE   A项显得宽泛，也缺乏论点 C项从交警的角度出发，没有从小陈老陈的角度出发好  D项标题偏离材料，因为材料没有包含类似于规则、责任等关键词。</a:t>
            </a:r>
          </a:p>
        </p:txBody>
      </p:sp>
    </p:spTree>
    <p:extLst>
      <p:ext uri="{BB962C8B-B14F-4D97-AF65-F5344CB8AC3E}">
        <p14:creationId xmlns:p14="http://schemas.microsoft.com/office/powerpoint/2010/main" val="75112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dirty="0"/>
              <a:t>10</a:t>
            </a:r>
            <a:r>
              <a:rPr lang="en-US" dirty="0"/>
              <a:t>. CD</a:t>
            </a:r>
            <a:r>
              <a:rPr dirty="0"/>
              <a:t>   </a:t>
            </a:r>
            <a:r>
              <a:rPr dirty="0" err="1"/>
              <a:t>A项</a:t>
            </a:r>
            <a:r>
              <a:rPr lang="zh-CN" dirty="0"/>
              <a:t>质疑有关部门的做法，提出不能以</a:t>
            </a:r>
            <a:r>
              <a:rPr lang="en-US" altLang="zh-CN" dirty="0"/>
              <a:t>“</a:t>
            </a:r>
            <a:r>
              <a:rPr lang="zh-CN" altLang="en-US" dirty="0"/>
              <a:t>罚</a:t>
            </a:r>
            <a:r>
              <a:rPr lang="en-US" altLang="zh-CN" dirty="0"/>
              <a:t>”</a:t>
            </a:r>
            <a:r>
              <a:rPr lang="zh-CN" altLang="en-US" dirty="0"/>
              <a:t>代禁，言之有理</a:t>
            </a:r>
            <a:r>
              <a:rPr dirty="0"/>
              <a:t>。 </a:t>
            </a:r>
            <a:r>
              <a:rPr lang="en-US" dirty="0"/>
              <a:t>B</a:t>
            </a:r>
            <a:r>
              <a:rPr lang="zh-CN" altLang="en-US" dirty="0"/>
              <a:t>项从燃放烟花的合理性切入，凸显</a:t>
            </a:r>
            <a:r>
              <a:rPr lang="en-US" altLang="zh-CN" dirty="0"/>
              <a:t>“</a:t>
            </a:r>
            <a:r>
              <a:rPr lang="zh-CN" altLang="en-US" dirty="0"/>
              <a:t>年味</a:t>
            </a:r>
            <a:r>
              <a:rPr lang="en-US" altLang="zh-CN" dirty="0"/>
              <a:t>”</a:t>
            </a:r>
            <a:r>
              <a:rPr lang="zh-CN" altLang="en-US" dirty="0"/>
              <a:t>的重要，正确。</a:t>
            </a:r>
            <a:r>
              <a:rPr dirty="0" err="1"/>
              <a:t>C项显得宽泛，也缺乏论点（过于</a:t>
            </a:r>
            <a:r>
              <a:rPr lang="zh-CN" dirty="0"/>
              <a:t>简短</a:t>
            </a:r>
            <a:r>
              <a:rPr dirty="0" err="1"/>
              <a:t>的标题</a:t>
            </a:r>
            <a:r>
              <a:rPr lang="zh-CN" dirty="0"/>
              <a:t>不太适宜</a:t>
            </a:r>
            <a:r>
              <a:rPr dirty="0"/>
              <a:t>）</a:t>
            </a:r>
            <a:r>
              <a:rPr lang="zh-CN" dirty="0"/>
              <a:t>；</a:t>
            </a:r>
            <a:r>
              <a:rPr dirty="0" err="1"/>
              <a:t>D项是</a:t>
            </a:r>
            <a:r>
              <a:rPr lang="zh-CN" dirty="0"/>
              <a:t>描述过年</a:t>
            </a:r>
            <a:r>
              <a:rPr dirty="0" err="1"/>
              <a:t>现象</a:t>
            </a:r>
            <a:r>
              <a:rPr dirty="0"/>
              <a:t>，</a:t>
            </a:r>
            <a:r>
              <a:rPr lang="zh-CN" dirty="0"/>
              <a:t>没能表明对事件的立场。</a:t>
            </a:r>
            <a:r>
              <a:rPr lang="en-US" altLang="zh-CN" dirty="0"/>
              <a:t>E</a:t>
            </a:r>
            <a:r>
              <a:rPr lang="zh-CN" altLang="en-US" dirty="0"/>
              <a:t>符合材料中</a:t>
            </a:r>
            <a:r>
              <a:rPr lang="en-US" altLang="zh-CN" dirty="0"/>
              <a:t>“</a:t>
            </a:r>
            <a:r>
              <a:rPr lang="zh-CN" altLang="en-US" dirty="0"/>
              <a:t>赞成者</a:t>
            </a:r>
            <a:r>
              <a:rPr lang="en-US" altLang="zh-CN" dirty="0"/>
              <a:t>”</a:t>
            </a:r>
            <a:r>
              <a:rPr lang="zh-CN" altLang="en-US" dirty="0"/>
              <a:t>的</a:t>
            </a:r>
            <a:r>
              <a:rPr lang="zh-CN" altLang="en-US" dirty="0" smtClean="0"/>
              <a:t>观点，“</a:t>
            </a:r>
            <a:r>
              <a:rPr lang="en-US" altLang="zh-CN" sz="1200" b="1" dirty="0" err="1" smtClean="0">
                <a:solidFill>
                  <a:srgbClr val="7030A0"/>
                </a:solidFill>
              </a:rPr>
              <a:t>势在必行</a:t>
            </a:r>
            <a:r>
              <a:rPr lang="zh-CN" altLang="en-US" sz="1200" b="1" dirty="0" smtClean="0">
                <a:solidFill>
                  <a:srgbClr val="7030A0"/>
                </a:solidFill>
              </a:rPr>
              <a:t>”语气较重，但作为个人观点，且也符合材料中“赞成者”</a:t>
            </a:r>
            <a:r>
              <a:rPr lang="zh-CN" altLang="en-US" dirty="0" smtClean="0"/>
              <a:t>。</a:t>
            </a:r>
            <a:endParaRPr lang="zh-CN" altLang="en-US" dirty="0"/>
          </a:p>
        </p:txBody>
      </p:sp>
    </p:spTree>
    <p:extLst>
      <p:ext uri="{BB962C8B-B14F-4D97-AF65-F5344CB8AC3E}">
        <p14:creationId xmlns:p14="http://schemas.microsoft.com/office/powerpoint/2010/main" val="318414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11、</a:t>
            </a:r>
            <a:r>
              <a:rPr lang="en-US"/>
              <a:t>CD</a:t>
            </a:r>
            <a:r>
              <a:t>  A项</a:t>
            </a:r>
            <a:r>
              <a:rPr lang="zh-CN"/>
              <a:t>引用毛泽东诗句，意思是说</a:t>
            </a:r>
            <a:r>
              <a:rPr lang="en-US" altLang="zh-CN"/>
              <a:t>“对一切风光景物要放开眼界去衡量”</a:t>
            </a:r>
            <a:r>
              <a:rPr lang="zh-CN" altLang="en-US"/>
              <a:t>，为</a:t>
            </a:r>
            <a:r>
              <a:rPr lang="en-US" altLang="zh-CN"/>
              <a:t>“</a:t>
            </a:r>
            <a:r>
              <a:rPr lang="zh-CN" altLang="en-US"/>
              <a:t>拆楼</a:t>
            </a:r>
            <a:r>
              <a:rPr lang="en-US" altLang="zh-CN"/>
              <a:t>”</a:t>
            </a:r>
            <a:r>
              <a:rPr lang="zh-CN" altLang="en-US"/>
              <a:t>者做辩护，正确。</a:t>
            </a:r>
            <a:r>
              <a:t>  B项很文艺，</a:t>
            </a:r>
            <a:r>
              <a:rPr lang="zh-CN"/>
              <a:t>且有</a:t>
            </a:r>
            <a:r>
              <a:t>“</a:t>
            </a:r>
            <a:r>
              <a:rPr lang="zh-CN"/>
              <a:t>发展</a:t>
            </a:r>
            <a:r>
              <a:t>”</a:t>
            </a:r>
            <a:r>
              <a:rPr lang="zh-CN"/>
              <a:t>二字，贴切。</a:t>
            </a:r>
            <a:r>
              <a:rPr lang="en-US"/>
              <a:t>D</a:t>
            </a:r>
            <a:r>
              <a:rPr lang="zh-CN" altLang="en-US"/>
              <a:t>项中，</a:t>
            </a:r>
            <a:r>
              <a:rPr lang="en-US" altLang="zh-CN"/>
              <a:t>“</a:t>
            </a:r>
            <a:r>
              <a:rPr lang="zh-CN" altLang="zh-CN" b="1" dirty="0">
                <a:sym typeface="+mn-ea"/>
              </a:rPr>
              <a:t>义举</a:t>
            </a:r>
            <a:r>
              <a:rPr lang="en-US" altLang="zh-CN"/>
              <a:t>”</a:t>
            </a:r>
            <a:r>
              <a:rPr lang="zh-CN" altLang="en-US"/>
              <a:t>用语有些过，不够理性婉转。</a:t>
            </a:r>
            <a:endParaRPr lang="en-US" altLang="zh-CN"/>
          </a:p>
        </p:txBody>
      </p:sp>
    </p:spTree>
    <p:extLst>
      <p:ext uri="{BB962C8B-B14F-4D97-AF65-F5344CB8AC3E}">
        <p14:creationId xmlns:p14="http://schemas.microsoft.com/office/powerpoint/2010/main" val="394488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12、DE   ABC三项都是写的祖训，而且观点明确，富有文采； D项没有写出青花瓷的内涵实质，偏于单薄。 E项没有完成作文指令，“辛劳”和材料有些远。</a:t>
            </a:r>
          </a:p>
        </p:txBody>
      </p:sp>
    </p:spTree>
    <p:extLst>
      <p:ext uri="{BB962C8B-B14F-4D97-AF65-F5344CB8AC3E}">
        <p14:creationId xmlns:p14="http://schemas.microsoft.com/office/powerpoint/2010/main" val="96845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13、AC  B项以大黎为出发点；D项从双方交流出发，E项以球迷俱乐部为出发点； A项显得宽泛，没有根植事件，“自私”的说法也有些过；C项显得宽泛，也缺乏论点（且过于简短，不够丰富）。</a:t>
            </a:r>
          </a:p>
        </p:txBody>
      </p:sp>
    </p:spTree>
    <p:extLst>
      <p:ext uri="{BB962C8B-B14F-4D97-AF65-F5344CB8AC3E}">
        <p14:creationId xmlns:p14="http://schemas.microsoft.com/office/powerpoint/2010/main" val="310981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14、BC   B项是从赞同的角度立意；C项是从反对角度立意。均观点明确，切好材料。 A项立意流于肤浅，此题重心不在于“保护动物”，而在于“情”“理”“法”的关系；D项偏离材料的核心（偷鸟蛋获刑），材料并未提及“溺爱”；E项同样偏离材料核心。</a:t>
            </a:r>
          </a:p>
        </p:txBody>
      </p:sp>
    </p:spTree>
    <p:extLst>
      <p:ext uri="{BB962C8B-B14F-4D97-AF65-F5344CB8AC3E}">
        <p14:creationId xmlns:p14="http://schemas.microsoft.com/office/powerpoint/2010/main" val="4291979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216251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1214525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3223296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181853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178114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2、BD   B项没有倾向性，你认为谁最有风采，这个问题的答案不</a:t>
            </a:r>
            <a:r>
              <a:rPr lang="zh-CN" altLang="en-US" dirty="0" smtClean="0"/>
              <a:t>明显；D</a:t>
            </a:r>
            <a:r>
              <a:rPr lang="zh-CN" altLang="en-US" dirty="0"/>
              <a:t>没有包含风采关键词          ACE很明显对应着大李、老王、小刘</a:t>
            </a:r>
          </a:p>
          <a:p>
            <a:endParaRPr lang="zh-CN" altLang="en-US" dirty="0"/>
          </a:p>
        </p:txBody>
      </p:sp>
    </p:spTree>
    <p:extLst>
      <p:ext uri="{BB962C8B-B14F-4D97-AF65-F5344CB8AC3E}">
        <p14:creationId xmlns:p14="http://schemas.microsoft.com/office/powerpoint/2010/main" val="10115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751403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3965057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2463721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3708455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633603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2441757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942078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p>
        </p:txBody>
      </p:sp>
    </p:spTree>
    <p:extLst>
      <p:ext uri="{BB962C8B-B14F-4D97-AF65-F5344CB8AC3E}">
        <p14:creationId xmlns:p14="http://schemas.microsoft.com/office/powerpoint/2010/main" val="167850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3、AD    A项偏离题意，时事件的对立多方都是过错的时候才用得上这个标题，这里不是简简单单的谦让就能</a:t>
            </a:r>
            <a:r>
              <a:rPr lang="zh-CN" altLang="en-US" dirty="0" smtClean="0">
                <a:sym typeface="+mn-ea"/>
              </a:rPr>
              <a:t>解决问题</a:t>
            </a:r>
            <a:r>
              <a:rPr lang="zh-CN" altLang="en-US" dirty="0">
                <a:sym typeface="+mn-ea"/>
              </a:rPr>
              <a:t>；</a:t>
            </a:r>
            <a:r>
              <a:rPr lang="zh-CN" altLang="en-US" dirty="0" smtClean="0">
                <a:sym typeface="+mn-ea"/>
              </a:rPr>
              <a:t>D</a:t>
            </a:r>
            <a:r>
              <a:rPr lang="zh-CN" altLang="en-US" dirty="0">
                <a:sym typeface="+mn-ea"/>
              </a:rPr>
              <a:t>项没有揭示材料的核心，</a:t>
            </a:r>
            <a:r>
              <a:rPr lang="en-US" altLang="zh-CN" dirty="0">
                <a:sym typeface="+mn-ea"/>
              </a:rPr>
              <a:t>“</a:t>
            </a:r>
            <a:r>
              <a:rPr lang="zh-CN" altLang="en-US" dirty="0">
                <a:sym typeface="+mn-ea"/>
              </a:rPr>
              <a:t>不计名利</a:t>
            </a:r>
            <a:r>
              <a:rPr lang="en-US" altLang="zh-CN" dirty="0">
                <a:sym typeface="+mn-ea"/>
              </a:rPr>
              <a:t>”</a:t>
            </a:r>
            <a:r>
              <a:rPr lang="zh-CN" altLang="en-US" dirty="0">
                <a:sym typeface="+mn-ea"/>
              </a:rPr>
              <a:t>的说法也欠妥</a:t>
            </a:r>
            <a:r>
              <a:rPr lang="zh-CN" altLang="en-US" dirty="0" smtClean="0">
                <a:sym typeface="+mn-ea"/>
              </a:rPr>
              <a:t>。BCE中都包含了“改名”这个关键词。</a:t>
            </a:r>
            <a:endParaRPr lang="zh-CN" altLang="en-US" dirty="0"/>
          </a:p>
          <a:p>
            <a:endParaRPr lang="zh-CN" altLang="en-US" dirty="0"/>
          </a:p>
        </p:txBody>
      </p:sp>
    </p:spTree>
    <p:extLst>
      <p:ext uri="{BB962C8B-B14F-4D97-AF65-F5344CB8AC3E}">
        <p14:creationId xmlns:p14="http://schemas.microsoft.com/office/powerpoint/2010/main" val="49170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4、BC  A项只是说读书，没有涉及经典   D项标题不太适合考场议论文，且入口太</a:t>
            </a:r>
            <a:r>
              <a:rPr lang="zh-CN" altLang="en-US" dirty="0" smtClean="0"/>
              <a:t>大，如改为“谈谈经典文学的经典性”未尝不可；</a:t>
            </a:r>
            <a:r>
              <a:rPr lang="zh-CN" altLang="en-US" dirty="0"/>
              <a:t> E项偷换概念，把经典变成了文学，不够准确，BC项包含了经典这个关键词，并且从不同角度提出了观点。</a:t>
            </a:r>
          </a:p>
        </p:txBody>
      </p:sp>
    </p:spTree>
    <p:extLst>
      <p:ext uri="{BB962C8B-B14F-4D97-AF65-F5344CB8AC3E}">
        <p14:creationId xmlns:p14="http://schemas.microsoft.com/office/powerpoint/2010/main" val="75030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5、AD  A项提到孩子父母这些词，这不是材料的核心词，D项显得宽泛，也缺乏明确观点，过于简短的标题，也很难揭示材料的核心，不太适宜。</a:t>
            </a:r>
          </a:p>
        </p:txBody>
      </p:sp>
    </p:spTree>
    <p:extLst>
      <p:ext uri="{BB962C8B-B14F-4D97-AF65-F5344CB8AC3E}">
        <p14:creationId xmlns:p14="http://schemas.microsoft.com/office/powerpoint/2010/main" val="3901598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6</a:t>
            </a:r>
            <a:r>
              <a:rPr lang="zh-CN" altLang="en-US" dirty="0" smtClean="0"/>
              <a:t>、</a:t>
            </a:r>
            <a:r>
              <a:rPr lang="en-US" altLang="zh-CN" dirty="0" smtClean="0"/>
              <a:t>B</a:t>
            </a:r>
            <a:r>
              <a:rPr lang="zh-CN" altLang="en-US" dirty="0" smtClean="0"/>
              <a:t>E</a:t>
            </a:r>
            <a:r>
              <a:rPr lang="zh-CN" altLang="en-US" dirty="0"/>
              <a:t>   A项从工作人员出发，准确，B项</a:t>
            </a:r>
            <a:r>
              <a:rPr lang="zh-CN" altLang="en-US" dirty="0" smtClean="0"/>
              <a:t>也是工作人员角度，但“喝彩”一次有些过了，</a:t>
            </a:r>
            <a:r>
              <a:rPr lang="zh-CN" altLang="en-US" dirty="0"/>
              <a:t> C</a:t>
            </a:r>
            <a:r>
              <a:rPr lang="zh-CN" altLang="en-US" dirty="0" smtClean="0"/>
              <a:t>项从双方角度切入，正确。</a:t>
            </a:r>
            <a:r>
              <a:rPr lang="zh-CN" altLang="en-US" dirty="0"/>
              <a:t> D项从观众入手，准确，E项中</a:t>
            </a:r>
            <a:r>
              <a:rPr lang="en-US" altLang="zh-CN" dirty="0"/>
              <a:t>“</a:t>
            </a:r>
            <a:r>
              <a:rPr lang="zh-CN" altLang="en-US" dirty="0"/>
              <a:t>尊重</a:t>
            </a:r>
            <a:r>
              <a:rPr lang="en-US" altLang="zh-CN" dirty="0"/>
              <a:t>”</a:t>
            </a:r>
            <a:r>
              <a:rPr lang="zh-CN" altLang="en-US" dirty="0"/>
              <a:t>准确，但仅仅针对音乐，显得论题狭窄，也和原材料的表述有出入。</a:t>
            </a:r>
          </a:p>
        </p:txBody>
      </p:sp>
    </p:spTree>
    <p:extLst>
      <p:ext uri="{BB962C8B-B14F-4D97-AF65-F5344CB8AC3E}">
        <p14:creationId xmlns:p14="http://schemas.microsoft.com/office/powerpoint/2010/main" val="165407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7、BD 这个作文题中，采访对象是钢琴大师，其评价是相对公允与客观的，不宜做过多反驳。B项反面立意，不太吻合命题初衷。D项，也言过其实，辩论用力过猛。</a:t>
            </a:r>
          </a:p>
        </p:txBody>
      </p:sp>
    </p:spTree>
    <p:extLst>
      <p:ext uri="{BB962C8B-B14F-4D97-AF65-F5344CB8AC3E}">
        <p14:creationId xmlns:p14="http://schemas.microsoft.com/office/powerpoint/2010/main" val="124862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8、AD  A错误地理解了材料的核心，以</a:t>
            </a:r>
            <a:r>
              <a:rPr lang="en-US" altLang="zh-CN" dirty="0">
                <a:sym typeface="+mn-ea"/>
              </a:rPr>
              <a:t>“</a:t>
            </a:r>
            <a:r>
              <a:rPr lang="zh-CN" altLang="en-US" dirty="0">
                <a:sym typeface="+mn-ea"/>
              </a:rPr>
              <a:t>孝</a:t>
            </a:r>
            <a:r>
              <a:rPr lang="en-US" altLang="zh-CN" dirty="0">
                <a:sym typeface="+mn-ea"/>
              </a:rPr>
              <a:t>”</a:t>
            </a:r>
            <a:r>
              <a:rPr lang="zh-CN" altLang="en-US" dirty="0">
                <a:sym typeface="+mn-ea"/>
              </a:rPr>
              <a:t>为由，表述也不够准确；</a:t>
            </a:r>
            <a:r>
              <a:rPr lang="en-US" altLang="zh-CN" dirty="0">
                <a:sym typeface="+mn-ea"/>
              </a:rPr>
              <a:t>D</a:t>
            </a:r>
            <a:r>
              <a:rPr lang="zh-CN" altLang="en-US" dirty="0">
                <a:sym typeface="+mn-ea"/>
              </a:rPr>
              <a:t>语意过重，言过其实。</a:t>
            </a:r>
            <a:r>
              <a:rPr lang="en-US" altLang="zh-CN" dirty="0">
                <a:sym typeface="+mn-ea"/>
              </a:rPr>
              <a:t>BCE</a:t>
            </a:r>
            <a:r>
              <a:rPr lang="zh-CN" altLang="en-US" dirty="0">
                <a:sym typeface="+mn-ea"/>
              </a:rPr>
              <a:t>针对现象，有所呼吁，提出建言。</a:t>
            </a:r>
          </a:p>
        </p:txBody>
      </p:sp>
    </p:spTree>
    <p:extLst>
      <p:ext uri="{BB962C8B-B14F-4D97-AF65-F5344CB8AC3E}">
        <p14:creationId xmlns:p14="http://schemas.microsoft.com/office/powerpoint/2010/main" val="949727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9、</a:t>
            </a:r>
            <a:r>
              <a:rPr lang="en-US" altLang="zh-CN">
                <a:sym typeface="+mn-ea"/>
              </a:rPr>
              <a:t>A</a:t>
            </a:r>
            <a:r>
              <a:rPr lang="zh-CN" altLang="en-US">
                <a:sym typeface="+mn-ea"/>
              </a:rPr>
              <a:t>E   A项针对小云，</a:t>
            </a:r>
            <a:r>
              <a:rPr lang="en-US" altLang="zh-CN">
                <a:sym typeface="+mn-ea"/>
              </a:rPr>
              <a:t>“</a:t>
            </a:r>
            <a:r>
              <a:rPr lang="zh-CN" altLang="en-US">
                <a:sym typeface="+mn-ea"/>
              </a:rPr>
              <a:t>无私</a:t>
            </a:r>
            <a:r>
              <a:rPr lang="en-US" altLang="zh-CN">
                <a:sym typeface="+mn-ea"/>
              </a:rPr>
              <a:t>”</a:t>
            </a:r>
            <a:r>
              <a:rPr lang="zh-CN" altLang="en-US">
                <a:sym typeface="+mn-ea"/>
              </a:rPr>
              <a:t>是对的，但是</a:t>
            </a:r>
            <a:r>
              <a:rPr lang="en-US" altLang="zh-CN">
                <a:sym typeface="+mn-ea"/>
              </a:rPr>
              <a:t>“</a:t>
            </a:r>
            <a:r>
              <a:rPr lang="zh-CN" b="1">
                <a:solidFill>
                  <a:srgbClr val="7030A0"/>
                </a:solidFill>
                <a:sym typeface="+mn-ea"/>
              </a:rPr>
              <a:t>不慕虚名</a:t>
            </a:r>
            <a:r>
              <a:rPr lang="en-US" altLang="zh-CN">
                <a:sym typeface="+mn-ea"/>
              </a:rPr>
              <a:t>”</a:t>
            </a:r>
            <a:r>
              <a:rPr lang="zh-CN" altLang="en-US">
                <a:sym typeface="+mn-ea"/>
              </a:rPr>
              <a:t>的说法欠准确，材料中的奖励不能称之为</a:t>
            </a:r>
            <a:r>
              <a:rPr lang="en-US" altLang="zh-CN">
                <a:sym typeface="+mn-ea"/>
              </a:rPr>
              <a:t>“</a:t>
            </a:r>
            <a:r>
              <a:rPr lang="zh-CN" altLang="en-US">
                <a:sym typeface="+mn-ea"/>
              </a:rPr>
              <a:t>虚名</a:t>
            </a:r>
            <a:r>
              <a:rPr lang="en-US" altLang="zh-CN">
                <a:sym typeface="+mn-ea"/>
              </a:rPr>
              <a:t>”</a:t>
            </a:r>
            <a:r>
              <a:rPr lang="zh-CN" altLang="en-US">
                <a:sym typeface="+mn-ea"/>
              </a:rPr>
              <a:t>； E项中前半句脱离了材料的核心，后半句也无倾向性。B项针对小宏，凸显</a:t>
            </a:r>
            <a:r>
              <a:rPr lang="en-US" altLang="zh-CN">
                <a:sym typeface="+mn-ea"/>
              </a:rPr>
              <a:t>“</a:t>
            </a:r>
            <a:r>
              <a:rPr lang="zh-CN" altLang="en-US">
                <a:sym typeface="+mn-ea"/>
              </a:rPr>
              <a:t>善念</a:t>
            </a:r>
            <a:r>
              <a:rPr lang="en-US" altLang="zh-CN">
                <a:sym typeface="+mn-ea"/>
              </a:rPr>
              <a:t>”</a:t>
            </a:r>
            <a:r>
              <a:rPr lang="zh-CN" altLang="en-US">
                <a:sym typeface="+mn-ea"/>
              </a:rPr>
              <a:t>；C项针对小腾，符合材料中</a:t>
            </a:r>
            <a:r>
              <a:rPr lang="en-US" altLang="zh-CN">
                <a:sym typeface="+mn-ea"/>
              </a:rPr>
              <a:t>“</a:t>
            </a:r>
            <a:r>
              <a:rPr lang="zh-CN" altLang="en-US">
                <a:sym typeface="+mn-ea"/>
              </a:rPr>
              <a:t>鼓励创新活动</a:t>
            </a:r>
            <a:r>
              <a:rPr lang="en-US" altLang="zh-CN">
                <a:sym typeface="+mn-ea"/>
              </a:rPr>
              <a:t>”</a:t>
            </a:r>
            <a:r>
              <a:rPr lang="zh-CN" altLang="en-US">
                <a:sym typeface="+mn-ea"/>
              </a:rPr>
              <a:t>的含义。  D项虽未提出观点，但能适用于三个人的想法。</a:t>
            </a:r>
            <a:endParaRPr lang="zh-CN" altLang="en-US"/>
          </a:p>
        </p:txBody>
      </p:sp>
    </p:spTree>
    <p:extLst>
      <p:ext uri="{BB962C8B-B14F-4D97-AF65-F5344CB8AC3E}">
        <p14:creationId xmlns:p14="http://schemas.microsoft.com/office/powerpoint/2010/main" val="372042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lstStyle/>
          <a:p>
            <a:pPr lvl="0" indent="0"/>
            <a:r>
              <a:rPr lang="zh-CN" altLang="en-US" dirty="0"/>
              <a:t>单击此处编辑母版标题样式</a:t>
            </a:r>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 y="22225"/>
            <a:ext cx="12213590" cy="6825615"/>
          </a:xfrm>
          <a:prstGeom prst="rect">
            <a:avLst/>
          </a:prstGeom>
        </p:spPr>
      </p:pic>
      <p:sp>
        <p:nvSpPr>
          <p:cNvPr id="53252" name="矩形 378883"/>
          <p:cNvSpPr/>
          <p:nvPr/>
        </p:nvSpPr>
        <p:spPr>
          <a:xfrm>
            <a:off x="231140" y="203835"/>
            <a:ext cx="4942840" cy="625475"/>
          </a:xfrm>
          <a:prstGeom prst="rect">
            <a:avLst/>
          </a:prstGeom>
        </p:spPr>
        <p:txBody>
          <a:bodyPr wrap="none" fromWordArt="1">
            <a:prstTxWarp prst="textPlain">
              <a:avLst>
                <a:gd name="adj" fmla="val 50000"/>
              </a:avLst>
            </a:prstTxWarp>
            <a:normAutofit/>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2019</a:t>
            </a:r>
            <a:r>
              <a:rPr lang="zh-CN" alt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届高三总复习</a:t>
            </a:r>
          </a:p>
        </p:txBody>
      </p:sp>
      <p:sp>
        <p:nvSpPr>
          <p:cNvPr id="2" name="矩形 398341"/>
          <p:cNvSpPr>
            <a:spLocks noTextEdit="1"/>
          </p:cNvSpPr>
          <p:nvPr/>
        </p:nvSpPr>
        <p:spPr>
          <a:xfrm>
            <a:off x="2464435" y="2632710"/>
            <a:ext cx="6970395" cy="1605280"/>
          </a:xfrm>
          <a:prstGeom prst="rect">
            <a:avLst/>
          </a:prstGeom>
        </p:spPr>
        <p:txBody>
          <a:bodyPr wrap="none" fromWordArt="1">
            <a:prstTxWarp prst="textPlain">
              <a:avLst>
                <a:gd name="adj" fmla="val 50000"/>
              </a:avLst>
            </a:prstTxWarp>
            <a:normAutofit/>
          </a:bodyPr>
          <a:lstStyle/>
          <a:p>
            <a:pPr algn="ctr"/>
            <a:r>
              <a:rPr lang="zh-CN" altLang="en-US" sz="2700" b="1">
                <a:ln w="9525" cap="flat" cmpd="sng">
                  <a:solidFill>
                    <a:schemeClr val="bg1"/>
                  </a:solidFill>
                  <a:prstDash val="solid"/>
                  <a:round/>
                  <a:headEnd type="none" w="med" len="med"/>
                  <a:tailEnd type="none" w="med" len="med"/>
                </a:ln>
                <a:solidFill>
                  <a:schemeClr val="accent2">
                    <a:lumMod val="75000"/>
                  </a:schemeClr>
                </a:solidFill>
                <a:effectLst>
                  <a:outerShdw dist="45791" dir="2021404" algn="ctr" rotWithShape="0">
                    <a:srgbClr val="B2B2B2">
                      <a:alpha val="79999"/>
                    </a:srgbClr>
                  </a:outerShdw>
                </a:effectLst>
                <a:latin typeface="黑体" panose="02010609060101010101" pitchFamily="49" charset="-122"/>
                <a:ea typeface="黑体" panose="02010609060101010101" pitchFamily="49" charset="-122"/>
              </a:rPr>
              <a:t>时评类作文拟题立意训练</a:t>
            </a:r>
          </a:p>
          <a:p>
            <a:pPr algn="ctr"/>
            <a:r>
              <a:rPr lang="zh-CN" altLang="en-US" sz="2700" b="1">
                <a:ln w="9525" cap="flat" cmpd="sng">
                  <a:solidFill>
                    <a:schemeClr val="bg1"/>
                  </a:solidFill>
                  <a:prstDash val="solid"/>
                  <a:round/>
                  <a:headEnd type="none" w="med" len="med"/>
                  <a:tailEnd type="none" w="med" len="med"/>
                </a:ln>
                <a:solidFill>
                  <a:schemeClr val="accent2">
                    <a:lumMod val="75000"/>
                  </a:schemeClr>
                </a:solidFill>
                <a:effectLst>
                  <a:outerShdw dist="45791" dir="2021404" algn="ctr" rotWithShape="0">
                    <a:srgbClr val="B2B2B2">
                      <a:alpha val="79999"/>
                    </a:srgbClr>
                  </a:outerShdw>
                </a:effectLst>
                <a:latin typeface="黑体" panose="02010609060101010101" pitchFamily="49" charset="-122"/>
                <a:ea typeface="黑体" panose="02010609060101010101" pitchFamily="49" charset="-122"/>
              </a:rPr>
              <a:t>（选择题）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375" y="104140"/>
            <a:ext cx="11764645" cy="6554470"/>
          </a:xfrm>
          <a:prstGeom prst="rect">
            <a:avLst/>
          </a:prstGeom>
          <a:noFill/>
        </p:spPr>
        <p:txBody>
          <a:bodyPr wrap="square" rtlCol="0">
            <a:spAutoFit/>
          </a:bodyPr>
          <a:lstStyle/>
          <a:p>
            <a:r>
              <a:rPr lang="en-US" sz="2800" b="1"/>
              <a:t>9. </a:t>
            </a:r>
            <a:r>
              <a:rPr sz="2800" b="1"/>
              <a:t>阅读下面的材料，根据要求写一篇不少于800字的文章。（60分）</a:t>
            </a:r>
          </a:p>
          <a:p>
            <a:r>
              <a:rPr sz="2800" b="1"/>
              <a:t>       某企业举办创意设计大赛，大学生小云经过反复酝酿，确定了创意主题和设计方案，并邀请小宏、小腾两位同学参与相关事务。最终，小云领衔设计的参赛作品荣获了特等奖，获得3万元高额奖金。</a:t>
            </a:r>
          </a:p>
          <a:p>
            <a:r>
              <a:rPr sz="2800" b="1"/>
              <a:t>       某报记者就奖金分配问题采访了他们。小云认为荣誉是三人集体合作的结果，表示要一起协商，合理分配奖金；小宏已决定把自己的那部分奖金让给小腾，帮助小腾缓解家庭的经济压力；而小腾则建议大家把奖金都拿出来，设立创新驱动基金，以便鼓励更多同学参与创新活动。</a:t>
            </a:r>
          </a:p>
          <a:p>
            <a:r>
              <a:rPr sz="2800" b="1"/>
              <a:t>       对于三人的不同想法，如果你是老师、企业家或家长，你倾向于哪一种？请综合材料内容及含意作文，体现你的思考与选择。</a:t>
            </a:r>
          </a:p>
          <a:p>
            <a:r>
              <a:rPr sz="2800" b="1"/>
              <a:t>       要求选好角度，确定立意，明确文体，自拟标题；不要套作</a:t>
            </a:r>
            <a:r>
              <a:rPr lang="en-US" altLang="zh-CN" sz="2800" b="1"/>
              <a:t>	</a:t>
            </a:r>
            <a:r>
              <a:rPr lang="zh-CN" altLang="en-US" sz="2800" b="1"/>
              <a:t>、</a:t>
            </a:r>
            <a:r>
              <a:rPr sz="2800" b="1"/>
              <a:t>抄袭。</a:t>
            </a:r>
          </a:p>
          <a:p>
            <a:r>
              <a:rPr sz="2800" b="1"/>
              <a:t>       </a:t>
            </a:r>
            <a:r>
              <a:rPr sz="2800" b="1">
                <a:solidFill>
                  <a:srgbClr val="7030A0"/>
                </a:solidFill>
              </a:rPr>
              <a:t>下列议论文标题中，最不合适的两项是（    ）</a:t>
            </a:r>
          </a:p>
          <a:p>
            <a:r>
              <a:rPr sz="2800" b="1">
                <a:solidFill>
                  <a:srgbClr val="7030A0"/>
                </a:solidFill>
              </a:rPr>
              <a:t>        A. </a:t>
            </a:r>
            <a:r>
              <a:rPr lang="zh-CN" sz="2800" b="1">
                <a:solidFill>
                  <a:srgbClr val="7030A0"/>
                </a:solidFill>
              </a:rPr>
              <a:t>心底无私</a:t>
            </a:r>
            <a:r>
              <a:rPr sz="2800" b="1">
                <a:solidFill>
                  <a:srgbClr val="7030A0"/>
                </a:solidFill>
              </a:rPr>
              <a:t>，</a:t>
            </a:r>
            <a:r>
              <a:rPr lang="zh-CN" sz="2800" b="1">
                <a:solidFill>
                  <a:srgbClr val="7030A0"/>
                </a:solidFill>
              </a:rPr>
              <a:t>不慕虚名</a:t>
            </a:r>
            <a:r>
              <a:rPr sz="2800" b="1">
                <a:solidFill>
                  <a:srgbClr val="7030A0"/>
                </a:solidFill>
              </a:rPr>
              <a:t>                         B. </a:t>
            </a:r>
            <a:r>
              <a:rPr lang="zh-CN" sz="2800" b="1">
                <a:solidFill>
                  <a:srgbClr val="7030A0"/>
                </a:solidFill>
              </a:rPr>
              <a:t>心有善念</a:t>
            </a:r>
            <a:r>
              <a:rPr sz="2800" b="1">
                <a:solidFill>
                  <a:srgbClr val="7030A0"/>
                </a:solidFill>
              </a:rPr>
              <a:t>，彰显</a:t>
            </a:r>
            <a:r>
              <a:rPr lang="zh-CN" sz="2800" b="1">
                <a:solidFill>
                  <a:srgbClr val="7030A0"/>
                </a:solidFill>
              </a:rPr>
              <a:t>友</a:t>
            </a:r>
            <a:r>
              <a:rPr sz="2800" b="1">
                <a:solidFill>
                  <a:srgbClr val="7030A0"/>
                </a:solidFill>
              </a:rPr>
              <a:t>爱    </a:t>
            </a:r>
          </a:p>
          <a:p>
            <a:r>
              <a:rPr sz="2800" b="1">
                <a:solidFill>
                  <a:srgbClr val="7030A0"/>
                </a:solidFill>
              </a:rPr>
              <a:t>        C. 合理分配，让创新走得更远              D. </a:t>
            </a:r>
            <a:r>
              <a:rPr lang="zh-CN" sz="2800" b="1">
                <a:solidFill>
                  <a:srgbClr val="7030A0"/>
                </a:solidFill>
              </a:rPr>
              <a:t>比奖金更重要的</a:t>
            </a:r>
            <a:r>
              <a:rPr lang="en-US" altLang="zh-CN" sz="2800" b="1">
                <a:solidFill>
                  <a:srgbClr val="7030A0"/>
                </a:solidFill>
              </a:rPr>
              <a:t>……</a:t>
            </a:r>
            <a:r>
              <a:rPr sz="2800" b="1">
                <a:solidFill>
                  <a:srgbClr val="7030A0"/>
                </a:solidFill>
              </a:rPr>
              <a:t>      </a:t>
            </a:r>
          </a:p>
          <a:p>
            <a:r>
              <a:rPr sz="2800" b="1">
                <a:solidFill>
                  <a:srgbClr val="7030A0"/>
                </a:solidFill>
              </a:rPr>
              <a:t>        E. 创新引领时代，</a:t>
            </a:r>
            <a:r>
              <a:rPr lang="zh-CN" sz="2800" b="1">
                <a:solidFill>
                  <a:srgbClr val="7030A0"/>
                </a:solidFill>
              </a:rPr>
              <a:t>奖励</a:t>
            </a:r>
            <a:r>
              <a:rPr sz="2800" b="1">
                <a:solidFill>
                  <a:srgbClr val="7030A0"/>
                </a:solidFill>
              </a:rPr>
              <a:t>务必公平</a:t>
            </a: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AE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375" y="104140"/>
            <a:ext cx="11764645" cy="6554470"/>
          </a:xfrm>
          <a:prstGeom prst="rect">
            <a:avLst/>
          </a:prstGeom>
          <a:noFill/>
        </p:spPr>
        <p:txBody>
          <a:bodyPr wrap="square" rtlCol="0">
            <a:spAutoFit/>
          </a:bodyPr>
          <a:lstStyle/>
          <a:p>
            <a:r>
              <a:rPr lang="en-US" sz="2800" b="1" dirty="0"/>
              <a:t>10. 阅读下面的材料，根据要求写一篇不少于800字的文章。（60分）</a:t>
            </a:r>
          </a:p>
          <a:p>
            <a:r>
              <a:rPr lang="en-US" sz="2800" b="1" dirty="0">
                <a:solidFill>
                  <a:srgbClr val="7030A0"/>
                </a:solidFill>
              </a:rPr>
              <a:t>       </a:t>
            </a:r>
            <a:r>
              <a:rPr lang="en-US" sz="2800" b="1" dirty="0">
                <a:solidFill>
                  <a:schemeClr val="tx2"/>
                </a:solidFill>
              </a:rPr>
              <a:t>近些年的春节，全国各地一些县级城市出台了禁止春节期间燃放烟花爆竹的相关规定，违规燃放的家庭及单位要被处以罚金。此事引起社会极大反响，反对者说，不能借单个的安全与局部的卫生状况来消减中国传统文化元素，而赞成者说，</a:t>
            </a:r>
            <a:r>
              <a:rPr lang="zh-CN" altLang="en-US" sz="2800" b="1" dirty="0">
                <a:solidFill>
                  <a:schemeClr val="tx2"/>
                </a:solidFill>
              </a:rPr>
              <a:t>对</a:t>
            </a:r>
            <a:r>
              <a:rPr lang="en-US" sz="2800" b="1" dirty="0" err="1">
                <a:solidFill>
                  <a:schemeClr val="tx2"/>
                </a:solidFill>
              </a:rPr>
              <a:t>传统文化的坚守</a:t>
            </a:r>
            <a:r>
              <a:rPr lang="zh-CN" altLang="en-US" sz="2800" b="1" dirty="0">
                <a:solidFill>
                  <a:schemeClr val="tx2"/>
                </a:solidFill>
              </a:rPr>
              <a:t>，</a:t>
            </a:r>
            <a:r>
              <a:rPr lang="en-US" sz="2800" b="1" dirty="0" err="1">
                <a:solidFill>
                  <a:schemeClr val="tx2"/>
                </a:solidFill>
              </a:rPr>
              <a:t>亦应与时俱进</a:t>
            </a:r>
            <a:r>
              <a:rPr lang="zh-CN" altLang="en-US" sz="2800" b="1" dirty="0">
                <a:solidFill>
                  <a:schemeClr val="tx2"/>
                </a:solidFill>
              </a:rPr>
              <a:t>，重做考量</a:t>
            </a:r>
            <a:r>
              <a:rPr lang="en-US" sz="2800" b="1" dirty="0">
                <a:solidFill>
                  <a:schemeClr val="tx2"/>
                </a:solidFill>
              </a:rPr>
              <a:t>。</a:t>
            </a:r>
          </a:p>
          <a:p>
            <a:r>
              <a:rPr lang="en-US" sz="2800" b="1" dirty="0">
                <a:solidFill>
                  <a:schemeClr val="tx2"/>
                </a:solidFill>
              </a:rPr>
              <a:t>        对于以上事情，你怎么看？请综合材料内容及含义作文，回答你的选择并体现你的思考。要求选好角度，确定立意，明确文体，自拟标题，不要套作，不得抄袭。</a:t>
            </a:r>
          </a:p>
          <a:p>
            <a:endParaRPr lang="en-US" sz="2800" b="1" dirty="0">
              <a:solidFill>
                <a:schemeClr val="tx2"/>
              </a:solidFill>
            </a:endParaRPr>
          </a:p>
          <a:p>
            <a:r>
              <a:rPr lang="en-US" sz="2800" b="1" dirty="0">
                <a:solidFill>
                  <a:srgbClr val="7030A0"/>
                </a:solidFill>
              </a:rPr>
              <a:t>       </a:t>
            </a:r>
            <a:r>
              <a:rPr lang="en-US" sz="2800" b="1" dirty="0" err="1">
                <a:solidFill>
                  <a:srgbClr val="7030A0"/>
                </a:solidFill>
              </a:rPr>
              <a:t>下列议论文标题中，最</a:t>
            </a:r>
            <a:r>
              <a:rPr lang="zh-CN" altLang="en-US" sz="2800" b="1" dirty="0">
                <a:solidFill>
                  <a:srgbClr val="7030A0"/>
                </a:solidFill>
              </a:rPr>
              <a:t>不</a:t>
            </a:r>
            <a:r>
              <a:rPr lang="en-US" sz="2800" b="1" dirty="0" err="1">
                <a:solidFill>
                  <a:srgbClr val="7030A0"/>
                </a:solidFill>
              </a:rPr>
              <a:t>合适的两项是</a:t>
            </a:r>
            <a:r>
              <a:rPr lang="en-US" sz="2800" b="1" dirty="0">
                <a:solidFill>
                  <a:srgbClr val="7030A0"/>
                </a:solidFill>
              </a:rPr>
              <a:t>（   ）</a:t>
            </a:r>
          </a:p>
          <a:p>
            <a:r>
              <a:rPr lang="en-US" sz="2800" b="1" dirty="0">
                <a:solidFill>
                  <a:srgbClr val="7030A0"/>
                </a:solidFill>
              </a:rPr>
              <a:t>       A. </a:t>
            </a:r>
            <a:r>
              <a:rPr lang="zh-CN" altLang="en-US" sz="2800" b="1" dirty="0">
                <a:solidFill>
                  <a:srgbClr val="7030A0"/>
                </a:solidFill>
              </a:rPr>
              <a:t>春节</a:t>
            </a:r>
            <a:r>
              <a:rPr lang="en-US" altLang="zh-CN" sz="2800" b="1" dirty="0">
                <a:solidFill>
                  <a:srgbClr val="7030A0"/>
                </a:solidFill>
              </a:rPr>
              <a:t>“</a:t>
            </a:r>
            <a:r>
              <a:rPr lang="zh-CN" altLang="en-US" sz="2800" b="1" dirty="0">
                <a:solidFill>
                  <a:srgbClr val="7030A0"/>
                </a:solidFill>
              </a:rPr>
              <a:t>禁燃</a:t>
            </a:r>
            <a:r>
              <a:rPr lang="en-US" altLang="zh-CN" sz="2800" b="1" dirty="0">
                <a:solidFill>
                  <a:srgbClr val="7030A0"/>
                </a:solidFill>
              </a:rPr>
              <a:t>”</a:t>
            </a:r>
            <a:r>
              <a:rPr lang="zh-CN" altLang="en-US" sz="2800" b="1" dirty="0">
                <a:solidFill>
                  <a:srgbClr val="7030A0"/>
                </a:solidFill>
              </a:rPr>
              <a:t>，岂可一罚了之？</a:t>
            </a:r>
            <a:r>
              <a:rPr lang="en-US" sz="2800" b="1" dirty="0">
                <a:solidFill>
                  <a:srgbClr val="7030A0"/>
                </a:solidFill>
              </a:rPr>
              <a:t>           </a:t>
            </a:r>
          </a:p>
          <a:p>
            <a:r>
              <a:rPr lang="en-US" sz="2800" b="1" dirty="0">
                <a:solidFill>
                  <a:srgbClr val="7030A0"/>
                </a:solidFill>
              </a:rPr>
              <a:t>       B. </a:t>
            </a:r>
            <a:r>
              <a:rPr lang="en-US" sz="2800" b="1" dirty="0" err="1">
                <a:solidFill>
                  <a:srgbClr val="7030A0"/>
                </a:solidFill>
              </a:rPr>
              <a:t>年味，不应走远</a:t>
            </a:r>
            <a:r>
              <a:rPr lang="en-US" sz="2800" b="1" dirty="0">
                <a:solidFill>
                  <a:srgbClr val="7030A0"/>
                </a:solidFill>
              </a:rPr>
              <a:t>        </a:t>
            </a:r>
          </a:p>
          <a:p>
            <a:r>
              <a:rPr lang="en-US" sz="2800" b="1" dirty="0">
                <a:solidFill>
                  <a:srgbClr val="7030A0"/>
                </a:solidFill>
              </a:rPr>
              <a:t>       C. </a:t>
            </a:r>
            <a:r>
              <a:rPr lang="en-US" sz="2800" b="1" dirty="0" err="1">
                <a:solidFill>
                  <a:srgbClr val="7030A0"/>
                </a:solidFill>
              </a:rPr>
              <a:t>公德心</a:t>
            </a:r>
            <a:endParaRPr lang="en-US" sz="2800" b="1" dirty="0">
              <a:solidFill>
                <a:srgbClr val="7030A0"/>
              </a:solidFill>
            </a:endParaRPr>
          </a:p>
          <a:p>
            <a:r>
              <a:rPr lang="en-US" sz="2800" b="1" dirty="0">
                <a:solidFill>
                  <a:srgbClr val="7030A0"/>
                </a:solidFill>
              </a:rPr>
              <a:t>       D. </a:t>
            </a:r>
            <a:r>
              <a:rPr lang="en-US" sz="2800" b="1" dirty="0" err="1">
                <a:solidFill>
                  <a:srgbClr val="7030A0"/>
                </a:solidFill>
              </a:rPr>
              <a:t>爆竹声中一岁除，千家万户喜迎春</a:t>
            </a:r>
            <a:r>
              <a:rPr lang="en-US" sz="2800" b="1" dirty="0">
                <a:solidFill>
                  <a:srgbClr val="7030A0"/>
                </a:solidFill>
              </a:rPr>
              <a:t>           </a:t>
            </a:r>
          </a:p>
          <a:p>
            <a:r>
              <a:rPr lang="en-US" sz="2800" b="1" dirty="0">
                <a:solidFill>
                  <a:srgbClr val="7030A0"/>
                </a:solidFill>
              </a:rPr>
              <a:t>       E. </a:t>
            </a:r>
            <a:r>
              <a:rPr lang="en-US" sz="2800" b="1" dirty="0" err="1">
                <a:solidFill>
                  <a:srgbClr val="7030A0"/>
                </a:solidFill>
              </a:rPr>
              <a:t>移风易俗，势在必行</a:t>
            </a:r>
            <a:endParaRPr lang="en-US" sz="2800" b="1" dirty="0">
              <a:solidFill>
                <a:srgbClr val="7030A0"/>
              </a:solidFill>
            </a:endParaRP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307975"/>
            <a:ext cx="11764645" cy="6369685"/>
          </a:xfrm>
          <a:prstGeom prst="rect">
            <a:avLst/>
          </a:prstGeom>
          <a:noFill/>
        </p:spPr>
        <p:txBody>
          <a:bodyPr wrap="square" rtlCol="0">
            <a:spAutoFit/>
          </a:bodyPr>
          <a:lstStyle/>
          <a:p>
            <a:r>
              <a:rPr lang="en-US" altLang="zh-CN" sz="2400" b="1" dirty="0" smtClean="0"/>
              <a:t>11. </a:t>
            </a:r>
            <a:r>
              <a:rPr lang="zh-CN" altLang="zh-CN" sz="2400" b="1" dirty="0" smtClean="0"/>
              <a:t>阅读</a:t>
            </a:r>
            <a:r>
              <a:rPr lang="zh-CN" altLang="zh-CN" sz="2400" b="1" dirty="0"/>
              <a:t>下面的材料，根据要求写一篇不少于</a:t>
            </a:r>
            <a:r>
              <a:rPr lang="en-US" altLang="zh-CN" sz="2400" b="1" dirty="0"/>
              <a:t>800</a:t>
            </a:r>
            <a:r>
              <a:rPr lang="zh-CN" altLang="zh-CN" sz="2400" b="1" dirty="0"/>
              <a:t>字的文章。（</a:t>
            </a:r>
            <a:r>
              <a:rPr lang="en-US" altLang="zh-CN" sz="2400" b="1" dirty="0"/>
              <a:t>60</a:t>
            </a:r>
            <a:r>
              <a:rPr lang="zh-CN" altLang="zh-CN" sz="2400" b="1" dirty="0"/>
              <a:t>分）</a:t>
            </a:r>
          </a:p>
          <a:p>
            <a:r>
              <a:rPr lang="zh-CN" altLang="zh-CN" sz="2400" b="1" dirty="0"/>
              <a:t>      某校有一座建于上世纪</a:t>
            </a:r>
            <a:r>
              <a:rPr lang="en-US" altLang="zh-CN" sz="2400" b="1" dirty="0"/>
              <a:t>50</a:t>
            </a:r>
            <a:r>
              <a:rPr lang="zh-CN" altLang="zh-CN" sz="2400" b="1" dirty="0"/>
              <a:t>年代末的教学楼，从这里走出去一批批优秀人才，其中不乏知名学者、作家、主持人。如今，这座矮小、简陋、老旧的教学楼已经不能满足学校现代化发展的需要。考虑到它的特殊性，学校想保留，但有人认为学校用地有限，修缮、养护还要花钱，建议着眼发展，将其拆除。为此，学校很犹豫。不少师生和校友表示非常关注，曾在此楼就读过的某知名作家还专程赶回母校拍照留念，并积极争取留住它。</a:t>
            </a:r>
          </a:p>
          <a:p>
            <a:r>
              <a:rPr lang="en-US" altLang="zh-CN" sz="2400" b="1" dirty="0" smtClean="0"/>
              <a:t>       </a:t>
            </a:r>
            <a:r>
              <a:rPr lang="zh-CN" altLang="zh-CN" sz="2400" b="1" dirty="0" smtClean="0"/>
              <a:t>对于</a:t>
            </a:r>
            <a:r>
              <a:rPr lang="zh-CN" altLang="zh-CN" sz="2400" b="1" dirty="0"/>
              <a:t>以上事情，你怎么看？请给该校校长、该知名作家或其他相关方写一封信，表明你的态度，阐述你的看法。要求综合材料内容及含意，选好角度，确定立意，完成写作任务。明确收信人，统一以“小林”为写信人，不得泄露个人信息。</a:t>
            </a:r>
          </a:p>
          <a:p>
            <a:endParaRPr lang="zh-CN" altLang="zh-CN" sz="2400" b="1" dirty="0"/>
          </a:p>
          <a:p>
            <a:r>
              <a:rPr lang="zh-CN" altLang="zh-CN" sz="2400" b="1" dirty="0"/>
              <a:t>下列议论文标题中，最不合适的两项是（</a:t>
            </a:r>
            <a:r>
              <a:rPr lang="en-US" altLang="zh-CN" sz="2400" b="1" dirty="0"/>
              <a:t>    </a:t>
            </a:r>
            <a:r>
              <a:rPr lang="zh-CN" altLang="zh-CN" sz="2400" b="1" dirty="0"/>
              <a:t>）</a:t>
            </a:r>
          </a:p>
          <a:p>
            <a:r>
              <a:rPr lang="en-US" altLang="zh-CN" sz="2400" b="1" dirty="0" smtClean="0"/>
              <a:t>   A</a:t>
            </a:r>
            <a:r>
              <a:rPr lang="en-US" altLang="zh-CN" sz="2400" b="1" dirty="0"/>
              <a:t>. </a:t>
            </a:r>
            <a:r>
              <a:rPr lang="zh-CN" altLang="zh-CN" sz="2400" b="1" dirty="0"/>
              <a:t>风物长宜放眼量</a:t>
            </a:r>
            <a:r>
              <a:rPr lang="en-US" altLang="zh-CN" sz="2400" b="1" dirty="0"/>
              <a:t>   </a:t>
            </a:r>
            <a:endParaRPr lang="zh-CN" altLang="zh-CN" sz="2400" b="1" dirty="0"/>
          </a:p>
          <a:p>
            <a:r>
              <a:rPr lang="en-US" altLang="zh-CN" sz="2400" b="1" dirty="0" smtClean="0"/>
              <a:t>   B</a:t>
            </a:r>
            <a:r>
              <a:rPr lang="en-US" altLang="zh-CN" sz="2400" b="1" dirty="0"/>
              <a:t>. </a:t>
            </a:r>
            <a:r>
              <a:rPr lang="zh-CN" altLang="zh-CN" sz="2400" b="1" dirty="0"/>
              <a:t>发展，是最长情的告白</a:t>
            </a:r>
            <a:r>
              <a:rPr lang="en-US" altLang="zh-CN" sz="2400" b="1" dirty="0"/>
              <a:t>    </a:t>
            </a:r>
            <a:endParaRPr lang="zh-CN" altLang="zh-CN" sz="2400" b="1" dirty="0"/>
          </a:p>
          <a:p>
            <a:r>
              <a:rPr lang="en-US" altLang="zh-CN" sz="2400" b="1" dirty="0" smtClean="0"/>
              <a:t>   C</a:t>
            </a:r>
            <a:r>
              <a:rPr lang="en-US" altLang="zh-CN" sz="2400" b="1" dirty="0"/>
              <a:t>. </a:t>
            </a:r>
            <a:r>
              <a:rPr lang="zh-CN" altLang="zh-CN" sz="2400" b="1" dirty="0"/>
              <a:t>保留老楼是</a:t>
            </a:r>
            <a:r>
              <a:rPr lang="en-US" altLang="zh-CN" sz="2400" b="1" dirty="0"/>
              <a:t>“</a:t>
            </a:r>
            <a:r>
              <a:rPr lang="zh-CN" altLang="en-US" sz="2400" b="1" dirty="0"/>
              <a:t>伪情怀</a:t>
            </a:r>
            <a:r>
              <a:rPr lang="en-US" altLang="zh-CN" sz="2400" b="1" dirty="0"/>
              <a:t>”    </a:t>
            </a:r>
            <a:endParaRPr lang="zh-CN" altLang="zh-CN" sz="2400" b="1" dirty="0"/>
          </a:p>
          <a:p>
            <a:r>
              <a:rPr lang="en-US" altLang="zh-CN" sz="2400" b="1" dirty="0" smtClean="0"/>
              <a:t>   D</a:t>
            </a:r>
            <a:r>
              <a:rPr lang="en-US" altLang="zh-CN" sz="2400" b="1" dirty="0"/>
              <a:t>. </a:t>
            </a:r>
            <a:r>
              <a:rPr lang="zh-CN" altLang="en-US" sz="2400" b="1" dirty="0"/>
              <a:t>将</a:t>
            </a:r>
            <a:r>
              <a:rPr lang="zh-CN" altLang="zh-CN" sz="2400" b="1" dirty="0"/>
              <a:t>“保楼”义举进行到底</a:t>
            </a:r>
            <a:r>
              <a:rPr lang="en-US" altLang="zh-CN" sz="2400" b="1" dirty="0"/>
              <a:t>   </a:t>
            </a:r>
            <a:endParaRPr lang="zh-CN" altLang="zh-CN" sz="2400" b="1" dirty="0"/>
          </a:p>
          <a:p>
            <a:r>
              <a:rPr lang="en-US" altLang="zh-CN" sz="2400" b="1" dirty="0" smtClean="0"/>
              <a:t>   E</a:t>
            </a:r>
            <a:r>
              <a:rPr lang="en-US" altLang="zh-CN" sz="2400" b="1" dirty="0"/>
              <a:t>. </a:t>
            </a:r>
            <a:r>
              <a:rPr lang="zh-CN" altLang="zh-CN" sz="2400" b="1" dirty="0"/>
              <a:t>回忆诚可贵，发展价更高</a:t>
            </a: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307975"/>
            <a:ext cx="11764645" cy="6554470"/>
          </a:xfrm>
          <a:prstGeom prst="rect">
            <a:avLst/>
          </a:prstGeom>
          <a:noFill/>
        </p:spPr>
        <p:txBody>
          <a:bodyPr wrap="square" rtlCol="0">
            <a:spAutoFit/>
          </a:bodyPr>
          <a:lstStyle/>
          <a:p>
            <a:r>
              <a:rPr lang="en-US" altLang="zh-CN" sz="2800" b="1" dirty="0" smtClean="0"/>
              <a:t>12. </a:t>
            </a:r>
            <a:r>
              <a:rPr altLang="zh-CN" sz="2800" b="1" dirty="0"/>
              <a:t>阅读下面的材料，根据要求写一篇不少于800字的文章</a:t>
            </a:r>
          </a:p>
          <a:p>
            <a:r>
              <a:rPr altLang="zh-CN" sz="2800" b="1" dirty="0"/>
              <a:t>        几个同学聚在一起谈论传家宝。小张说，他家的传家宝是一个青花罐，有年头有故事。小杜说，他家的传家宝是爷爷留下的几枚勋章。小程说，她家把“忠厚传家久，读书继世长”的祖训当作传家宝。</a:t>
            </a:r>
          </a:p>
          <a:p>
            <a:r>
              <a:rPr altLang="zh-CN" sz="2800" b="1" dirty="0"/>
              <a:t>       你认为什么样的传家宝更有价值？请综合材料内容及含意作文，体现你的思考、权衡与选择。</a:t>
            </a:r>
          </a:p>
          <a:p>
            <a:r>
              <a:rPr altLang="zh-CN" sz="2800" b="1" dirty="0"/>
              <a:t>       要求选好角度，确定立意，明确文体，自拟标题；不要套作，不得抄袭。</a:t>
            </a:r>
          </a:p>
          <a:p>
            <a:endParaRPr altLang="zh-CN" sz="2800" b="1" dirty="0"/>
          </a:p>
          <a:p>
            <a:r>
              <a:rPr altLang="zh-CN" sz="2800" b="1" dirty="0">
                <a:solidFill>
                  <a:srgbClr val="7030A0"/>
                </a:solidFill>
              </a:rPr>
              <a:t>下列议论文标题中，最不合适的两项是（    ）</a:t>
            </a:r>
          </a:p>
          <a:p>
            <a:r>
              <a:rPr altLang="zh-CN" sz="2800" b="1" dirty="0">
                <a:solidFill>
                  <a:srgbClr val="7030A0"/>
                </a:solidFill>
              </a:rPr>
              <a:t>A. 岁月流金，记忆永恒        </a:t>
            </a:r>
          </a:p>
          <a:p>
            <a:r>
              <a:rPr altLang="zh-CN" sz="2800" b="1" dirty="0">
                <a:solidFill>
                  <a:srgbClr val="7030A0"/>
                </a:solidFill>
              </a:rPr>
              <a:t>B. 一句祖训，涵养家风</a:t>
            </a:r>
          </a:p>
          <a:p>
            <a:r>
              <a:rPr altLang="zh-CN" sz="2800" b="1" dirty="0">
                <a:solidFill>
                  <a:srgbClr val="7030A0"/>
                </a:solidFill>
              </a:rPr>
              <a:t>C. 砥砺修养，传家继世              </a:t>
            </a:r>
          </a:p>
          <a:p>
            <a:r>
              <a:rPr altLang="zh-CN" sz="2800" b="1" dirty="0">
                <a:solidFill>
                  <a:srgbClr val="7030A0"/>
                </a:solidFill>
              </a:rPr>
              <a:t>D. 青花罐，传家宝        </a:t>
            </a:r>
          </a:p>
          <a:p>
            <a:r>
              <a:rPr altLang="zh-CN" sz="2800" b="1" dirty="0">
                <a:solidFill>
                  <a:srgbClr val="7030A0"/>
                </a:solidFill>
              </a:rPr>
              <a:t>E. 自己辛劳，就是传家宝</a:t>
            </a: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307975"/>
            <a:ext cx="11764645" cy="6369685"/>
          </a:xfrm>
          <a:prstGeom prst="rect">
            <a:avLst/>
          </a:prstGeom>
          <a:noFill/>
        </p:spPr>
        <p:txBody>
          <a:bodyPr wrap="square" rtlCol="0">
            <a:spAutoFit/>
          </a:bodyPr>
          <a:lstStyle/>
          <a:p>
            <a:r>
              <a:rPr lang="en-US" sz="2400" b="1" dirty="0" smtClean="0">
                <a:solidFill>
                  <a:schemeClr val="tx1"/>
                </a:solidFill>
              </a:rPr>
              <a:t>13.</a:t>
            </a:r>
            <a:r>
              <a:rPr lang="en-US" sz="2400" b="1" dirty="0">
                <a:solidFill>
                  <a:schemeClr val="tx1"/>
                </a:solidFill>
              </a:rPr>
              <a:t>阅读下面材料，根据要求写一篇不少于800字的文章。（60 分）</a:t>
            </a:r>
          </a:p>
          <a:p>
            <a:r>
              <a:rPr lang="en-US" sz="2400" b="1" dirty="0">
                <a:solidFill>
                  <a:schemeClr val="tx1"/>
                </a:solidFill>
              </a:rPr>
              <a:t>       球星大黎以队长身份带领球队为北兴俱乐部赢得赛季冠军，他与俱乐部的合同已到期，竞争对手南旺俱乐部以更高的待遇力邀他加盟。北兴俱乐部以对他多年的培养为由希望他留下继续效力，球迷因对他感情深厚也苦苦挽留。大黎为了实现自己更高的人生价值，最终还是转会到南旺俱乐部。为此，大黎受到北兴俱乐部球迷的责骂，北兴俱乐部也未按惯例邀请他参加盛大的冠军庆祝仪式，但私下仍然把象征冠军荣誉的戒指给了他。此事引发了人们的热议，北兴俱乐部、南旺俱乐部、北兴俱乐部的球迷和大黎均遭到了非议。</a:t>
            </a:r>
          </a:p>
          <a:p>
            <a:r>
              <a:rPr lang="en-US" sz="2400" b="1" dirty="0">
                <a:solidFill>
                  <a:schemeClr val="tx1"/>
                </a:solidFill>
              </a:rPr>
              <a:t>       请你从北兴俱乐部、南旺俱乐部、北兴俱乐部球迷和大黎中选择一方，写一篇文章回应人们的非议，表明你的态度，阐述你的看法。</a:t>
            </a:r>
          </a:p>
          <a:p>
            <a:r>
              <a:rPr lang="en-US" sz="2400" b="1" dirty="0">
                <a:solidFill>
                  <a:schemeClr val="tx1"/>
                </a:solidFill>
              </a:rPr>
              <a:t>       要求选好角度，确定立意，明确文体，自拟标题；不要套作，不得抄袭。</a:t>
            </a:r>
            <a:endParaRPr lang="en-US" sz="2400" b="1" dirty="0">
              <a:solidFill>
                <a:srgbClr val="7030A0"/>
              </a:solidFill>
            </a:endParaRPr>
          </a:p>
          <a:p>
            <a:r>
              <a:rPr lang="en-US" sz="2400" b="1" dirty="0">
                <a:solidFill>
                  <a:srgbClr val="7030A0"/>
                </a:solidFill>
              </a:rPr>
              <a:t>下列议论文标题中，最不合适的两项是（   ）</a:t>
            </a:r>
          </a:p>
          <a:p>
            <a:r>
              <a:rPr lang="en-US" sz="2400" b="1" dirty="0">
                <a:solidFill>
                  <a:srgbClr val="7030A0"/>
                </a:solidFill>
              </a:rPr>
              <a:t>A. 自私是前进的阻碍    </a:t>
            </a:r>
          </a:p>
          <a:p>
            <a:r>
              <a:rPr lang="en-US" sz="2400" b="1" dirty="0">
                <a:solidFill>
                  <a:srgbClr val="7030A0"/>
                </a:solidFill>
              </a:rPr>
              <a:t>B. 大黎高飞，无可厚非    </a:t>
            </a:r>
          </a:p>
          <a:p>
            <a:r>
              <a:rPr lang="en-US" sz="2400" b="1" dirty="0">
                <a:solidFill>
                  <a:srgbClr val="7030A0"/>
                </a:solidFill>
              </a:rPr>
              <a:t>C. 谈规则</a:t>
            </a:r>
          </a:p>
          <a:p>
            <a:r>
              <a:rPr lang="en-US" sz="2400" b="1" dirty="0">
                <a:solidFill>
                  <a:srgbClr val="7030A0"/>
                </a:solidFill>
              </a:rPr>
              <a:t>D. 彼此包容，海阔天空     </a:t>
            </a:r>
          </a:p>
          <a:p>
            <a:r>
              <a:rPr lang="en-US" sz="2400" b="1" dirty="0">
                <a:solidFill>
                  <a:srgbClr val="7030A0"/>
                </a:solidFill>
              </a:rPr>
              <a:t>E. 理智对待转会，放手亦是美好</a:t>
            </a: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AC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307975"/>
            <a:ext cx="11764645" cy="6369685"/>
          </a:xfrm>
          <a:prstGeom prst="rect">
            <a:avLst/>
          </a:prstGeom>
          <a:noFill/>
        </p:spPr>
        <p:txBody>
          <a:bodyPr wrap="square" rtlCol="0">
            <a:spAutoFit/>
          </a:bodyPr>
          <a:lstStyle/>
          <a:p>
            <a:r>
              <a:rPr lang="en-US" sz="2400" b="1" dirty="0">
                <a:solidFill>
                  <a:schemeClr val="tx1"/>
                </a:solidFill>
              </a:rPr>
              <a:t>14.阅读下面的材料，根据要求写一篇不少于800字的文章。</a:t>
            </a:r>
          </a:p>
          <a:p>
            <a:r>
              <a:rPr lang="en-US" sz="2400" b="1" dirty="0">
                <a:solidFill>
                  <a:schemeClr val="tx1"/>
                </a:solidFill>
              </a:rPr>
              <a:t>       大学生小闫发现自家大门外有个鸟窝，和朋友架了个梯子将鸟窝里的12只鸟掏了出来，养了一段时间后把鸟的照片发到网上，没想到有人愿意出价买鸟，两人因此获利1200多元，后来他们又掏了4只。原来，他们掏的这种鸟叫燕隼，是国家二级保护动物。结果，小闫和他的朋友以非法猎捕珍贵濒危野生动物罪，分别被判刑10年半和10年，并处罚款。此事引发不小的争议。</a:t>
            </a:r>
          </a:p>
          <a:p>
            <a:r>
              <a:rPr lang="en-US" sz="2400" b="1" dirty="0">
                <a:solidFill>
                  <a:schemeClr val="tx1"/>
                </a:solidFill>
              </a:rPr>
              <a:t>       小闫父亲：儿子对小动物特别喜欢，在我们心里，农村孩子逮鸟抓鱼不用管，没想到会被判得这么重。</a:t>
            </a:r>
          </a:p>
          <a:p>
            <a:r>
              <a:rPr lang="en-US" sz="2400" b="1" dirty="0">
                <a:solidFill>
                  <a:schemeClr val="tx1"/>
                </a:solidFill>
              </a:rPr>
              <a:t>       热心网友：量刑太重，10年牢狱生活足以毁了人的一生。</a:t>
            </a:r>
          </a:p>
          <a:p>
            <a:r>
              <a:rPr lang="en-US" sz="2400" b="1" dirty="0">
                <a:solidFill>
                  <a:schemeClr val="tx1"/>
                </a:solidFill>
              </a:rPr>
              <a:t>       法律专家：知不知道燕隼是二级保护动物，以及知不知道因此受到严惩，这叫法律认识，法律认识错误是不免责的，理由就是公民应当知法守法。</a:t>
            </a:r>
          </a:p>
          <a:p>
            <a:r>
              <a:rPr lang="en-US" sz="2400" b="1" dirty="0">
                <a:solidFill>
                  <a:schemeClr val="tx1"/>
                </a:solidFill>
              </a:rPr>
              <a:t>       </a:t>
            </a:r>
            <a:r>
              <a:rPr lang="en-US" sz="2400" b="1" dirty="0">
                <a:solidFill>
                  <a:srgbClr val="7030A0"/>
                </a:solidFill>
              </a:rPr>
              <a:t>下列议论文标题中，最合适的两项是（   ）</a:t>
            </a:r>
          </a:p>
          <a:p>
            <a:r>
              <a:rPr lang="en-US" sz="2400" b="1" dirty="0">
                <a:solidFill>
                  <a:srgbClr val="7030A0"/>
                </a:solidFill>
              </a:rPr>
              <a:t>       A. 保护动物，人人有责     </a:t>
            </a:r>
          </a:p>
          <a:p>
            <a:r>
              <a:rPr lang="en-US" sz="2400" b="1" dirty="0">
                <a:solidFill>
                  <a:srgbClr val="7030A0"/>
                </a:solidFill>
              </a:rPr>
              <a:t>       B. 法无情，却有理     </a:t>
            </a:r>
          </a:p>
          <a:p>
            <a:r>
              <a:rPr lang="en-US" sz="2400" b="1" dirty="0">
                <a:solidFill>
                  <a:srgbClr val="7030A0"/>
                </a:solidFill>
              </a:rPr>
              <a:t>       C. 法律也要有温度    </a:t>
            </a:r>
          </a:p>
          <a:p>
            <a:r>
              <a:rPr lang="en-US" sz="2400" b="1" dirty="0">
                <a:solidFill>
                  <a:srgbClr val="7030A0"/>
                </a:solidFill>
              </a:rPr>
              <a:t>       D. 溺爱是毒药      </a:t>
            </a:r>
          </a:p>
          <a:p>
            <a:r>
              <a:rPr lang="en-US" sz="2400" b="1" dirty="0">
                <a:solidFill>
                  <a:srgbClr val="7030A0"/>
                </a:solidFill>
              </a:rPr>
              <a:t>       E. 知识改变命运</a:t>
            </a: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307975"/>
            <a:ext cx="11764645" cy="5631180"/>
          </a:xfrm>
          <a:prstGeom prst="rect">
            <a:avLst/>
          </a:prstGeom>
          <a:noFill/>
        </p:spPr>
        <p:txBody>
          <a:bodyPr wrap="square" rtlCol="0">
            <a:spAutoFit/>
          </a:bodyPr>
          <a:lstStyle/>
          <a:p>
            <a:r>
              <a:rPr lang="en-US" sz="2400" b="1" dirty="0">
                <a:solidFill>
                  <a:schemeClr val="tx1"/>
                </a:solidFill>
              </a:rPr>
              <a:t>15. 阅读下面的材料，根据要求写一篇不少于800字的文章。（60分）</a:t>
            </a:r>
          </a:p>
          <a:p>
            <a:r>
              <a:rPr lang="en-US" sz="2400" b="1" dirty="0">
                <a:solidFill>
                  <a:schemeClr val="tx1"/>
                </a:solidFill>
              </a:rPr>
              <a:t>        在广佛中学，有一所自助式图书馆。这里无门、无管理员，借书、还书、借多久、什么时候还，都是靠师生自律。年终盘点，原来十万册图书变成了十万六千多册，当然，虽然增加了六千多册，但原有图书仍有丢失的。</a:t>
            </a:r>
          </a:p>
          <a:p>
            <a:r>
              <a:rPr lang="en-US" sz="2400" b="1" dirty="0">
                <a:solidFill>
                  <a:schemeClr val="tx1"/>
                </a:solidFill>
              </a:rPr>
              <a:t>        此事由微博传出后，“广佛文明网”记者进行了实地采访，以“‘无门图书馆’的诚信之门”为题进行了报道，一时间引发热议。</a:t>
            </a:r>
          </a:p>
          <a:p>
            <a:r>
              <a:rPr lang="en-US" sz="2400" b="1" dirty="0">
                <a:solidFill>
                  <a:schemeClr val="tx1"/>
                </a:solidFill>
              </a:rPr>
              <a:t>       对于以上事件，你怎么看？请写一篇文章，表明你的态度，阐述你的看法。</a:t>
            </a:r>
          </a:p>
          <a:p>
            <a:r>
              <a:rPr lang="en-US" sz="2400" b="1" dirty="0">
                <a:solidFill>
                  <a:schemeClr val="tx1"/>
                </a:solidFill>
              </a:rPr>
              <a:t>要求综合材料内容及含意，选好角度，确定立意，完成写作任务。</a:t>
            </a:r>
          </a:p>
          <a:p>
            <a:endParaRPr lang="en-US" sz="2400" b="1" dirty="0">
              <a:solidFill>
                <a:schemeClr val="tx1"/>
              </a:solidFill>
            </a:endParaRPr>
          </a:p>
          <a:p>
            <a:r>
              <a:rPr lang="en-US" sz="2400" b="1" dirty="0">
                <a:solidFill>
                  <a:schemeClr val="tx1"/>
                </a:solidFill>
              </a:rPr>
              <a:t>      </a:t>
            </a:r>
            <a:r>
              <a:rPr lang="en-US" sz="2400" b="1" dirty="0">
                <a:solidFill>
                  <a:srgbClr val="7030A0"/>
                </a:solidFill>
              </a:rPr>
              <a:t>下列议论文标题中，最不合适的两项是（   ）</a:t>
            </a:r>
          </a:p>
          <a:p>
            <a:r>
              <a:rPr lang="en-US" sz="2400" b="1" dirty="0">
                <a:solidFill>
                  <a:srgbClr val="7030A0"/>
                </a:solidFill>
                <a:sym typeface="+mn-ea"/>
              </a:rPr>
              <a:t>      </a:t>
            </a:r>
            <a:r>
              <a:rPr lang="en-US" sz="2400" b="1" dirty="0">
                <a:solidFill>
                  <a:srgbClr val="7030A0"/>
                </a:solidFill>
              </a:rPr>
              <a:t>A. 开诚信之门，造社会新风     </a:t>
            </a:r>
          </a:p>
          <a:p>
            <a:r>
              <a:rPr lang="en-US" sz="2400" b="1" dirty="0">
                <a:solidFill>
                  <a:srgbClr val="7030A0"/>
                </a:solidFill>
                <a:sym typeface="+mn-ea"/>
              </a:rPr>
              <a:t>      </a:t>
            </a:r>
            <a:r>
              <a:rPr lang="en-US" sz="2400" b="1" dirty="0">
                <a:solidFill>
                  <a:srgbClr val="7030A0"/>
                </a:solidFill>
              </a:rPr>
              <a:t>B. 用制度之门维护图书馆      </a:t>
            </a:r>
          </a:p>
          <a:p>
            <a:r>
              <a:rPr lang="en-US" sz="2400" b="1" dirty="0">
                <a:solidFill>
                  <a:srgbClr val="7030A0"/>
                </a:solidFill>
                <a:sym typeface="+mn-ea"/>
              </a:rPr>
              <a:t>      </a:t>
            </a:r>
            <a:r>
              <a:rPr lang="en-US" sz="2400" b="1" dirty="0">
                <a:solidFill>
                  <a:srgbClr val="7030A0"/>
                </a:solidFill>
              </a:rPr>
              <a:t>C. 自律与幸福       </a:t>
            </a:r>
          </a:p>
          <a:p>
            <a:r>
              <a:rPr lang="en-US" sz="2400" b="1" dirty="0">
                <a:solidFill>
                  <a:srgbClr val="7030A0"/>
                </a:solidFill>
                <a:sym typeface="+mn-ea"/>
              </a:rPr>
              <a:t>      </a:t>
            </a:r>
            <a:r>
              <a:rPr lang="en-US" sz="2400" b="1" dirty="0">
                <a:solidFill>
                  <a:srgbClr val="7030A0"/>
                </a:solidFill>
              </a:rPr>
              <a:t>D. 提升文明需自律       </a:t>
            </a:r>
          </a:p>
          <a:p>
            <a:r>
              <a:rPr lang="en-US" sz="2400" b="1" dirty="0">
                <a:solidFill>
                  <a:srgbClr val="7030A0"/>
                </a:solidFill>
                <a:sym typeface="+mn-ea"/>
              </a:rPr>
              <a:t>      </a:t>
            </a:r>
            <a:r>
              <a:rPr lang="en-US" sz="2400" b="1" dirty="0">
                <a:solidFill>
                  <a:srgbClr val="7030A0"/>
                </a:solidFill>
              </a:rPr>
              <a:t>E. 爱护书籍，从我做起</a:t>
            </a:r>
          </a:p>
        </p:txBody>
      </p:sp>
      <p:sp>
        <p:nvSpPr>
          <p:cNvPr id="53252" name="矩形 378883"/>
          <p:cNvSpPr/>
          <p:nvPr/>
        </p:nvSpPr>
        <p:spPr>
          <a:xfrm>
            <a:off x="11086465" y="583374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1"/>
          <p:cNvPicPr>
            <a:picLocks noChangeAspect="1"/>
          </p:cNvPicPr>
          <p:nvPr/>
        </p:nvPicPr>
        <p:blipFill>
          <a:blip r:embed="rId2"/>
          <a:stretch>
            <a:fillRect/>
          </a:stretch>
        </p:blipFill>
        <p:spPr>
          <a:xfrm>
            <a:off x="22225" y="-2540"/>
            <a:ext cx="12148185" cy="6863080"/>
          </a:xfrm>
          <a:prstGeom prst="rect">
            <a:avLst/>
          </a:prstGeom>
          <a:noFill/>
          <a:ln w="9525">
            <a:noFill/>
          </a:ln>
        </p:spPr>
      </p:pic>
      <p:sp>
        <p:nvSpPr>
          <p:cNvPr id="10242" name="矩形 398341"/>
          <p:cNvSpPr>
            <a:spLocks noTextEdit="1"/>
          </p:cNvSpPr>
          <p:nvPr/>
        </p:nvSpPr>
        <p:spPr>
          <a:xfrm>
            <a:off x="3379788" y="2776538"/>
            <a:ext cx="5127625" cy="1117600"/>
          </a:xfrm>
          <a:prstGeom prst="rect">
            <a:avLst/>
          </a:prstGeom>
        </p:spPr>
        <p:txBody>
          <a:bodyPr wrap="none" fromWordArt="1">
            <a:prstTxWarp prst="textPlain">
              <a:avLst>
                <a:gd name="adj" fmla="val 50000"/>
              </a:avLst>
            </a:prstTxWarp>
            <a:normAutofit/>
          </a:bodyPr>
          <a:lstStyle/>
          <a:p>
            <a:pPr algn="ctr"/>
            <a:r>
              <a:rPr lang="zh-CN" altLang="en-US" sz="2700" b="1">
                <a:ln w="9525" cap="flat" cmpd="sng">
                  <a:solidFill>
                    <a:schemeClr val="bg1"/>
                  </a:solidFill>
                  <a:prstDash val="solid"/>
                  <a:round/>
                  <a:headEnd type="none" w="med" len="med"/>
                  <a:tailEnd type="none" w="med" len="med"/>
                </a:ln>
                <a:solidFill>
                  <a:srgbClr val="72BFC5"/>
                </a:solidFill>
                <a:effectLst>
                  <a:outerShdw dist="45791" dir="2021404" algn="ctr" rotWithShape="0">
                    <a:srgbClr val="B2B2B2">
                      <a:alpha val="79999"/>
                    </a:srgbClr>
                  </a:outerShdw>
                </a:effectLst>
                <a:latin typeface="黑体" panose="02010609060101010101" pitchFamily="49" charset="-122"/>
                <a:ea typeface="黑体" panose="02010609060101010101" pitchFamily="49" charset="-122"/>
              </a:rPr>
              <a:t>答案详解</a:t>
            </a:r>
          </a:p>
        </p:txBody>
      </p:sp>
      <p:sp>
        <p:nvSpPr>
          <p:cNvPr id="53252" name="矩形 378883"/>
          <p:cNvSpPr/>
          <p:nvPr/>
        </p:nvSpPr>
        <p:spPr>
          <a:xfrm>
            <a:off x="500380" y="573405"/>
            <a:ext cx="6072505" cy="355600"/>
          </a:xfrm>
          <a:prstGeom prst="rect">
            <a:avLst/>
          </a:prstGeom>
        </p:spPr>
        <p:txBody>
          <a:bodyPr wrap="none" fromWordArt="1">
            <a:prstTxWarp prst="textPlain">
              <a:avLst>
                <a:gd name="adj" fmla="val 50000"/>
              </a:avLst>
            </a:prstTxWarp>
            <a:normAutofit fontScale="67500" lnSpcReduction="10000"/>
          </a:bodyPr>
          <a:lstStyle/>
          <a:p>
            <a:pPr algn="ctr" fontAlgn="base"/>
            <a:r>
              <a:rPr lang="zh-CN" alt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rPr>
              <a:t>任务驱动型时评作文审题训练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81280"/>
            <a:ext cx="11764645" cy="6739255"/>
          </a:xfrm>
          <a:prstGeom prst="rect">
            <a:avLst/>
          </a:prstGeom>
          <a:noFill/>
        </p:spPr>
        <p:txBody>
          <a:bodyPr wrap="square" rtlCol="0">
            <a:spAutoFit/>
          </a:bodyPr>
          <a:lstStyle/>
          <a:p>
            <a:r>
              <a:rPr lang="en-US" sz="2400" b="1" dirty="0">
                <a:solidFill>
                  <a:schemeClr val="tx1"/>
                </a:solidFill>
              </a:rPr>
              <a:t>1、BE   A项显得宽泛，也缺乏论点 C项从交警的角度出发，没有从小陈老陈的角度出发好。D项“大义灭亲”不符合原材料意思，言过其实。</a:t>
            </a:r>
          </a:p>
          <a:p>
            <a:r>
              <a:rPr lang="en-US" sz="2400" b="1" dirty="0">
                <a:solidFill>
                  <a:schemeClr val="tx1"/>
                </a:solidFill>
              </a:rPr>
              <a:t>2、BD   B项没有倾向性，你认为谁最有风采，这个问题的答案不明显， D没有包含风采关键词，ACE很明显对应着大李、老王、小刘。</a:t>
            </a:r>
          </a:p>
          <a:p>
            <a:r>
              <a:rPr lang="en-US" sz="2400" b="1" dirty="0">
                <a:solidFill>
                  <a:schemeClr val="tx1"/>
                </a:solidFill>
              </a:rPr>
              <a:t>3、AD    A项偏离题意，时事件的对立多方都是过错的时候才用得上这个标题，这里不是简简单单的谦让就能解决问题   D项没有揭示材料的核心，“不计名利”的说法也欠妥。   BCE中包含了改名这个关键词。</a:t>
            </a:r>
          </a:p>
          <a:p>
            <a:r>
              <a:rPr lang="en-US" sz="2400" b="1" dirty="0">
                <a:solidFill>
                  <a:schemeClr val="tx1"/>
                </a:solidFill>
              </a:rPr>
              <a:t>4、BC  A项只是说读书，没有涉及经典   D项标题不太适合考场议论文，且入口太大； E项偷换概念，把经典变成了文学，不够准确，BC项包含了经典这个关键词，并且从不同角度提出了观点。</a:t>
            </a:r>
          </a:p>
          <a:p>
            <a:r>
              <a:rPr lang="en-US" sz="2400" b="1" dirty="0">
                <a:solidFill>
                  <a:schemeClr val="tx1"/>
                </a:solidFill>
              </a:rPr>
              <a:t>5、AD  A项提到孩子父母这些词，这不是材料的核心词  D项显得宽泛，也缺乏论点，过于简短的标题都是不适宜的</a:t>
            </a:r>
          </a:p>
          <a:p>
            <a:r>
              <a:rPr lang="en-US" sz="2400" b="1" dirty="0">
                <a:solidFill>
                  <a:schemeClr val="tx1"/>
                </a:solidFill>
              </a:rPr>
              <a:t>6、CE   A项从工作人员出发，准确，B项也是  C项宽泛，大而无当  D项从观众入手，准确，E项中“尊重”准确，但仅仅针对音乐，显得论题狭窄，也和原材料的表述有出入。</a:t>
            </a:r>
          </a:p>
          <a:p>
            <a:r>
              <a:rPr lang="en-US" sz="2400" b="1" dirty="0">
                <a:solidFill>
                  <a:schemeClr val="tx1"/>
                </a:solidFill>
              </a:rPr>
              <a:t>7、BD 这个作文题中，采访对象是钢琴大师，其评价是相对公允与客观的，不宜做过多反驳。B项反面立意，不太吻合命题初衷。D项，也言过其实，辩论用力过猛。</a:t>
            </a:r>
          </a:p>
          <a:p>
            <a:r>
              <a:rPr lang="en-US" sz="2400" b="1" dirty="0">
                <a:solidFill>
                  <a:schemeClr val="tx1"/>
                </a:solidFill>
              </a:rPr>
              <a:t>8、AD  A错误地理解了材料的核心，以“孝”为由，表述也不够准确；D语意过重，言过其实。BCE针对现象，有所呼吁，提出建言。</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613410"/>
            <a:ext cx="11764645" cy="5631180"/>
          </a:xfrm>
          <a:prstGeom prst="rect">
            <a:avLst/>
          </a:prstGeom>
          <a:noFill/>
        </p:spPr>
        <p:txBody>
          <a:bodyPr wrap="square" rtlCol="0">
            <a:spAutoFit/>
          </a:bodyPr>
          <a:lstStyle/>
          <a:p>
            <a:r>
              <a:rPr lang="en-US" sz="2400" b="1" dirty="0">
                <a:solidFill>
                  <a:schemeClr val="tx1"/>
                </a:solidFill>
              </a:rPr>
              <a:t>9、AE   A项针对小云，“无私”是对的，但是“不慕虚名”的说法欠准确；,  E项中前半句脱离了材料的核心，后半句也无倾向性。B项针对小宏，凸显“善念”；C项针对小腾，符合材料中“鼓励创新活动”的含义。  D项虽未提出观点，但能适用于三个人的想法。</a:t>
            </a:r>
          </a:p>
          <a:p>
            <a:r>
              <a:rPr lang="en-US" sz="2400" b="1" dirty="0">
                <a:solidFill>
                  <a:schemeClr val="tx1"/>
                </a:solidFill>
              </a:rPr>
              <a:t>10. CD   A项质疑有关部门的做法，提出不能以“罚”代禁，言之有理。 B项从燃放烟花的合理性切入，凸显“年味”的重要，正确。C项显得宽泛，也缺乏论点（过于简短的标题不太适宜）；D项是描述过年现象，没能表明对事件的立场。E符合材料中“赞成者”的观点，“势在必行”语气较重，但作为个人观点，且也符合材料中“赞成者”。</a:t>
            </a:r>
          </a:p>
          <a:p>
            <a:r>
              <a:rPr lang="en-US" sz="2400" b="1" dirty="0">
                <a:solidFill>
                  <a:schemeClr val="tx1"/>
                </a:solidFill>
              </a:rPr>
              <a:t>11、CD  A项引用毛泽东诗句，意思是说“对一切风光景物要放开眼界去衡量”，为“拆楼”者做辩护，正确。  B项很文艺，且有“发展”二字，贴切。C项的批判语气偏重，缺乏理性，不妥；D项中，“义举”“进行到底”用语有些生硬，不够理性婉转。</a:t>
            </a:r>
          </a:p>
          <a:p>
            <a:r>
              <a:rPr lang="en-US" sz="2400" b="1" dirty="0">
                <a:solidFill>
                  <a:schemeClr val="tx1"/>
                </a:solidFill>
              </a:rPr>
              <a:t>12、DE   ABC三项都是写的祖训，而且观点明确，富有文采； D项没有写出青花瓷的内涵实质，偏于单薄。 E项没有完成作文指令，“辛劳”和材料有些远。</a:t>
            </a:r>
          </a:p>
          <a:p>
            <a:r>
              <a:rPr lang="en-US" sz="2400" b="1" dirty="0">
                <a:solidFill>
                  <a:schemeClr val="tx1"/>
                </a:solidFill>
              </a:rPr>
              <a:t>13、AC  B项以大黎为出发点；D项从双方交流出发，E项以球迷俱乐部为出发点； A项显得宽泛，没有根植事件，“自私”的说法也有些过；C项显得宽泛，也缺乏论点（且过于简短，不够丰富）。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70" y="118110"/>
            <a:ext cx="12164695" cy="6554470"/>
          </a:xfrm>
          <a:prstGeom prst="rect">
            <a:avLst/>
          </a:prstGeom>
          <a:noFill/>
        </p:spPr>
        <p:txBody>
          <a:bodyPr wrap="square" rtlCol="0">
            <a:spAutoFit/>
          </a:bodyPr>
          <a:lstStyle/>
          <a:p>
            <a:r>
              <a:rPr lang="en-US" altLang="zh-CN" sz="2800" dirty="0">
                <a:sym typeface="+mn-ea"/>
              </a:rPr>
              <a:t>1.</a:t>
            </a:r>
            <a:r>
              <a:rPr lang="zh-CN" altLang="en-US" sz="2800" dirty="0">
                <a:sym typeface="+mn-ea"/>
              </a:rPr>
              <a:t>【</a:t>
            </a:r>
            <a:r>
              <a:rPr lang="en-US" altLang="zh-CN" sz="2800" dirty="0">
                <a:sym typeface="+mn-ea"/>
              </a:rPr>
              <a:t>2015</a:t>
            </a:r>
            <a:r>
              <a:rPr lang="zh-CN" altLang="en-US" sz="2800" dirty="0">
                <a:sym typeface="+mn-ea"/>
              </a:rPr>
              <a:t>年全国新课标</a:t>
            </a:r>
            <a:r>
              <a:rPr lang="en-US" altLang="zh-CN" sz="2800" dirty="0">
                <a:sym typeface="+mn-ea"/>
              </a:rPr>
              <a:t>1</a:t>
            </a:r>
            <a:r>
              <a:rPr lang="zh-CN" altLang="en-US" sz="2800" dirty="0">
                <a:sym typeface="+mn-ea"/>
              </a:rPr>
              <a:t>】</a:t>
            </a:r>
            <a:r>
              <a:rPr sz="2800" b="1" dirty="0" err="1"/>
              <a:t>阅读下面的材料，根据要求写一篇不少</a:t>
            </a:r>
            <a:endParaRPr sz="2800" b="1" dirty="0"/>
          </a:p>
          <a:p>
            <a:r>
              <a:rPr sz="2800" b="1" dirty="0"/>
              <a:t>于800字的文章。（60分）</a:t>
            </a:r>
          </a:p>
          <a:p>
            <a:r>
              <a:rPr sz="2800" b="1" dirty="0"/>
              <a:t>       因父亲总是在高速路上开车时接电话，家人屡劝不改，女大学生小陈迫于无奈，更出于生命安全的考虑，通过微博私信向警方举报了自己的父亲；警方查实后，依法对老陈进行了教育和处罚，并将这起举报发在官方微博上。此事赢得众多网友点赞，也引一些质疑，经媒体报道后，激起了更大范围、更多角度的讨论。</a:t>
            </a:r>
          </a:p>
          <a:p>
            <a:r>
              <a:rPr sz="2800" b="1" dirty="0"/>
              <a:t>       </a:t>
            </a:r>
            <a:r>
              <a:rPr sz="2800" b="1" dirty="0" err="1"/>
              <a:t>对于以上事情，你怎么看？请给小陈、老陈或其他相关方写一封信，表明你的态度，阐述你的看法</a:t>
            </a:r>
            <a:r>
              <a:rPr sz="2800" b="1" dirty="0"/>
              <a:t>。</a:t>
            </a:r>
          </a:p>
          <a:p>
            <a:r>
              <a:rPr sz="2800" b="1" dirty="0"/>
              <a:t>       </a:t>
            </a:r>
            <a:r>
              <a:rPr sz="2800" b="1" dirty="0" err="1"/>
              <a:t>要求综合材料内容及含意，选好角度，确定立意，完成写作任务。明确收信人，统一以“明华”为写信人，不得泄露个人信息</a:t>
            </a:r>
            <a:r>
              <a:rPr sz="2800" b="1" dirty="0"/>
              <a:t>。</a:t>
            </a:r>
          </a:p>
          <a:p>
            <a:r>
              <a:rPr sz="2800" b="1" dirty="0"/>
              <a:t>       </a:t>
            </a:r>
            <a:r>
              <a:rPr sz="2800" b="1" dirty="0" err="1">
                <a:solidFill>
                  <a:srgbClr val="7030A0"/>
                </a:solidFill>
              </a:rPr>
              <a:t>下列议论文标题中，最合适的两项是</a:t>
            </a:r>
            <a:r>
              <a:rPr sz="2800" b="1" dirty="0">
                <a:solidFill>
                  <a:srgbClr val="7030A0"/>
                </a:solidFill>
              </a:rPr>
              <a:t>（   ）</a:t>
            </a:r>
          </a:p>
          <a:p>
            <a:r>
              <a:rPr sz="2800" b="1" dirty="0">
                <a:solidFill>
                  <a:srgbClr val="7030A0"/>
                </a:solidFill>
              </a:rPr>
              <a:t>        </a:t>
            </a:r>
            <a:r>
              <a:rPr sz="2800" b="1" dirty="0" err="1">
                <a:solidFill>
                  <a:srgbClr val="7030A0"/>
                </a:solidFill>
              </a:rPr>
              <a:t>A.论安全</a:t>
            </a:r>
            <a:r>
              <a:rPr sz="2800" b="1" dirty="0">
                <a:solidFill>
                  <a:srgbClr val="7030A0"/>
                </a:solidFill>
              </a:rPr>
              <a:t>                                </a:t>
            </a:r>
            <a:r>
              <a:rPr sz="2800" b="1" dirty="0" err="1">
                <a:solidFill>
                  <a:srgbClr val="7030A0"/>
                </a:solidFill>
              </a:rPr>
              <a:t>B.守规彰显孝心，责任铸就大爱</a:t>
            </a:r>
            <a:r>
              <a:rPr sz="2800" b="1" dirty="0">
                <a:solidFill>
                  <a:srgbClr val="7030A0"/>
                </a:solidFill>
              </a:rPr>
              <a:t>     </a:t>
            </a:r>
          </a:p>
          <a:p>
            <a:r>
              <a:rPr sz="2800" b="1" dirty="0">
                <a:solidFill>
                  <a:srgbClr val="7030A0"/>
                </a:solidFill>
              </a:rPr>
              <a:t>        </a:t>
            </a:r>
            <a:r>
              <a:rPr sz="2800" b="1" dirty="0" err="1">
                <a:solidFill>
                  <a:srgbClr val="7030A0"/>
                </a:solidFill>
              </a:rPr>
              <a:t>C.法律需要多点人文关怀</a:t>
            </a:r>
            <a:r>
              <a:rPr sz="2800" b="1" dirty="0">
                <a:solidFill>
                  <a:srgbClr val="7030A0"/>
                </a:solidFill>
              </a:rPr>
              <a:t>       </a:t>
            </a:r>
            <a:r>
              <a:rPr sz="2800" b="1" dirty="0" err="1">
                <a:solidFill>
                  <a:srgbClr val="7030A0"/>
                </a:solidFill>
              </a:rPr>
              <a:t>D.大义灭亲，为你点赞</a:t>
            </a:r>
            <a:r>
              <a:rPr sz="2800" b="1" dirty="0">
                <a:solidFill>
                  <a:srgbClr val="7030A0"/>
                </a:solidFill>
              </a:rPr>
              <a:t>   </a:t>
            </a:r>
          </a:p>
          <a:p>
            <a:r>
              <a:rPr sz="2800" b="1" dirty="0">
                <a:solidFill>
                  <a:srgbClr val="7030A0"/>
                </a:solidFill>
              </a:rPr>
              <a:t>        </a:t>
            </a:r>
            <a:r>
              <a:rPr sz="2800" b="1" dirty="0" err="1">
                <a:solidFill>
                  <a:srgbClr val="7030A0"/>
                </a:solidFill>
              </a:rPr>
              <a:t>E.遵规守范</a:t>
            </a:r>
            <a:r>
              <a:rPr sz="2800" b="1" dirty="0" smtClean="0">
                <a:solidFill>
                  <a:srgbClr val="7030A0"/>
                </a:solidFill>
              </a:rPr>
              <a:t>，</a:t>
            </a:r>
            <a:r>
              <a:rPr lang="zh-CN" altLang="en-US" sz="2800" b="1" dirty="0" smtClean="0">
                <a:solidFill>
                  <a:srgbClr val="7030A0"/>
                </a:solidFill>
              </a:rPr>
              <a:t>尊重</a:t>
            </a:r>
            <a:r>
              <a:rPr sz="2800" b="1" dirty="0" err="1" smtClean="0">
                <a:solidFill>
                  <a:srgbClr val="7030A0"/>
                </a:solidFill>
              </a:rPr>
              <a:t>生命</a:t>
            </a:r>
            <a:endParaRPr sz="2800" b="1" dirty="0">
              <a:solidFill>
                <a:srgbClr val="7030A0"/>
              </a:solidFill>
            </a:endParaRPr>
          </a:p>
        </p:txBody>
      </p:sp>
      <p:sp>
        <p:nvSpPr>
          <p:cNvPr id="53252" name="矩形 378883"/>
          <p:cNvSpPr/>
          <p:nvPr/>
        </p:nvSpPr>
        <p:spPr>
          <a:xfrm>
            <a:off x="10996930" y="563943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613410"/>
            <a:ext cx="11764645" cy="2676525"/>
          </a:xfrm>
          <a:prstGeom prst="rect">
            <a:avLst/>
          </a:prstGeom>
          <a:noFill/>
        </p:spPr>
        <p:txBody>
          <a:bodyPr wrap="square" rtlCol="0">
            <a:spAutoFit/>
          </a:bodyPr>
          <a:lstStyle/>
          <a:p>
            <a:r>
              <a:rPr lang="en-US" sz="2400" b="1" dirty="0">
                <a:sym typeface="+mn-ea"/>
              </a:rPr>
              <a:t>14、BC   B项是从赞同的角度立意；C项是从反对角度立意。均观点明确，切好材料。 A项立意流于肤浅，此题重心不在于“保护动物”，而在于“情”“理”“法”的关系；D项偏离材料的核心（偷鸟蛋获刑），材料并未提及“溺爱”；E项同样偏离材料核心。</a:t>
            </a:r>
            <a:endParaRPr lang="en-US" sz="2400" b="1" dirty="0">
              <a:solidFill>
                <a:schemeClr val="tx1"/>
              </a:solidFill>
            </a:endParaRPr>
          </a:p>
          <a:p>
            <a:r>
              <a:rPr lang="en-US" sz="2400" b="1" dirty="0">
                <a:sym typeface="+mn-ea"/>
              </a:rPr>
              <a:t>15、CE  A项是从赞成角度立意，B项是从反面角度立意，D项突出“文明”和“自律”的关系，均准确。C项是名词性短语，观点不明，不提倡，且“幸福”一词也不够准确。 D项显得宽泛，标题中最好有关键词“门”  E项写“爱护书籍”，流于表面，且偏移材料重心。</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98341"/>
          <p:cNvSpPr>
            <a:spLocks noTextEdit="1"/>
          </p:cNvSpPr>
          <p:nvPr/>
        </p:nvSpPr>
        <p:spPr>
          <a:xfrm>
            <a:off x="3380105" y="2776855"/>
            <a:ext cx="5144135" cy="1799590"/>
          </a:xfrm>
          <a:prstGeom prst="rect">
            <a:avLst/>
          </a:prstGeom>
        </p:spPr>
        <p:txBody>
          <a:bodyPr wrap="none" fromWordArt="1">
            <a:prstTxWarp prst="textPlain">
              <a:avLst>
                <a:gd name="adj" fmla="val 50000"/>
              </a:avLst>
            </a:prstTxWarp>
            <a:normAutofit/>
          </a:bodyPr>
          <a:lstStyle/>
          <a:p>
            <a:pPr algn="ctr"/>
            <a:r>
              <a:rPr lang="zh-CN" altLang="en-US" sz="2700" b="1">
                <a:ln w="9525" cap="flat" cmpd="sng">
                  <a:solidFill>
                    <a:schemeClr val="bg1"/>
                  </a:solidFill>
                  <a:prstDash val="solid"/>
                  <a:round/>
                  <a:headEnd type="none" w="med" len="med"/>
                  <a:tailEnd type="none" w="med" len="med"/>
                </a:ln>
                <a:solidFill>
                  <a:srgbClr val="72BFC5"/>
                </a:solidFill>
                <a:effectLst>
                  <a:outerShdw dist="45791" dir="2021404" algn="ctr" rotWithShape="0">
                    <a:srgbClr val="B2B2B2">
                      <a:alpha val="79999"/>
                    </a:srgbClr>
                  </a:outerShdw>
                </a:effectLst>
                <a:latin typeface="黑体" panose="02010609060101010101" pitchFamily="49" charset="-122"/>
                <a:ea typeface="黑体" panose="02010609060101010101" pitchFamily="49" charset="-122"/>
              </a:rPr>
              <a:t>以下题目未校正完善，</a:t>
            </a:r>
          </a:p>
          <a:p>
            <a:pPr algn="ctr"/>
            <a:r>
              <a:rPr lang="zh-CN" altLang="en-US" sz="2700" b="1">
                <a:ln w="9525" cap="flat" cmpd="sng">
                  <a:solidFill>
                    <a:schemeClr val="bg1"/>
                  </a:solidFill>
                  <a:prstDash val="solid"/>
                  <a:round/>
                  <a:headEnd type="none" w="med" len="med"/>
                  <a:tailEnd type="none" w="med" len="med"/>
                </a:ln>
                <a:solidFill>
                  <a:srgbClr val="72BFC5"/>
                </a:solidFill>
                <a:effectLst>
                  <a:outerShdw dist="45791" dir="2021404" algn="ctr" rotWithShape="0">
                    <a:srgbClr val="B2B2B2">
                      <a:alpha val="79999"/>
                    </a:srgbClr>
                  </a:outerShdw>
                </a:effectLst>
                <a:latin typeface="黑体" panose="02010609060101010101" pitchFamily="49" charset="-122"/>
                <a:ea typeface="黑体" panose="02010609060101010101" pitchFamily="49" charset="-122"/>
              </a:rPr>
              <a:t>是否使用您自主。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6739255"/>
          </a:xfrm>
          <a:prstGeom prst="rect">
            <a:avLst/>
          </a:prstGeom>
          <a:noFill/>
        </p:spPr>
        <p:txBody>
          <a:bodyPr wrap="square" rtlCol="0">
            <a:spAutoFit/>
          </a:bodyPr>
          <a:lstStyle/>
          <a:p>
            <a:r>
              <a:rPr lang="en-US" sz="2400" b="1" dirty="0">
                <a:solidFill>
                  <a:schemeClr val="tx1"/>
                </a:solidFill>
              </a:rPr>
              <a:t>16</a:t>
            </a:r>
          </a:p>
          <a:p>
            <a:r>
              <a:rPr lang="en-US" sz="2400" b="1" dirty="0">
                <a:solidFill>
                  <a:schemeClr val="tx1"/>
                </a:solidFill>
              </a:rPr>
              <a:t> 某报为了发掘有温度和人情味的新闻，引导读者以温暖的视角看待社会，开设了《暖闻》专栏。编辑部收到三则新闻：</a:t>
            </a:r>
          </a:p>
          <a:p>
            <a:r>
              <a:rPr lang="en-US" sz="2400" b="1" dirty="0">
                <a:solidFill>
                  <a:schemeClr val="tx1"/>
                </a:solidFill>
              </a:rPr>
              <a:t>一位卖油条的青年多年坚持不用有害的“复炸油”炸油条，给顾客提供新鲜健康的油条，被网友称赞为最帅的良心“油条哥”。</a:t>
            </a:r>
          </a:p>
          <a:p>
            <a:r>
              <a:rPr lang="en-US" sz="2400" b="1" dirty="0">
                <a:solidFill>
                  <a:schemeClr val="tx1"/>
                </a:solidFill>
              </a:rPr>
              <a:t>一位老父亲从外地来医院看望儿子，看到儿子正在坐诊，忙得抬不起头，根本说不上话。老人家等了两个多小时后，只好挂了个号，和儿子见了一面。</a:t>
            </a:r>
          </a:p>
          <a:p>
            <a:r>
              <a:rPr lang="en-US" sz="2400" b="1" dirty="0">
                <a:solidFill>
                  <a:schemeClr val="tx1"/>
                </a:solidFill>
              </a:rPr>
              <a:t>某地举办珍品画展，一位男孩在探身观赏时不慎跌倒，损害一副珍贵名画，主办方认为男孩只有12岁，又不是故意的，因此仅备案而未报案，希望男孩的心理不要受到影响。</a:t>
            </a:r>
          </a:p>
          <a:p>
            <a:r>
              <a:rPr lang="en-US" sz="2400" b="1" dirty="0">
                <a:solidFill>
                  <a:schemeClr val="tx1"/>
                </a:solidFill>
              </a:rPr>
              <a:t>从以上新闻中选择一则刊登在《暖闻》专栏中，你认为哪一则更合适？请综合材料内容及含意作文，体现你的思考、权衡与选择。</a:t>
            </a:r>
          </a:p>
          <a:p>
            <a:r>
              <a:rPr lang="en-US" sz="2400" b="1" dirty="0">
                <a:solidFill>
                  <a:schemeClr val="tx1"/>
                </a:solidFill>
              </a:rPr>
              <a:t>下列议论文标题中，最不合适的两项是（    ）</a:t>
            </a:r>
          </a:p>
          <a:p>
            <a:r>
              <a:rPr lang="en-US" sz="2400" b="1" dirty="0">
                <a:solidFill>
                  <a:schemeClr val="tx1"/>
                </a:solidFill>
              </a:rPr>
              <a:t>A. 油条飘香，温暖人间      </a:t>
            </a:r>
          </a:p>
          <a:p>
            <a:r>
              <a:rPr lang="en-US" sz="2400" b="1" dirty="0">
                <a:solidFill>
                  <a:schemeClr val="tx1"/>
                </a:solidFill>
              </a:rPr>
              <a:t>B. 理解亲人，凸显关爱         </a:t>
            </a:r>
          </a:p>
          <a:p>
            <a:r>
              <a:rPr lang="en-US" sz="2400" b="1" dirty="0">
                <a:solidFill>
                  <a:schemeClr val="tx1"/>
                </a:solidFill>
              </a:rPr>
              <a:t>C. 暖闻暖心，温暖社会          </a:t>
            </a:r>
          </a:p>
          <a:p>
            <a:r>
              <a:rPr lang="en-US" sz="2400" b="1" dirty="0">
                <a:solidFill>
                  <a:schemeClr val="tx1"/>
                </a:solidFill>
              </a:rPr>
              <a:t>D. 愿阳光温暖你的眼睛          </a:t>
            </a:r>
          </a:p>
          <a:p>
            <a:r>
              <a:rPr lang="en-US" sz="2400" b="1" dirty="0">
                <a:solidFill>
                  <a:schemeClr val="tx1"/>
                </a:solidFill>
              </a:rPr>
              <a:t>E. 只要人人献出一份爱</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6000750"/>
          </a:xfrm>
          <a:prstGeom prst="rect">
            <a:avLst/>
          </a:prstGeom>
          <a:noFill/>
        </p:spPr>
        <p:txBody>
          <a:bodyPr wrap="square" rtlCol="0">
            <a:spAutoFit/>
          </a:bodyPr>
          <a:lstStyle/>
          <a:p>
            <a:r>
              <a:rPr lang="en-US" sz="2400" b="1" dirty="0">
                <a:solidFill>
                  <a:schemeClr val="tx1"/>
                </a:solidFill>
              </a:rPr>
              <a:t>17  阅读下面的材料，根据要求写一篇不少于800字的文章。  （60分）</a:t>
            </a:r>
          </a:p>
          <a:p>
            <a:r>
              <a:rPr lang="en-US" sz="2400" b="1" dirty="0">
                <a:solidFill>
                  <a:schemeClr val="tx1"/>
                </a:solidFill>
              </a:rPr>
              <a:t>  杭州图书馆允许拾荒者、无业游民入馆，让他们在设有空调的书馆内免费阅读、看影视、上网、听音乐。图书馆对他们的唯一要求，就是把手洗干净再阅读。这个做法已经坚持了十余年。因此，杭州图书馆被称赞为“史上最温暖的图书馆”。</a:t>
            </a:r>
          </a:p>
          <a:p>
            <a:r>
              <a:rPr lang="en-US" sz="2400" b="1" dirty="0">
                <a:solidFill>
                  <a:schemeClr val="tx1"/>
                </a:solidFill>
              </a:rPr>
              <a:t>  曾有读者对身边的流浪读者散发异味而感到不满，无法接受，说允许他们进图书馆是对其他人的不尊重。对此，馆长回答，我无权拒绝他们入内读书，您如觉不便可更换座位，或者选择离开。</a:t>
            </a:r>
          </a:p>
          <a:p>
            <a:r>
              <a:rPr lang="en-US" sz="2400" b="1" dirty="0">
                <a:solidFill>
                  <a:schemeClr val="tx1"/>
                </a:solidFill>
              </a:rPr>
              <a:t>对于以上事情，你怎么看？请将你的看法写一篇评论。要求综合材料内容及含义，体现你的思考。选好角度，确定立意，明确文体，自拟标题；不要套作，不得抄袭。</a:t>
            </a:r>
          </a:p>
          <a:p>
            <a:r>
              <a:rPr lang="en-US" sz="2400" b="1" dirty="0">
                <a:solidFill>
                  <a:schemeClr val="tx1"/>
                </a:solidFill>
              </a:rPr>
              <a:t>下列议论文标题中，最合适的两项是（   ）</a:t>
            </a:r>
          </a:p>
          <a:p>
            <a:r>
              <a:rPr lang="en-US" sz="2400" b="1" dirty="0">
                <a:solidFill>
                  <a:schemeClr val="tx1"/>
                </a:solidFill>
              </a:rPr>
              <a:t>A. 尊重每一份灵魂        </a:t>
            </a:r>
          </a:p>
          <a:p>
            <a:r>
              <a:rPr lang="en-US" sz="2400" b="1" dirty="0">
                <a:solidFill>
                  <a:schemeClr val="tx1"/>
                </a:solidFill>
              </a:rPr>
              <a:t>B. 坚持就是胜利      </a:t>
            </a:r>
          </a:p>
          <a:p>
            <a:r>
              <a:rPr lang="en-US" sz="2400" b="1" dirty="0">
                <a:solidFill>
                  <a:schemeClr val="tx1"/>
                </a:solidFill>
              </a:rPr>
              <a:t>C. 温暖，无处不在</a:t>
            </a:r>
          </a:p>
          <a:p>
            <a:r>
              <a:rPr lang="en-US" sz="2400" b="1" dirty="0">
                <a:solidFill>
                  <a:schemeClr val="tx1"/>
                </a:solidFill>
              </a:rPr>
              <a:t>D. 悦纳别人，就是悦纳自己        </a:t>
            </a:r>
          </a:p>
          <a:p>
            <a:r>
              <a:rPr lang="en-US" sz="2400" b="1" dirty="0">
                <a:solidFill>
                  <a:schemeClr val="tx1"/>
                </a:solidFill>
              </a:rPr>
              <a:t>E. 用尊重，给文明以存在的价值</a:t>
            </a:r>
          </a:p>
          <a:p>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6369685"/>
          </a:xfrm>
          <a:prstGeom prst="rect">
            <a:avLst/>
          </a:prstGeom>
          <a:noFill/>
        </p:spPr>
        <p:txBody>
          <a:bodyPr wrap="square" rtlCol="0">
            <a:spAutoFit/>
          </a:bodyPr>
          <a:lstStyle/>
          <a:p>
            <a:r>
              <a:rPr lang="en-US" sz="2400" b="1" dirty="0">
                <a:sym typeface="+mn-ea"/>
              </a:rPr>
              <a:t>18 阅读下面的材料，根据要求写一篇不少于800字的文章。</a:t>
            </a:r>
            <a:endParaRPr lang="en-US" sz="2400" b="1" dirty="0">
              <a:solidFill>
                <a:schemeClr val="tx1"/>
              </a:solidFill>
            </a:endParaRPr>
          </a:p>
          <a:p>
            <a:r>
              <a:rPr lang="en-US" sz="2400" b="1" dirty="0">
                <a:sym typeface="+mn-ea"/>
              </a:rPr>
              <a:t> 一部署名为罗伯特•加尔布雷特的侦探小说《杜鹃鸟的呼唤》面世后颇受好评。出版商表示，侦查员出身的作者退伍后从事安保行业，本书是其处女作。不过作者的新手身份因写法娴熟而被质疑。后经媒体多方调查证实，罗伯特•加尔布雷特是大名鼎鼎的《哈利•波特》作者Ｊ•Ｋ•罗琳的新笔名。被“揭穿”身份后，罗琳说希望这个秘密保持得更久一点，因为她隐瞒身份后看到关于小说的真实评论时，感受到的欢乐更加纯粹。</a:t>
            </a:r>
            <a:endParaRPr lang="en-US" sz="2400" b="1" dirty="0">
              <a:solidFill>
                <a:schemeClr val="tx1"/>
              </a:solidFill>
            </a:endParaRPr>
          </a:p>
          <a:p>
            <a:r>
              <a:rPr lang="en-US" sz="2400" b="1" dirty="0">
                <a:sym typeface="+mn-ea"/>
              </a:rPr>
              <a:t>    对于以上事情，你怎么看？请给罗琳、出版商或其他相关方写一封信，表明你的态度，阐述你的看法。</a:t>
            </a:r>
            <a:endParaRPr lang="en-US" sz="2400" b="1" dirty="0">
              <a:solidFill>
                <a:schemeClr val="tx1"/>
              </a:solidFill>
            </a:endParaRPr>
          </a:p>
          <a:p>
            <a:r>
              <a:rPr lang="en-US" sz="2400" b="1" dirty="0">
                <a:sym typeface="+mn-ea"/>
              </a:rPr>
              <a:t>    要求综合材料内容及含义，选好角度，确定立意，完成写作任务。明确收信人，统一以“明华”为写信人，不得泄露个人信息。</a:t>
            </a:r>
            <a:endParaRPr lang="en-US" sz="2400" b="1" dirty="0">
              <a:solidFill>
                <a:schemeClr val="tx1"/>
              </a:solidFill>
            </a:endParaRPr>
          </a:p>
          <a:p>
            <a:r>
              <a:rPr lang="en-US" sz="2400" b="1" dirty="0">
                <a:sym typeface="+mn-ea"/>
              </a:rPr>
              <a:t>下列议论文标题中，最合适的两项是（   ）</a:t>
            </a:r>
            <a:endParaRPr lang="en-US" sz="2400" b="1" dirty="0">
              <a:solidFill>
                <a:schemeClr val="tx1"/>
              </a:solidFill>
            </a:endParaRPr>
          </a:p>
          <a:p>
            <a:r>
              <a:rPr lang="en-US" sz="2400" b="1" dirty="0">
                <a:sym typeface="+mn-ea"/>
              </a:rPr>
              <a:t>A. 做真实的自己     </a:t>
            </a:r>
            <a:endParaRPr lang="en-US" sz="2400" b="1" dirty="0">
              <a:solidFill>
                <a:schemeClr val="tx1"/>
              </a:solidFill>
            </a:endParaRPr>
          </a:p>
          <a:p>
            <a:r>
              <a:rPr lang="en-US" sz="2400" b="1" dirty="0">
                <a:sym typeface="+mn-ea"/>
              </a:rPr>
              <a:t>B. 放下盛名，重新出发     </a:t>
            </a:r>
            <a:endParaRPr lang="en-US" sz="2400" b="1" dirty="0">
              <a:solidFill>
                <a:schemeClr val="tx1"/>
              </a:solidFill>
            </a:endParaRPr>
          </a:p>
          <a:p>
            <a:r>
              <a:rPr lang="en-US" sz="2400" b="1" dirty="0">
                <a:sym typeface="+mn-ea"/>
              </a:rPr>
              <a:t>C. 更爱你只愿享受纯粹快乐的态度       </a:t>
            </a:r>
            <a:endParaRPr lang="en-US" sz="2400" b="1" dirty="0">
              <a:solidFill>
                <a:schemeClr val="tx1"/>
              </a:solidFill>
            </a:endParaRPr>
          </a:p>
          <a:p>
            <a:r>
              <a:rPr lang="en-US" sz="2400" b="1" dirty="0">
                <a:sym typeface="+mn-ea"/>
              </a:rPr>
              <a:t>D. 盛名之下         </a:t>
            </a:r>
            <a:endParaRPr lang="en-US" sz="2400" b="1" dirty="0">
              <a:solidFill>
                <a:schemeClr val="tx1"/>
              </a:solidFill>
            </a:endParaRPr>
          </a:p>
          <a:p>
            <a:r>
              <a:rPr lang="en-US" sz="2400" b="1" dirty="0">
                <a:sym typeface="+mn-ea"/>
              </a:rPr>
              <a:t>E. 沉默是金</a:t>
            </a:r>
            <a:endParaRPr lang="en-US" sz="2400" b="1" dirty="0">
              <a:solidFill>
                <a:schemeClr val="tx1"/>
              </a:solidFill>
            </a:endParaRPr>
          </a:p>
          <a:p>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6369685"/>
          </a:xfrm>
          <a:prstGeom prst="rect">
            <a:avLst/>
          </a:prstGeom>
          <a:noFill/>
        </p:spPr>
        <p:txBody>
          <a:bodyPr wrap="square" rtlCol="0">
            <a:spAutoFit/>
          </a:bodyPr>
          <a:lstStyle/>
          <a:p>
            <a:r>
              <a:rPr lang="en-US" sz="2400" b="1" dirty="0">
                <a:sym typeface="+mn-ea"/>
              </a:rPr>
              <a:t>19  阅读下面的材料，根据要求写一篇不少于800字的文章。</a:t>
            </a:r>
            <a:endParaRPr lang="en-US" sz="2400" b="1" dirty="0">
              <a:solidFill>
                <a:schemeClr val="tx1"/>
              </a:solidFill>
            </a:endParaRPr>
          </a:p>
          <a:p>
            <a:r>
              <a:rPr lang="en-US" sz="2400" b="1" dirty="0">
                <a:sym typeface="+mn-ea"/>
              </a:rPr>
              <a:t>春节期间，有一组调侃春运艰辛的照片在网上流传。照片中，很多头绵羊和旅客挤在火车车厢里，场景甚是混乱、滑稽，引来网友的一片指责与嘲笑。后来照片拍摄者在微博上澄清，这组图片摄于四川大凉山深处。过年了，乡亲们须把绵羊赶到县城去卖个好价钱，但当地道路崎岖，交通非常不便，这趟列车是当地百姓出行唯一的一趟慢车。虽然按规定列车上不准携带活的动物，但列车员心疼山里百姓也就默许了，因为百姓家里孩子上学和必要的生活物品全指望它换钱呢。真相披露后，引发更大范围的讨论。</a:t>
            </a:r>
            <a:endParaRPr lang="en-US" sz="2400" b="1" dirty="0">
              <a:solidFill>
                <a:schemeClr val="tx1"/>
              </a:solidFill>
            </a:endParaRPr>
          </a:p>
          <a:p>
            <a:r>
              <a:rPr lang="en-US" sz="2400" b="1" dirty="0">
                <a:sym typeface="+mn-ea"/>
              </a:rPr>
              <a:t>对于以上事情，你怎么看？请综合材料内容及含意作文，要求选好角度，确定立意，明确文体，自拟标题；不要套作，不得抄袭。</a:t>
            </a:r>
            <a:endParaRPr lang="en-US" sz="2400" b="1" dirty="0">
              <a:solidFill>
                <a:schemeClr val="tx1"/>
              </a:solidFill>
            </a:endParaRPr>
          </a:p>
          <a:p>
            <a:r>
              <a:rPr lang="en-US" sz="2400" b="1" dirty="0">
                <a:sym typeface="+mn-ea"/>
              </a:rPr>
              <a:t>下列议论文标题中，最合适的两项是（   ）</a:t>
            </a:r>
            <a:endParaRPr lang="en-US" sz="2400" b="1" dirty="0">
              <a:solidFill>
                <a:schemeClr val="tx1"/>
              </a:solidFill>
            </a:endParaRPr>
          </a:p>
          <a:p>
            <a:r>
              <a:rPr lang="en-US" sz="2400" b="1" dirty="0">
                <a:sym typeface="+mn-ea"/>
              </a:rPr>
              <a:t>A. 寻求真相，发现美好       </a:t>
            </a:r>
            <a:endParaRPr lang="en-US" sz="2400" b="1" dirty="0">
              <a:solidFill>
                <a:schemeClr val="tx1"/>
              </a:solidFill>
            </a:endParaRPr>
          </a:p>
          <a:p>
            <a:r>
              <a:rPr lang="en-US" sz="2400" b="1" dirty="0">
                <a:sym typeface="+mn-ea"/>
              </a:rPr>
              <a:t>B. 规则需要弹性，弹性必须有度</a:t>
            </a:r>
            <a:endParaRPr lang="en-US" sz="2400" b="1" dirty="0">
              <a:solidFill>
                <a:schemeClr val="tx1"/>
              </a:solidFill>
            </a:endParaRPr>
          </a:p>
          <a:p>
            <a:r>
              <a:rPr lang="en-US" sz="2400" b="1" dirty="0">
                <a:sym typeface="+mn-ea"/>
              </a:rPr>
              <a:t>C. 移风易俗，势在必行      </a:t>
            </a:r>
            <a:endParaRPr lang="en-US" sz="2400" b="1" dirty="0">
              <a:solidFill>
                <a:schemeClr val="tx1"/>
              </a:solidFill>
            </a:endParaRPr>
          </a:p>
          <a:p>
            <a:r>
              <a:rPr lang="en-US" sz="2400" b="1" dirty="0">
                <a:sym typeface="+mn-ea"/>
              </a:rPr>
              <a:t>D. 规则              </a:t>
            </a:r>
            <a:endParaRPr lang="en-US" sz="2400" b="1" dirty="0">
              <a:solidFill>
                <a:schemeClr val="tx1"/>
              </a:solidFill>
            </a:endParaRPr>
          </a:p>
          <a:p>
            <a:r>
              <a:rPr lang="en-US" sz="2400" b="1" dirty="0">
                <a:sym typeface="+mn-ea"/>
              </a:rPr>
              <a:t>E. 真相并不遥远</a:t>
            </a:r>
            <a:endParaRPr lang="en-US" sz="2400" b="1" dirty="0">
              <a:solidFill>
                <a:schemeClr val="tx1"/>
              </a:solidFill>
            </a:endParaRPr>
          </a:p>
          <a:p>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4892675"/>
          </a:xfrm>
          <a:prstGeom prst="rect">
            <a:avLst/>
          </a:prstGeom>
          <a:noFill/>
        </p:spPr>
        <p:txBody>
          <a:bodyPr wrap="square" rtlCol="0">
            <a:spAutoFit/>
          </a:bodyPr>
          <a:lstStyle/>
          <a:p>
            <a:r>
              <a:rPr lang="en-US" sz="2400" b="1" dirty="0">
                <a:sym typeface="+mn-ea"/>
              </a:rPr>
              <a:t>20 阅读下面材料，根据要求写一篇不少于800字的文章：</a:t>
            </a:r>
            <a:endParaRPr lang="en-US" sz="2400" b="1" dirty="0">
              <a:solidFill>
                <a:schemeClr val="tx1"/>
              </a:solidFill>
            </a:endParaRPr>
          </a:p>
          <a:p>
            <a:r>
              <a:rPr lang="en-US" sz="2400" b="1" dirty="0">
                <a:sym typeface="+mn-ea"/>
              </a:rPr>
              <a:t>高考成绩下来后，小章同学的成绩刚够本省二本段，小章犹豫不决：上二本，就得到偏远地方，将来就业就可能留在那里；要上高职专科，一辈子可能就是蓝领，难以出人头地：如果复读，又担心明年上不了一本，又耽误一年。</a:t>
            </a:r>
            <a:endParaRPr lang="en-US" sz="2400" b="1" dirty="0">
              <a:solidFill>
                <a:schemeClr val="tx1"/>
              </a:solidFill>
            </a:endParaRPr>
          </a:p>
          <a:p>
            <a:r>
              <a:rPr lang="en-US" sz="2400" b="1" dirty="0">
                <a:sym typeface="+mn-ea"/>
              </a:rPr>
              <a:t>假如你是小章的同学，根据小章的情况，给小章同学写一封信。综合材料内容及含义，入情入理的阐明道理，明确你的建议，请你帮小章做出选择。明确文体。</a:t>
            </a:r>
            <a:endParaRPr lang="en-US" sz="2400" b="1" dirty="0">
              <a:solidFill>
                <a:schemeClr val="tx1"/>
              </a:solidFill>
            </a:endParaRPr>
          </a:p>
          <a:p>
            <a:r>
              <a:rPr lang="en-US" sz="2400" b="1" dirty="0">
                <a:sym typeface="+mn-ea"/>
              </a:rPr>
              <a:t>下列议论文标题中，最不合适的两项是（    ）</a:t>
            </a:r>
            <a:endParaRPr lang="en-US" sz="2400" b="1" dirty="0">
              <a:solidFill>
                <a:schemeClr val="tx1"/>
              </a:solidFill>
            </a:endParaRPr>
          </a:p>
          <a:p>
            <a:r>
              <a:rPr lang="en-US" sz="2400" b="1" dirty="0">
                <a:sym typeface="+mn-ea"/>
              </a:rPr>
              <a:t>A.是金子到哪里都会发光       </a:t>
            </a:r>
            <a:endParaRPr lang="en-US" sz="2400" b="1" dirty="0">
              <a:solidFill>
                <a:schemeClr val="tx1"/>
              </a:solidFill>
            </a:endParaRPr>
          </a:p>
          <a:p>
            <a:r>
              <a:rPr lang="en-US" sz="2400" b="1" dirty="0">
                <a:sym typeface="+mn-ea"/>
              </a:rPr>
              <a:t>B. 抛弃偏见，学艺报国       </a:t>
            </a:r>
            <a:endParaRPr lang="en-US" sz="2400" b="1" dirty="0">
              <a:solidFill>
                <a:schemeClr val="tx1"/>
              </a:solidFill>
            </a:endParaRPr>
          </a:p>
          <a:p>
            <a:r>
              <a:rPr lang="en-US" sz="2400" b="1" dirty="0">
                <a:sym typeface="+mn-ea"/>
              </a:rPr>
              <a:t>C. 重视高考，重视人生         </a:t>
            </a:r>
            <a:endParaRPr lang="en-US" sz="2400" b="1" dirty="0">
              <a:solidFill>
                <a:schemeClr val="tx1"/>
              </a:solidFill>
            </a:endParaRPr>
          </a:p>
          <a:p>
            <a:r>
              <a:rPr lang="en-US" sz="2400" b="1" dirty="0">
                <a:sym typeface="+mn-ea"/>
              </a:rPr>
              <a:t>D. 只不过是重头再来          </a:t>
            </a:r>
            <a:endParaRPr lang="en-US" sz="2400" b="1" dirty="0">
              <a:solidFill>
                <a:schemeClr val="tx1"/>
              </a:solidFill>
            </a:endParaRPr>
          </a:p>
          <a:p>
            <a:r>
              <a:rPr lang="en-US" sz="2400" b="1" dirty="0">
                <a:sym typeface="+mn-ea"/>
              </a:rPr>
              <a:t>E. 犹豫不决难成大事</a:t>
            </a:r>
            <a:endParaRPr lang="en-US" sz="2400" b="1" dirty="0">
              <a:solidFill>
                <a:schemeClr val="tx1"/>
              </a:solidFill>
            </a:endParaRPr>
          </a:p>
          <a:p>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6369685"/>
          </a:xfrm>
          <a:prstGeom prst="rect">
            <a:avLst/>
          </a:prstGeom>
          <a:noFill/>
        </p:spPr>
        <p:txBody>
          <a:bodyPr wrap="square" rtlCol="0">
            <a:spAutoFit/>
          </a:bodyPr>
          <a:lstStyle/>
          <a:p>
            <a:r>
              <a:rPr lang="en-US" sz="2400" b="1" dirty="0">
                <a:sym typeface="+mn-ea"/>
              </a:rPr>
              <a:t>21  阅读下面的材料，根据要求写一篇不少于800字的文章。(60分)</a:t>
            </a:r>
            <a:endParaRPr lang="en-US" sz="2400" b="1" dirty="0">
              <a:solidFill>
                <a:schemeClr val="tx1"/>
              </a:solidFill>
            </a:endParaRPr>
          </a:p>
          <a:p>
            <a:r>
              <a:rPr lang="en-US" sz="2400" b="1" dirty="0">
                <a:sym typeface="+mn-ea"/>
              </a:rPr>
              <a:t>在某高中学校校园的“交通安全宣传教育”橱窗中，宣传文字内容配有一张惨烈的车祸现场图片。小王同学就此上书校长，认为学校里的安全教育宣传“给图给真相”用意虽好，但视觉冲击力太强，不太适宜，建议另换其他图片，如漫画等。校长回复说，漫画太“温馨”，不能给人多少触动；人的生命只有一次，安全教育宣传，只有 “触目”才能“惊心”。当然，也欢迎大家提出更加完善的建议。</a:t>
            </a:r>
            <a:endParaRPr lang="en-US" sz="2400" b="1" dirty="0">
              <a:solidFill>
                <a:schemeClr val="tx1"/>
              </a:solidFill>
            </a:endParaRPr>
          </a:p>
          <a:p>
            <a:r>
              <a:rPr lang="en-US" sz="2400" b="1" dirty="0">
                <a:sym typeface="+mn-ea"/>
              </a:rPr>
              <a:t>校园安全宣传是“温馨提示”好，还是“触目惊心”好？同学们展开了热烈地讨论并提出了各自的看法或建议。</a:t>
            </a:r>
            <a:endParaRPr lang="en-US" sz="2400" b="1" dirty="0">
              <a:solidFill>
                <a:schemeClr val="tx1"/>
              </a:solidFill>
            </a:endParaRPr>
          </a:p>
          <a:p>
            <a:r>
              <a:rPr lang="en-US" sz="2400" b="1" dirty="0">
                <a:sym typeface="+mn-ea"/>
              </a:rPr>
              <a:t>如果你是该校学生，也参与这场讨论，那么，你的立场是什么？或者对此有什么具体建议？请综合材料内容及含意作文，体现你的思考、看法或建议。</a:t>
            </a:r>
            <a:endParaRPr lang="en-US" sz="2400" b="1" dirty="0">
              <a:solidFill>
                <a:schemeClr val="tx1"/>
              </a:solidFill>
            </a:endParaRPr>
          </a:p>
          <a:p>
            <a:r>
              <a:rPr lang="en-US" sz="2400" b="1" dirty="0">
                <a:sym typeface="+mn-ea"/>
              </a:rPr>
              <a:t>要求选好角度，确定立意，明确文体，自拟标题，完成写作任务</a:t>
            </a:r>
            <a:endParaRPr lang="en-US" sz="2400" b="1" dirty="0">
              <a:solidFill>
                <a:schemeClr val="tx1"/>
              </a:solidFill>
            </a:endParaRPr>
          </a:p>
          <a:p>
            <a:r>
              <a:rPr lang="en-US" sz="2400" b="1" dirty="0">
                <a:sym typeface="+mn-ea"/>
              </a:rPr>
              <a:t>下列议论文标题中，最不合适的两项是（    ）</a:t>
            </a:r>
            <a:endParaRPr lang="en-US" sz="2400" b="1" dirty="0">
              <a:solidFill>
                <a:schemeClr val="tx1"/>
              </a:solidFill>
            </a:endParaRPr>
          </a:p>
          <a:p>
            <a:r>
              <a:rPr lang="en-US" sz="2400" b="1" dirty="0">
                <a:sym typeface="+mn-ea"/>
              </a:rPr>
              <a:t>A. 给图给真相       </a:t>
            </a:r>
            <a:endParaRPr lang="en-US" sz="2400" b="1" dirty="0">
              <a:solidFill>
                <a:schemeClr val="tx1"/>
              </a:solidFill>
            </a:endParaRPr>
          </a:p>
          <a:p>
            <a:r>
              <a:rPr lang="en-US" sz="2400" b="1" dirty="0">
                <a:sym typeface="+mn-ea"/>
              </a:rPr>
              <a:t>B. 温馨的假象不如残酷的事实        </a:t>
            </a:r>
            <a:endParaRPr lang="en-US" sz="2400" b="1" dirty="0">
              <a:solidFill>
                <a:schemeClr val="tx1"/>
              </a:solidFill>
            </a:endParaRPr>
          </a:p>
          <a:p>
            <a:r>
              <a:rPr lang="en-US" sz="2400" b="1" dirty="0">
                <a:sym typeface="+mn-ea"/>
              </a:rPr>
              <a:t>C. 用温和浇灌安全意识之花      </a:t>
            </a:r>
            <a:endParaRPr lang="en-US" sz="2400" b="1" dirty="0">
              <a:solidFill>
                <a:schemeClr val="tx1"/>
              </a:solidFill>
            </a:endParaRPr>
          </a:p>
          <a:p>
            <a:r>
              <a:rPr lang="en-US" sz="2400" b="1" dirty="0">
                <a:sym typeface="+mn-ea"/>
              </a:rPr>
              <a:t>D. 生命只有一次， “触目”才能“惊心”    </a:t>
            </a:r>
            <a:endParaRPr lang="en-US" sz="2400" b="1" dirty="0">
              <a:solidFill>
                <a:schemeClr val="tx1"/>
              </a:solidFill>
            </a:endParaRPr>
          </a:p>
          <a:p>
            <a:r>
              <a:rPr lang="en-US" sz="2400" b="1" dirty="0">
                <a:sym typeface="+mn-ea"/>
              </a:rPr>
              <a:t>E. 宣传方式，亟待改进</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995" y="156845"/>
            <a:ext cx="11764645" cy="6000750"/>
          </a:xfrm>
          <a:prstGeom prst="rect">
            <a:avLst/>
          </a:prstGeom>
          <a:noFill/>
        </p:spPr>
        <p:txBody>
          <a:bodyPr wrap="square" rtlCol="0">
            <a:spAutoFit/>
          </a:bodyPr>
          <a:lstStyle/>
          <a:p>
            <a:endParaRPr lang="en-US" sz="2400" b="1" dirty="0">
              <a:solidFill>
                <a:schemeClr val="tx1"/>
              </a:solidFill>
            </a:endParaRPr>
          </a:p>
          <a:p>
            <a:r>
              <a:rPr lang="en-US" sz="2400" b="1" dirty="0">
                <a:sym typeface="+mn-ea"/>
              </a:rPr>
              <a:t>22   阅读下面的材料，根据要求写一篇不少于800字的文章。（60分）</a:t>
            </a:r>
            <a:endParaRPr lang="en-US" sz="2400" b="1" dirty="0">
              <a:solidFill>
                <a:schemeClr val="tx1"/>
              </a:solidFill>
            </a:endParaRPr>
          </a:p>
          <a:p>
            <a:r>
              <a:rPr lang="en-US" sz="2400" b="1" dirty="0">
                <a:sym typeface="+mn-ea"/>
              </a:rPr>
              <a:t> 二十出头的瑶族姑娘小卜，是瑶寨走出的第一个大学生。临近毕业时，小卜犯难了：家里的父老乡亲希望她能回去做教师，传播知识，为改变家乡的贫穷状况尽一份力；对小卜有录用意向的一家著名外企，则鼓励小卜加盟公司，发挥专业特长，创造优质生活；而小卜自己认为当前创业环境好，很想创办一家民族服装设计公司，实现自己的创业梦。</a:t>
            </a:r>
            <a:endParaRPr lang="en-US" sz="2400" b="1" dirty="0">
              <a:solidFill>
                <a:schemeClr val="tx1"/>
              </a:solidFill>
            </a:endParaRPr>
          </a:p>
          <a:p>
            <a:r>
              <a:rPr lang="en-US" sz="2400" b="1" dirty="0">
                <a:sym typeface="+mn-ea"/>
              </a:rPr>
              <a:t>面对小卜的就业选择，你会给出什么建议？请结合材料内容及含意作文，表明你的态度，阐述你的看法。</a:t>
            </a:r>
            <a:endParaRPr lang="en-US" sz="2400" b="1" dirty="0">
              <a:solidFill>
                <a:schemeClr val="tx1"/>
              </a:solidFill>
            </a:endParaRPr>
          </a:p>
          <a:p>
            <a:r>
              <a:rPr lang="en-US" sz="2400" b="1" dirty="0">
                <a:sym typeface="+mn-ea"/>
              </a:rPr>
              <a:t>要求选好角度，明确文体，自拟标题；不要套作，不得抄袭。</a:t>
            </a:r>
            <a:endParaRPr lang="en-US" sz="2400" b="1" dirty="0">
              <a:solidFill>
                <a:schemeClr val="tx1"/>
              </a:solidFill>
            </a:endParaRPr>
          </a:p>
          <a:p>
            <a:r>
              <a:rPr lang="en-US" sz="2400" b="1" dirty="0">
                <a:sym typeface="+mn-ea"/>
              </a:rPr>
              <a:t>下列议论文标题中，最合适的两项是（   ）</a:t>
            </a:r>
            <a:endParaRPr lang="en-US" sz="2400" b="1" dirty="0">
              <a:solidFill>
                <a:schemeClr val="tx1"/>
              </a:solidFill>
            </a:endParaRPr>
          </a:p>
          <a:p>
            <a:r>
              <a:rPr lang="en-US" sz="2400" b="1" dirty="0">
                <a:sym typeface="+mn-ea"/>
              </a:rPr>
              <a:t>A. 回乡传播知识如梦想动人    </a:t>
            </a:r>
            <a:endParaRPr lang="en-US" sz="2400" b="1" dirty="0">
              <a:solidFill>
                <a:schemeClr val="tx1"/>
              </a:solidFill>
            </a:endParaRPr>
          </a:p>
          <a:p>
            <a:r>
              <a:rPr lang="en-US" sz="2400" b="1" dirty="0">
                <a:sym typeface="+mn-ea"/>
              </a:rPr>
              <a:t>B. “创”出新未来     </a:t>
            </a:r>
            <a:endParaRPr lang="en-US" sz="2400" b="1" dirty="0">
              <a:solidFill>
                <a:schemeClr val="tx1"/>
              </a:solidFill>
            </a:endParaRPr>
          </a:p>
          <a:p>
            <a:r>
              <a:rPr lang="en-US" sz="2400" b="1" dirty="0">
                <a:sym typeface="+mn-ea"/>
              </a:rPr>
              <a:t>C. 谈选择      </a:t>
            </a:r>
            <a:endParaRPr lang="en-US" sz="2400" b="1" dirty="0">
              <a:solidFill>
                <a:schemeClr val="tx1"/>
              </a:solidFill>
            </a:endParaRPr>
          </a:p>
          <a:p>
            <a:r>
              <a:rPr lang="en-US" sz="2400" b="1" dirty="0">
                <a:sym typeface="+mn-ea"/>
              </a:rPr>
              <a:t>D. 就业？择业？      </a:t>
            </a:r>
            <a:endParaRPr lang="en-US" sz="2400" b="1" dirty="0">
              <a:solidFill>
                <a:schemeClr val="tx1"/>
              </a:solidFill>
            </a:endParaRPr>
          </a:p>
          <a:p>
            <a:r>
              <a:rPr lang="en-US" sz="2400" b="1" dirty="0">
                <a:sym typeface="+mn-ea"/>
              </a:rPr>
              <a:t>E. 回乡做教师是个好选择</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360" y="81280"/>
            <a:ext cx="11764645" cy="6739255"/>
          </a:xfrm>
          <a:prstGeom prst="rect">
            <a:avLst/>
          </a:prstGeom>
          <a:noFill/>
        </p:spPr>
        <p:txBody>
          <a:bodyPr wrap="square" rtlCol="0">
            <a:spAutoFit/>
          </a:bodyPr>
          <a:lstStyle/>
          <a:p>
            <a:r>
              <a:rPr lang="zh-CN" sz="2400" b="1" dirty="0">
                <a:solidFill>
                  <a:schemeClr val="tx1"/>
                </a:solidFill>
              </a:rPr>
              <a:t>参考答案</a:t>
            </a:r>
          </a:p>
          <a:p>
            <a:r>
              <a:rPr lang="en-US" sz="2400" b="1" dirty="0">
                <a:solidFill>
                  <a:schemeClr val="tx1"/>
                </a:solidFill>
              </a:rPr>
              <a:t>16、CE    ABE分别从油条哥、老父亲和主办方出发，立意准确  C项观点不明确，没有回答任务“选择一则刊登在《暖闻》专栏中，你认为哪一则更合适”  D项也没有回答任务</a:t>
            </a:r>
          </a:p>
          <a:p>
            <a:r>
              <a:rPr lang="en-US" sz="2400" b="1" dirty="0">
                <a:solidFill>
                  <a:schemeClr val="tx1"/>
                </a:solidFill>
              </a:rPr>
              <a:t>17、AE     AE抓住了关键词“尊重”  B项断章取义，   C项断章取义，偏离题意,D项“ 悦纳”一词似是而非，比不上尊重，而且这里不是要谈个人修养“悦纳自己”，而是谈“尊重社会成员”，所以不够恰当</a:t>
            </a:r>
          </a:p>
          <a:p>
            <a:r>
              <a:rPr lang="en-US" sz="2400" b="1" dirty="0">
                <a:solidFill>
                  <a:schemeClr val="tx1"/>
                </a:solidFill>
              </a:rPr>
              <a:t>18、BC   BC从罗琳角度出发，准确把握到“放下盛名”“享受快乐”的核心思想； A项反对“ 大师型”主人公，明显错误； D项是短语，观点不明，不提倡，E项偏离题意</a:t>
            </a:r>
          </a:p>
          <a:p>
            <a:r>
              <a:rPr lang="en-US" sz="2400" b="1" dirty="0">
                <a:solidFill>
                  <a:schemeClr val="tx1"/>
                </a:solidFill>
              </a:rPr>
              <a:t>19、AB    A项从舆论翻转角度立意   B项从“列车员心疼山里百姓也就默许了”角度立意,</a:t>
            </a:r>
          </a:p>
          <a:p>
            <a:r>
              <a:rPr lang="en-US" sz="2400" b="1" dirty="0">
                <a:solidFill>
                  <a:schemeClr val="tx1"/>
                </a:solidFill>
              </a:rPr>
              <a:t>C项另起炉灶，脱离材料  D项是单个名词，观点不明，不提倡</a:t>
            </a:r>
          </a:p>
          <a:p>
            <a:r>
              <a:rPr lang="en-US" sz="2400" b="1" dirty="0">
                <a:solidFill>
                  <a:schemeClr val="tx1"/>
                </a:solidFill>
              </a:rPr>
              <a:t>E项也含有“真相”，和材料沾边，但是后面的“并不遥远”，观点不明，不如A明确</a:t>
            </a:r>
          </a:p>
          <a:p>
            <a:r>
              <a:rPr lang="en-US" sz="2400" b="1" dirty="0">
                <a:solidFill>
                  <a:schemeClr val="tx1"/>
                </a:solidFill>
              </a:rPr>
              <a:t>20、CE   ABD分别从上二本上高职高专、复读出发立意   C项似乎是在谈复读，然而没有D项明确，E项断章取义</a:t>
            </a:r>
          </a:p>
          <a:p>
            <a:r>
              <a:rPr lang="en-US" sz="2400" b="1" dirty="0">
                <a:solidFill>
                  <a:schemeClr val="tx1"/>
                </a:solidFill>
              </a:rPr>
              <a:t>21、AE   A项不是观点，是现象  E项表意不明</a:t>
            </a:r>
          </a:p>
          <a:p>
            <a:r>
              <a:rPr lang="en-US" sz="2400" b="1" dirty="0">
                <a:solidFill>
                  <a:schemeClr val="tx1"/>
                </a:solidFill>
              </a:rPr>
              <a:t>22、AB   AB分别针对“回乡教书”和“创业”。尤其是B项，一语双关，很妙  C项观点不明，不提倡   D项表意不明   E项虽然没有错误，然而标题简陋，和A相比，不如A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70" y="118110"/>
            <a:ext cx="12164695" cy="6554470"/>
          </a:xfrm>
          <a:prstGeom prst="rect">
            <a:avLst/>
          </a:prstGeom>
          <a:noFill/>
        </p:spPr>
        <p:txBody>
          <a:bodyPr wrap="square" rtlCol="0">
            <a:spAutoFit/>
          </a:bodyPr>
          <a:lstStyle/>
          <a:p>
            <a:r>
              <a:rPr lang="en-US" altLang="zh-CN" sz="2800" dirty="0">
                <a:sym typeface="+mn-ea"/>
              </a:rPr>
              <a:t>2.</a:t>
            </a:r>
            <a:r>
              <a:rPr lang="zh-CN" altLang="en-US" sz="2800" dirty="0">
                <a:sym typeface="+mn-ea"/>
              </a:rPr>
              <a:t>【</a:t>
            </a:r>
            <a:r>
              <a:rPr lang="en-US" altLang="zh-CN" sz="2800" dirty="0">
                <a:sym typeface="+mn-ea"/>
              </a:rPr>
              <a:t>2015</a:t>
            </a:r>
            <a:r>
              <a:rPr lang="zh-CN" altLang="en-US" sz="2800" dirty="0">
                <a:sym typeface="+mn-ea"/>
              </a:rPr>
              <a:t>年全国新课标</a:t>
            </a:r>
            <a:r>
              <a:rPr lang="en-US" altLang="zh-CN" sz="2800" dirty="0">
                <a:sym typeface="+mn-ea"/>
              </a:rPr>
              <a:t>2</a:t>
            </a:r>
            <a:r>
              <a:rPr lang="zh-CN" altLang="en-US" sz="2800" dirty="0">
                <a:sym typeface="+mn-ea"/>
              </a:rPr>
              <a:t>】</a:t>
            </a:r>
            <a:r>
              <a:rPr sz="2800" b="1" dirty="0">
                <a:sym typeface="+mn-ea"/>
              </a:rPr>
              <a:t>（60分）</a:t>
            </a:r>
            <a:endParaRPr lang="zh-CN" altLang="en-US" sz="2800" dirty="0">
              <a:sym typeface="+mn-ea"/>
            </a:endParaRPr>
          </a:p>
          <a:p>
            <a:r>
              <a:rPr lang="zh-CN" altLang="en-US" sz="2800" dirty="0">
                <a:sym typeface="+mn-ea"/>
              </a:rPr>
              <a:t>       </a:t>
            </a:r>
            <a:r>
              <a:rPr sz="2800" b="1" dirty="0"/>
              <a:t>当代风采人物评选活动已产生最后三名候选人。小李，笃学敏思，矢志创新，为破解生命科学之谜作出重大贡献，率领团队一举跻身为国际学术最前沿。老王，爱岗敬业，练就一手绝活，变普通技术为完美艺术，走出一条从职高生到焊接大师的“大国工匠”之路，小刘，酷爱摄影，跋山涉水捕捉时间美景，他的博客赢得网友一片赞叹：“你带我们品味大千世界”“你帮我们留住美丽乡愁”。     </a:t>
            </a:r>
          </a:p>
          <a:p>
            <a:r>
              <a:rPr sz="2800" b="1" dirty="0"/>
              <a:t>       </a:t>
            </a:r>
            <a:r>
              <a:rPr sz="2800" b="1" dirty="0" err="1"/>
              <a:t>这三个人中，你认为谁更具风采</a:t>
            </a:r>
            <a:r>
              <a:rPr lang="zh-CN" sz="2800" b="1" dirty="0"/>
              <a:t>？</a:t>
            </a:r>
            <a:r>
              <a:rPr sz="2800" b="1" dirty="0" err="1"/>
              <a:t>请综合材料内容及含意作文，体现你的思考、权衡与选择</a:t>
            </a:r>
            <a:r>
              <a:rPr sz="2800" b="1" dirty="0"/>
              <a:t>。 </a:t>
            </a:r>
            <a:r>
              <a:rPr sz="2800" b="1" dirty="0" err="1"/>
              <a:t>要求选好角度，确定立意，明确文体，自拟标题；不要套作，不得抄袭</a:t>
            </a:r>
            <a:r>
              <a:rPr lang="zh-CN" sz="2800" b="1" dirty="0"/>
              <a:t>。</a:t>
            </a:r>
          </a:p>
          <a:p>
            <a:endParaRPr sz="2800" b="1" dirty="0"/>
          </a:p>
          <a:p>
            <a:r>
              <a:rPr sz="2800" b="1" dirty="0"/>
              <a:t>       </a:t>
            </a:r>
            <a:r>
              <a:rPr sz="2800" b="1" dirty="0" err="1">
                <a:solidFill>
                  <a:srgbClr val="7030A0"/>
                </a:solidFill>
              </a:rPr>
              <a:t>下列议论文标题中，最不合适的两项是</a:t>
            </a:r>
            <a:r>
              <a:rPr sz="2800" b="1" dirty="0">
                <a:solidFill>
                  <a:srgbClr val="7030A0"/>
                </a:solidFill>
              </a:rPr>
              <a:t>（    ）</a:t>
            </a:r>
          </a:p>
          <a:p>
            <a:r>
              <a:rPr sz="2800" b="1" dirty="0">
                <a:solidFill>
                  <a:srgbClr val="7030A0"/>
                </a:solidFill>
              </a:rPr>
              <a:t>        </a:t>
            </a:r>
            <a:r>
              <a:rPr sz="2800" b="1" dirty="0" err="1" smtClean="0">
                <a:solidFill>
                  <a:srgbClr val="7030A0"/>
                </a:solidFill>
              </a:rPr>
              <a:t>A</a:t>
            </a:r>
            <a:r>
              <a:rPr lang="en-US" sz="2800" b="1" dirty="0" err="1">
                <a:solidFill>
                  <a:srgbClr val="7030A0"/>
                </a:solidFill>
              </a:rPr>
              <a:t>.</a:t>
            </a:r>
            <a:r>
              <a:rPr sz="2800" b="1" dirty="0" err="1" smtClean="0">
                <a:solidFill>
                  <a:srgbClr val="7030A0"/>
                </a:solidFill>
              </a:rPr>
              <a:t>潜心于学术</a:t>
            </a:r>
            <a:r>
              <a:rPr sz="2800" b="1" dirty="0" err="1">
                <a:solidFill>
                  <a:srgbClr val="7030A0"/>
                </a:solidFill>
              </a:rPr>
              <a:t>，造福于未来</a:t>
            </a:r>
            <a:r>
              <a:rPr sz="2800" b="1" dirty="0">
                <a:solidFill>
                  <a:srgbClr val="7030A0"/>
                </a:solidFill>
              </a:rPr>
              <a:t>        </a:t>
            </a:r>
            <a:r>
              <a:rPr sz="2800" b="1" dirty="0" err="1" smtClean="0">
                <a:solidFill>
                  <a:srgbClr val="7030A0"/>
                </a:solidFill>
              </a:rPr>
              <a:t>B</a:t>
            </a:r>
            <a:r>
              <a:rPr lang="en-US" sz="2800" b="1" dirty="0" err="1" smtClean="0">
                <a:solidFill>
                  <a:srgbClr val="7030A0"/>
                </a:solidFill>
              </a:rPr>
              <a:t>.</a:t>
            </a:r>
            <a:r>
              <a:rPr sz="2800" b="1" dirty="0" err="1" smtClean="0">
                <a:solidFill>
                  <a:srgbClr val="7030A0"/>
                </a:solidFill>
              </a:rPr>
              <a:t>风采非我愿</a:t>
            </a:r>
            <a:r>
              <a:rPr sz="2800" b="1" dirty="0" err="1">
                <a:solidFill>
                  <a:srgbClr val="7030A0"/>
                </a:solidFill>
              </a:rPr>
              <a:t>，但愿贡献高</a:t>
            </a:r>
            <a:r>
              <a:rPr sz="2800" b="1" dirty="0">
                <a:solidFill>
                  <a:srgbClr val="7030A0"/>
                </a:solidFill>
              </a:rPr>
              <a:t>     </a:t>
            </a:r>
          </a:p>
          <a:p>
            <a:r>
              <a:rPr sz="2800" b="1" dirty="0">
                <a:solidFill>
                  <a:srgbClr val="7030A0"/>
                </a:solidFill>
              </a:rPr>
              <a:t>        </a:t>
            </a:r>
            <a:r>
              <a:rPr sz="2800" b="1" dirty="0" err="1" smtClean="0">
                <a:solidFill>
                  <a:srgbClr val="7030A0"/>
                </a:solidFill>
              </a:rPr>
              <a:t>C</a:t>
            </a:r>
            <a:r>
              <a:rPr lang="en-US" sz="2800" b="1" dirty="0" err="1" smtClean="0">
                <a:solidFill>
                  <a:srgbClr val="7030A0"/>
                </a:solidFill>
              </a:rPr>
              <a:t>.</a:t>
            </a:r>
            <a:r>
              <a:rPr sz="2800" b="1" dirty="0" err="1" smtClean="0">
                <a:solidFill>
                  <a:srgbClr val="7030A0"/>
                </a:solidFill>
              </a:rPr>
              <a:t>大国工匠</a:t>
            </a:r>
            <a:r>
              <a:rPr sz="2800" b="1" dirty="0" err="1">
                <a:solidFill>
                  <a:srgbClr val="7030A0"/>
                </a:solidFill>
              </a:rPr>
              <a:t>，风采无限</a:t>
            </a:r>
            <a:r>
              <a:rPr sz="2800" b="1" dirty="0">
                <a:solidFill>
                  <a:srgbClr val="7030A0"/>
                </a:solidFill>
              </a:rPr>
              <a:t>               </a:t>
            </a:r>
            <a:r>
              <a:rPr sz="2800" b="1" dirty="0" err="1" smtClean="0">
                <a:solidFill>
                  <a:srgbClr val="7030A0"/>
                </a:solidFill>
              </a:rPr>
              <a:t>D</a:t>
            </a:r>
            <a:r>
              <a:rPr lang="en-US" sz="2800" b="1" dirty="0" err="1" smtClean="0">
                <a:solidFill>
                  <a:srgbClr val="7030A0"/>
                </a:solidFill>
              </a:rPr>
              <a:t>.</a:t>
            </a:r>
            <a:r>
              <a:rPr sz="2800" b="1" dirty="0" err="1" smtClean="0">
                <a:solidFill>
                  <a:srgbClr val="7030A0"/>
                </a:solidFill>
              </a:rPr>
              <a:t>激扬时代浪花</a:t>
            </a:r>
            <a:r>
              <a:rPr sz="2800" b="1" dirty="0" err="1">
                <a:solidFill>
                  <a:srgbClr val="7030A0"/>
                </a:solidFill>
              </a:rPr>
              <a:t>，你们就是最美</a:t>
            </a:r>
            <a:r>
              <a:rPr sz="2800" b="1" dirty="0">
                <a:solidFill>
                  <a:srgbClr val="7030A0"/>
                </a:solidFill>
              </a:rPr>
              <a:t>       </a:t>
            </a:r>
          </a:p>
          <a:p>
            <a:r>
              <a:rPr sz="2800" b="1" dirty="0">
                <a:solidFill>
                  <a:srgbClr val="7030A0"/>
                </a:solidFill>
              </a:rPr>
              <a:t>        </a:t>
            </a:r>
            <a:r>
              <a:rPr sz="2800" b="1" dirty="0" err="1" smtClean="0">
                <a:solidFill>
                  <a:srgbClr val="7030A0"/>
                </a:solidFill>
              </a:rPr>
              <a:t>E</a:t>
            </a:r>
            <a:r>
              <a:rPr lang="en-US" sz="2800" b="1" dirty="0" err="1" smtClean="0">
                <a:solidFill>
                  <a:srgbClr val="7030A0"/>
                </a:solidFill>
              </a:rPr>
              <a:t>.</a:t>
            </a:r>
            <a:r>
              <a:rPr sz="2800" b="1" dirty="0" err="1" smtClean="0">
                <a:solidFill>
                  <a:srgbClr val="7030A0"/>
                </a:solidFill>
              </a:rPr>
              <a:t>品味大千世界</a:t>
            </a:r>
            <a:r>
              <a:rPr sz="2800" b="1" dirty="0" err="1">
                <a:solidFill>
                  <a:srgbClr val="7030A0"/>
                </a:solidFill>
              </a:rPr>
              <a:t>，尽显时代风采</a:t>
            </a:r>
            <a:endParaRPr sz="2800" b="1" dirty="0">
              <a:solidFill>
                <a:srgbClr val="7030A0"/>
              </a:solidFill>
            </a:endParaRPr>
          </a:p>
        </p:txBody>
      </p:sp>
      <p:sp>
        <p:nvSpPr>
          <p:cNvPr id="53252" name="矩形 378883"/>
          <p:cNvSpPr/>
          <p:nvPr/>
        </p:nvSpPr>
        <p:spPr>
          <a:xfrm>
            <a:off x="11193145" y="508698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BD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120" y="27940"/>
            <a:ext cx="11604625" cy="6492875"/>
          </a:xfrm>
          <a:prstGeom prst="rect">
            <a:avLst/>
          </a:prstGeom>
          <a:noFill/>
        </p:spPr>
        <p:txBody>
          <a:bodyPr wrap="square" rtlCol="0">
            <a:spAutoFit/>
          </a:bodyPr>
          <a:lstStyle/>
          <a:p>
            <a:r>
              <a:rPr lang="en-US" altLang="zh-CN" sz="3200" b="1" dirty="0"/>
              <a:t>3. </a:t>
            </a:r>
            <a:r>
              <a:rPr lang="zh-CN" altLang="en-US" sz="3200" b="1" dirty="0"/>
              <a:t>阅读下面的材料，按要求作文。</a:t>
            </a:r>
            <a:r>
              <a:rPr sz="3200" b="1" dirty="0">
                <a:sym typeface="+mn-ea"/>
              </a:rPr>
              <a:t>（60分）</a:t>
            </a:r>
            <a:r>
              <a:rPr lang="zh-CN" altLang="en-US" sz="3200" b="1" dirty="0"/>
              <a:t>　　</a:t>
            </a:r>
          </a:p>
          <a:p>
            <a:r>
              <a:rPr lang="zh-CN" altLang="en-US" sz="3200" b="1" dirty="0"/>
              <a:t>        随着电视剧《琅琊榜》的热播，剧中出现的“琅琊山”、“琅琊阁”等名称也受到热捧。近日，安徽滁州琅琊山风景名胜区内的“会峰阁”改名为“琅琊阁”引发网友热议；此外，江苏南京、山东东南沿海等地也跃跃欲试地想和“琅琊”攀亲戚，加入了争抢“琅琊”地名的混战。　　</a:t>
            </a:r>
          </a:p>
          <a:p>
            <a:r>
              <a:rPr lang="zh-CN" altLang="en-US" sz="3200" b="1" dirty="0"/>
              <a:t>       对于以上事情你怎么看？请综合材料内容，选好角度，确定立意，明确文体，自拟标题，写一篇不少于800字的文章。</a:t>
            </a:r>
          </a:p>
          <a:p>
            <a:endParaRPr lang="zh-CN" altLang="en-US" sz="3200" b="1" dirty="0"/>
          </a:p>
          <a:p>
            <a:r>
              <a:rPr lang="zh-CN" altLang="en-US" sz="3200" b="1" dirty="0">
                <a:solidFill>
                  <a:srgbClr val="7030A0"/>
                </a:solidFill>
              </a:rPr>
              <a:t>       下列议论文标题中，最不合适的两项（    ）</a:t>
            </a:r>
          </a:p>
          <a:p>
            <a:r>
              <a:rPr lang="zh-CN" altLang="en-US" sz="3200" b="1" dirty="0">
                <a:solidFill>
                  <a:srgbClr val="7030A0"/>
                </a:solidFill>
              </a:rPr>
              <a:t>        </a:t>
            </a:r>
            <a:r>
              <a:rPr lang="zh-CN" altLang="en-US" sz="3200" b="1" dirty="0" smtClean="0">
                <a:solidFill>
                  <a:srgbClr val="7030A0"/>
                </a:solidFill>
              </a:rPr>
              <a:t>A</a:t>
            </a:r>
            <a:r>
              <a:rPr lang="en-US" altLang="zh-CN" sz="3200" b="1" dirty="0" smtClean="0">
                <a:solidFill>
                  <a:srgbClr val="7030A0"/>
                </a:solidFill>
              </a:rPr>
              <a:t>.</a:t>
            </a:r>
            <a:r>
              <a:rPr lang="zh-CN" altLang="en-US" sz="3200" b="1" dirty="0" smtClean="0">
                <a:solidFill>
                  <a:srgbClr val="7030A0"/>
                </a:solidFill>
              </a:rPr>
              <a:t>退</a:t>
            </a:r>
            <a:r>
              <a:rPr lang="zh-CN" altLang="en-US" sz="3200" b="1" dirty="0">
                <a:solidFill>
                  <a:srgbClr val="7030A0"/>
                </a:solidFill>
              </a:rPr>
              <a:t>一步海阔天空                        </a:t>
            </a:r>
            <a:r>
              <a:rPr lang="zh-CN" altLang="en-US" sz="3200" b="1" dirty="0" smtClean="0">
                <a:solidFill>
                  <a:srgbClr val="7030A0"/>
                </a:solidFill>
              </a:rPr>
              <a:t>B</a:t>
            </a:r>
            <a:r>
              <a:rPr lang="en-US" altLang="zh-CN" sz="3200" b="1" dirty="0" smtClean="0">
                <a:solidFill>
                  <a:srgbClr val="7030A0"/>
                </a:solidFill>
              </a:rPr>
              <a:t>.</a:t>
            </a:r>
            <a:r>
              <a:rPr lang="zh-CN" altLang="en-US" sz="3200" b="1" dirty="0" smtClean="0">
                <a:solidFill>
                  <a:srgbClr val="7030A0"/>
                </a:solidFill>
              </a:rPr>
              <a:t>改名</a:t>
            </a:r>
            <a:r>
              <a:rPr lang="zh-CN" altLang="en-US" sz="3200" b="1" dirty="0">
                <a:solidFill>
                  <a:srgbClr val="7030A0"/>
                </a:solidFill>
              </a:rPr>
              <a:t>图利，短视之举    </a:t>
            </a:r>
          </a:p>
          <a:p>
            <a:r>
              <a:rPr lang="zh-CN" altLang="en-US" sz="3200" b="1" dirty="0">
                <a:solidFill>
                  <a:srgbClr val="7030A0"/>
                </a:solidFill>
              </a:rPr>
              <a:t>        </a:t>
            </a:r>
            <a:r>
              <a:rPr lang="zh-CN" altLang="en-US" sz="3200" b="1" dirty="0" smtClean="0">
                <a:solidFill>
                  <a:srgbClr val="7030A0"/>
                </a:solidFill>
              </a:rPr>
              <a:t>C</a:t>
            </a:r>
            <a:r>
              <a:rPr lang="en-US" altLang="zh-CN" sz="3200" b="1" dirty="0" smtClean="0">
                <a:solidFill>
                  <a:srgbClr val="7030A0"/>
                </a:solidFill>
              </a:rPr>
              <a:t>.</a:t>
            </a:r>
            <a:r>
              <a:rPr lang="zh-CN" altLang="en-US" sz="3200" b="1" dirty="0" smtClean="0">
                <a:solidFill>
                  <a:srgbClr val="7030A0"/>
                </a:solidFill>
              </a:rPr>
              <a:t>文化</a:t>
            </a:r>
            <a:r>
              <a:rPr lang="zh-CN" altLang="en-US" sz="3200" b="1" dirty="0">
                <a:solidFill>
                  <a:srgbClr val="7030A0"/>
                </a:solidFill>
              </a:rPr>
              <a:t>须自爱，改名要谨慎          </a:t>
            </a:r>
            <a:r>
              <a:rPr lang="zh-CN" altLang="en-US" sz="3200" b="1" dirty="0" smtClean="0">
                <a:solidFill>
                  <a:srgbClr val="7030A0"/>
                </a:solidFill>
              </a:rPr>
              <a:t>D</a:t>
            </a:r>
            <a:r>
              <a:rPr lang="en-US" altLang="zh-CN" sz="3200" b="1" dirty="0" smtClean="0">
                <a:solidFill>
                  <a:srgbClr val="7030A0"/>
                </a:solidFill>
              </a:rPr>
              <a:t>.</a:t>
            </a:r>
            <a:r>
              <a:rPr lang="zh-CN" altLang="en-US" sz="3200" b="1" dirty="0" smtClean="0">
                <a:solidFill>
                  <a:srgbClr val="7030A0"/>
                </a:solidFill>
              </a:rPr>
              <a:t>尊重</a:t>
            </a:r>
            <a:r>
              <a:rPr lang="zh-CN" altLang="en-US" sz="3200" b="1" dirty="0">
                <a:solidFill>
                  <a:srgbClr val="7030A0"/>
                </a:solidFill>
              </a:rPr>
              <a:t>文化，不计名利</a:t>
            </a:r>
          </a:p>
          <a:p>
            <a:r>
              <a:rPr lang="zh-CN" altLang="en-US" sz="3200" b="1" dirty="0">
                <a:solidFill>
                  <a:srgbClr val="7030A0"/>
                </a:solidFill>
              </a:rPr>
              <a:t>        </a:t>
            </a:r>
            <a:r>
              <a:rPr lang="zh-CN" altLang="en-US" sz="3200" b="1" dirty="0" smtClean="0">
                <a:solidFill>
                  <a:srgbClr val="7030A0"/>
                </a:solidFill>
              </a:rPr>
              <a:t>E</a:t>
            </a:r>
            <a:r>
              <a:rPr lang="en-US" altLang="zh-CN" sz="3200" b="1" dirty="0" smtClean="0">
                <a:solidFill>
                  <a:srgbClr val="7030A0"/>
                </a:solidFill>
              </a:rPr>
              <a:t>.</a:t>
            </a:r>
            <a:r>
              <a:rPr lang="zh-CN" altLang="en-US" sz="3200" b="1" dirty="0" smtClean="0">
                <a:solidFill>
                  <a:srgbClr val="7030A0"/>
                </a:solidFill>
              </a:rPr>
              <a:t>有</a:t>
            </a:r>
            <a:r>
              <a:rPr lang="zh-CN" altLang="en-US" sz="3200" b="1" dirty="0">
                <a:solidFill>
                  <a:srgbClr val="7030A0"/>
                </a:solidFill>
              </a:rPr>
              <a:t>一种改名叫买椟还珠</a:t>
            </a:r>
          </a:p>
        </p:txBody>
      </p:sp>
      <p:sp>
        <p:nvSpPr>
          <p:cNvPr id="53252" name="矩形 378883"/>
          <p:cNvSpPr/>
          <p:nvPr/>
        </p:nvSpPr>
        <p:spPr>
          <a:xfrm>
            <a:off x="10667880" y="6172128"/>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120" y="-47625"/>
            <a:ext cx="11604625" cy="6554470"/>
          </a:xfrm>
          <a:prstGeom prst="rect">
            <a:avLst/>
          </a:prstGeom>
          <a:noFill/>
        </p:spPr>
        <p:txBody>
          <a:bodyPr wrap="square" rtlCol="0">
            <a:spAutoFit/>
          </a:bodyPr>
          <a:lstStyle/>
          <a:p>
            <a:r>
              <a:rPr lang="en-US" altLang="zh-CN" sz="2800" b="1"/>
              <a:t>4. </a:t>
            </a:r>
            <a:r>
              <a:rPr lang="zh-CN" altLang="en-US" sz="2800" b="1"/>
              <a:t>阅读下面的材料，根据要求写一篇不少于800字的文章。（60分）    </a:t>
            </a:r>
          </a:p>
          <a:p>
            <a:r>
              <a:rPr lang="zh-CN" altLang="en-US" sz="2800" b="1"/>
              <a:t>       经典，是指经过历史选择出来的“最有价值的书”。它们理应</a:t>
            </a:r>
          </a:p>
          <a:p>
            <a:r>
              <a:rPr lang="zh-CN" altLang="en-US" sz="2800" b="1"/>
              <a:t>是经久不衰的万世之作。 但是，前不久，某大学在网上搞了个“死活读不下去排行榜”，最终得出了一个令人瞠目结舌的结论：《红楼梦》高居该榜榜首，不仅如此，在这份榜单前10名中，中国古典四大名著尽数在列；此外还有《百年孤独》《尤利西斯》《瓦尔登湖》等外国名著，也位列前10名。这份榜单，引发了社会一片热议。</a:t>
            </a:r>
          </a:p>
          <a:p>
            <a:r>
              <a:rPr lang="zh-CN" altLang="en-US" sz="2800" b="1"/>
              <a:t>        对于以上事情，你怎么看？请你据此作文，体现你的思考、表明你的态度，阐述你的看法。要求综合材料内容及含意，选好角度，确定立意，标题自拟，完成写作任务。</a:t>
            </a:r>
          </a:p>
          <a:p>
            <a:endParaRPr lang="zh-CN" altLang="en-US" sz="2800" b="1"/>
          </a:p>
          <a:p>
            <a:r>
              <a:rPr lang="zh-CN" altLang="en-US" sz="2800" b="1">
                <a:solidFill>
                  <a:srgbClr val="7030A0"/>
                </a:solidFill>
              </a:rPr>
              <a:t>       下列议论文标题中，最合适的两项是（      ）</a:t>
            </a:r>
          </a:p>
          <a:p>
            <a:r>
              <a:rPr lang="zh-CN" altLang="en-US" sz="2800" b="1">
                <a:solidFill>
                  <a:srgbClr val="7030A0"/>
                </a:solidFill>
              </a:rPr>
              <a:t>        A读书是最有价值的提升               B亲近经典，提升灵魂           </a:t>
            </a:r>
          </a:p>
          <a:p>
            <a:r>
              <a:rPr lang="zh-CN" altLang="en-US" sz="2800" b="1">
                <a:solidFill>
                  <a:srgbClr val="7030A0"/>
                </a:solidFill>
              </a:rPr>
              <a:t>        C别让经典湮没于“通俗时代”    D论经典文学的经典性        </a:t>
            </a:r>
          </a:p>
          <a:p>
            <a:r>
              <a:rPr lang="zh-CN" altLang="en-US" sz="2800" b="1">
                <a:solidFill>
                  <a:srgbClr val="7030A0"/>
                </a:solidFill>
              </a:rPr>
              <a:t>        E让灵魂在文学中升华</a:t>
            </a:r>
          </a:p>
        </p:txBody>
      </p:sp>
      <p:sp>
        <p:nvSpPr>
          <p:cNvPr id="53252" name="矩形 378883"/>
          <p:cNvSpPr/>
          <p:nvPr/>
        </p:nvSpPr>
        <p:spPr>
          <a:xfrm>
            <a:off x="11193145" y="508698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120" y="-47625"/>
            <a:ext cx="11604625" cy="6985635"/>
          </a:xfrm>
          <a:prstGeom prst="rect">
            <a:avLst/>
          </a:prstGeom>
          <a:noFill/>
        </p:spPr>
        <p:txBody>
          <a:bodyPr wrap="square" rtlCol="0">
            <a:spAutoFit/>
          </a:bodyPr>
          <a:lstStyle/>
          <a:p>
            <a:r>
              <a:rPr lang="en-US" altLang="zh-CN" sz="2800" b="1"/>
              <a:t>5.</a:t>
            </a:r>
            <a:r>
              <a:rPr lang="zh-CN" altLang="en-US" sz="2800" b="1"/>
              <a:t>阅读下面的材料，根据要求写一篇不少于800字的文章。（60分）</a:t>
            </a:r>
          </a:p>
          <a:p>
            <a:r>
              <a:rPr lang="zh-CN" altLang="en-US" sz="2800" b="1"/>
              <a:t>        陈小姐带着在宝宝车中熟睡的1岁大的孩子乘公交车，司机李师</a:t>
            </a:r>
          </a:p>
          <a:p>
            <a:r>
              <a:rPr lang="zh-CN" altLang="en-US" sz="2800" b="1"/>
              <a:t>傅让陈小姐将宝宝车折叠放好，否则就要购买1元的行李货品票。陈小姐表示，如果把车折叠起来会把孩子弄醒，而车上没有空座位，把孩子抱在手中乘车又很危险。她认为司机的要求不合理，坚决不交这1元钱，而司机拒不开车。为了这1元钱，陈小姐与司机“对峙”数小时，期间陈小姐多次报警，警察两度出警，车上数十人被迫转车。最后，在警察苦口婆心的劝导后，陈小姐搭乘警车回家。此事引起了社会各方面的反响，议论不一。</a:t>
            </a:r>
          </a:p>
          <a:p>
            <a:r>
              <a:rPr lang="zh-CN" altLang="en-US" sz="2800" b="1"/>
              <a:t>       对于以上事情，你怎么看？请就陈小姐、李师傅、其他乘客或警察的行为，表明你的态度，阐述你的看法。要求综合材料内容及含意，选好角度，确定立意，完成写作任务。</a:t>
            </a:r>
          </a:p>
          <a:p>
            <a:r>
              <a:rPr lang="zh-CN" altLang="en-US" sz="2800" b="1">
                <a:solidFill>
                  <a:srgbClr val="7030A0"/>
                </a:solidFill>
              </a:rPr>
              <a:t>       下列议论文标题中，最不合适的两项是（    ）</a:t>
            </a:r>
          </a:p>
          <a:p>
            <a:r>
              <a:rPr lang="zh-CN" altLang="en-US" sz="2800" b="1">
                <a:solidFill>
                  <a:srgbClr val="7030A0"/>
                </a:solidFill>
              </a:rPr>
              <a:t>         A. 孩子本无辜，父母要担责         B. 个人集体，皆需兼顾     </a:t>
            </a:r>
          </a:p>
          <a:p>
            <a:r>
              <a:rPr lang="zh-CN" altLang="en-US" sz="2800" b="1">
                <a:solidFill>
                  <a:srgbClr val="7030A0"/>
                </a:solidFill>
              </a:rPr>
              <a:t>         C. 退一步海阔天空                        D . 秩序      </a:t>
            </a:r>
          </a:p>
          <a:p>
            <a:r>
              <a:rPr lang="zh-CN" altLang="en-US" sz="2800" b="1">
                <a:solidFill>
                  <a:srgbClr val="7030A0"/>
                </a:solidFill>
              </a:rPr>
              <a:t>         E. 相互谦让，让社会更和谐</a:t>
            </a:r>
          </a:p>
        </p:txBody>
      </p:sp>
      <p:sp>
        <p:nvSpPr>
          <p:cNvPr id="53252" name="矩形 378883"/>
          <p:cNvSpPr/>
          <p:nvPr/>
        </p:nvSpPr>
        <p:spPr>
          <a:xfrm>
            <a:off x="11193145" y="509968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120" y="103505"/>
            <a:ext cx="11604625" cy="5940088"/>
          </a:xfrm>
          <a:prstGeom prst="rect">
            <a:avLst/>
          </a:prstGeom>
          <a:noFill/>
        </p:spPr>
        <p:txBody>
          <a:bodyPr wrap="square" rtlCol="0">
            <a:spAutoFit/>
          </a:bodyPr>
          <a:lstStyle/>
          <a:p>
            <a:r>
              <a:rPr lang="en-US" altLang="zh-CN" sz="2800" b="1" dirty="0"/>
              <a:t>       6. </a:t>
            </a:r>
            <a:r>
              <a:rPr lang="zh-CN" altLang="en-US" sz="2800" b="1" dirty="0"/>
              <a:t>台湾爱乐乐团到大陆某市演出，场地两侧不断打出“演出中请</a:t>
            </a:r>
          </a:p>
          <a:p>
            <a:r>
              <a:rPr lang="zh-CN" altLang="en-US" sz="2800" b="1" dirty="0"/>
              <a:t>勿摄影录音”字幕。演出中，不少观众被精彩表演所感染而猛拍猛录。在场地维持秩序的工作人员，发现谁违规，就用镭射光笔直接照谁，被照观众有的自觉理亏，有的恼羞成怒，现场秩序时好时坏。演出后，爱乐乐团官方微博发出帖子，表明不欢迎那些不尊重艺术的观众。  </a:t>
            </a:r>
          </a:p>
          <a:p>
            <a:r>
              <a:rPr lang="zh-CN" altLang="en-US" sz="2800" b="1" dirty="0"/>
              <a:t>       对以上这件事，你是怎么看？请你以网友的身份，对爱乐乐团、观众或工作人员的表现加以评论，表明自己的态度，阐述自己的看法。  要求综合材料内容及含意，选好角度，确定立意，完成写作任务。</a:t>
            </a:r>
          </a:p>
          <a:p>
            <a:endParaRPr lang="zh-CN" altLang="en-US" sz="2800" b="1" dirty="0"/>
          </a:p>
          <a:p>
            <a:r>
              <a:rPr lang="zh-CN" altLang="en-US" sz="2800" b="1" dirty="0"/>
              <a:t>       </a:t>
            </a:r>
            <a:r>
              <a:rPr lang="zh-CN" altLang="en-US" sz="3200" b="1" dirty="0">
                <a:solidFill>
                  <a:srgbClr val="7030A0"/>
                </a:solidFill>
              </a:rPr>
              <a:t>下列议论文标题，最不合适的两项（  ）</a:t>
            </a:r>
          </a:p>
          <a:p>
            <a:r>
              <a:rPr lang="zh-CN" altLang="en-US" sz="3200" b="1" dirty="0">
                <a:solidFill>
                  <a:srgbClr val="7030A0"/>
                </a:solidFill>
              </a:rPr>
              <a:t>        </a:t>
            </a:r>
            <a:r>
              <a:rPr lang="zh-CN" altLang="en-US" sz="3200" b="1" dirty="0" smtClean="0">
                <a:solidFill>
                  <a:srgbClr val="7030A0"/>
                </a:solidFill>
              </a:rPr>
              <a:t>A</a:t>
            </a:r>
            <a:r>
              <a:rPr lang="en-US" altLang="zh-CN" sz="3200" b="1" dirty="0" smtClean="0">
                <a:solidFill>
                  <a:srgbClr val="7030A0"/>
                </a:solidFill>
              </a:rPr>
              <a:t>.</a:t>
            </a:r>
            <a:r>
              <a:rPr lang="zh-CN" altLang="en-US" sz="3200" b="1" dirty="0" smtClean="0">
                <a:solidFill>
                  <a:srgbClr val="7030A0"/>
                </a:solidFill>
              </a:rPr>
              <a:t>维护权益，可以更温情        B</a:t>
            </a:r>
            <a:r>
              <a:rPr lang="en-US" altLang="zh-CN" sz="3200" b="1" dirty="0" smtClean="0">
                <a:solidFill>
                  <a:srgbClr val="7030A0"/>
                </a:solidFill>
              </a:rPr>
              <a:t>.</a:t>
            </a:r>
            <a:r>
              <a:rPr lang="zh-CN" altLang="en-US" sz="3200" b="1" dirty="0" smtClean="0">
                <a:solidFill>
                  <a:srgbClr val="7030A0"/>
                </a:solidFill>
              </a:rPr>
              <a:t>为维护艺术之举喝彩</a:t>
            </a:r>
            <a:r>
              <a:rPr lang="zh-CN" altLang="en-US" sz="3200" b="1" dirty="0">
                <a:solidFill>
                  <a:srgbClr val="7030A0"/>
                </a:solidFill>
              </a:rPr>
              <a:t>         </a:t>
            </a:r>
          </a:p>
          <a:p>
            <a:r>
              <a:rPr lang="zh-CN" altLang="en-US" sz="3200" b="1" dirty="0">
                <a:solidFill>
                  <a:srgbClr val="7030A0"/>
                </a:solidFill>
              </a:rPr>
              <a:t>        </a:t>
            </a:r>
            <a:r>
              <a:rPr lang="zh-CN" altLang="en-US" sz="3200" b="1" dirty="0" smtClean="0">
                <a:solidFill>
                  <a:srgbClr val="7030A0"/>
                </a:solidFill>
              </a:rPr>
              <a:t>C</a:t>
            </a:r>
            <a:r>
              <a:rPr lang="en-US" altLang="zh-CN" sz="3200" b="1" dirty="0" smtClean="0">
                <a:solidFill>
                  <a:srgbClr val="7030A0"/>
                </a:solidFill>
              </a:rPr>
              <a:t>.</a:t>
            </a:r>
            <a:r>
              <a:rPr lang="zh-CN" altLang="en-US" sz="3200" b="1" dirty="0" smtClean="0">
                <a:solidFill>
                  <a:srgbClr val="7030A0"/>
                </a:solidFill>
              </a:rPr>
              <a:t>将心比心，贵在理解            D</a:t>
            </a:r>
            <a:r>
              <a:rPr lang="en-US" altLang="zh-CN" sz="3200" b="1" dirty="0" smtClean="0">
                <a:solidFill>
                  <a:srgbClr val="7030A0"/>
                </a:solidFill>
              </a:rPr>
              <a:t>.</a:t>
            </a:r>
            <a:r>
              <a:rPr lang="zh-CN" altLang="en-US" sz="3200" b="1" dirty="0" smtClean="0">
                <a:solidFill>
                  <a:srgbClr val="7030A0"/>
                </a:solidFill>
              </a:rPr>
              <a:t>尊重</a:t>
            </a:r>
            <a:r>
              <a:rPr lang="zh-CN" altLang="en-US" sz="3200" b="1" dirty="0">
                <a:solidFill>
                  <a:srgbClr val="7030A0"/>
                </a:solidFill>
              </a:rPr>
              <a:t>艺术，从我做起      </a:t>
            </a:r>
          </a:p>
          <a:p>
            <a:r>
              <a:rPr lang="zh-CN" altLang="en-US" sz="3200" b="1" dirty="0">
                <a:solidFill>
                  <a:srgbClr val="7030A0"/>
                </a:solidFill>
              </a:rPr>
              <a:t>        </a:t>
            </a:r>
            <a:r>
              <a:rPr lang="zh-CN" altLang="en-US" sz="3200" b="1" dirty="0" smtClean="0">
                <a:solidFill>
                  <a:srgbClr val="7030A0"/>
                </a:solidFill>
              </a:rPr>
              <a:t>E</a:t>
            </a:r>
            <a:r>
              <a:rPr lang="en-US" altLang="zh-CN" sz="3200" b="1" dirty="0" smtClean="0">
                <a:solidFill>
                  <a:srgbClr val="7030A0"/>
                </a:solidFill>
              </a:rPr>
              <a:t>.</a:t>
            </a:r>
            <a:r>
              <a:rPr lang="zh-CN" altLang="en-US" sz="3200" b="1" dirty="0" smtClean="0">
                <a:solidFill>
                  <a:srgbClr val="7030A0"/>
                </a:solidFill>
              </a:rPr>
              <a:t>尊重</a:t>
            </a:r>
            <a:r>
              <a:rPr lang="zh-CN" altLang="en-US" sz="3200" b="1" dirty="0">
                <a:solidFill>
                  <a:srgbClr val="7030A0"/>
                </a:solidFill>
              </a:rPr>
              <a:t>音乐</a:t>
            </a:r>
          </a:p>
        </p:txBody>
      </p:sp>
      <p:sp>
        <p:nvSpPr>
          <p:cNvPr id="53252" name="矩形 378883"/>
          <p:cNvSpPr/>
          <p:nvPr/>
        </p:nvSpPr>
        <p:spPr>
          <a:xfrm>
            <a:off x="10363088" y="3733792"/>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smtClean="0">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BE</a:t>
            </a:r>
            <a:endPar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375" y="104140"/>
            <a:ext cx="11604625" cy="6123940"/>
          </a:xfrm>
          <a:prstGeom prst="rect">
            <a:avLst/>
          </a:prstGeom>
          <a:noFill/>
        </p:spPr>
        <p:txBody>
          <a:bodyPr wrap="square" rtlCol="0">
            <a:spAutoFit/>
          </a:bodyPr>
          <a:lstStyle/>
          <a:p>
            <a:r>
              <a:rPr lang="en-US" sz="2800" b="1" dirty="0"/>
              <a:t>7. </a:t>
            </a:r>
            <a:r>
              <a:rPr sz="2800" b="1" dirty="0"/>
              <a:t>阅读下面的材料，根据要求写一篇不少于800字的文章。（60分）</a:t>
            </a:r>
          </a:p>
          <a:p>
            <a:r>
              <a:rPr sz="2800" b="1" dirty="0"/>
              <a:t>       一位记者问钢琴大师格拉芙曼，在教了许多中国学生、造访中国将近四十次后，对中国琴童及其家长，有没有特别想说的话。格拉芙曼说，“我觉得中国人太强调竞争，尤其要争第一，而且在日常生活中就不自觉地强调这种观念。”竞争，难道不是必要的吗？争做第一，难道还有什么不好吗？</a:t>
            </a:r>
          </a:p>
          <a:p>
            <a:r>
              <a:rPr sz="2800" b="1" dirty="0"/>
              <a:t>       你对上述问题有何看法？请就此写一篇文章表明你的态度，体现你的思考与权衡。要求选好角度，确定立意，明确文体，自拟标题；不要套作，不得抄袭。</a:t>
            </a:r>
          </a:p>
          <a:p>
            <a:endParaRPr sz="2800" b="1" dirty="0"/>
          </a:p>
          <a:p>
            <a:r>
              <a:rPr sz="2800" b="1" dirty="0"/>
              <a:t>       </a:t>
            </a:r>
            <a:r>
              <a:rPr sz="2800" b="1" dirty="0" err="1">
                <a:solidFill>
                  <a:srgbClr val="7030A0"/>
                </a:solidFill>
              </a:rPr>
              <a:t>下列议论文标题中，最不合适的两项是</a:t>
            </a:r>
            <a:r>
              <a:rPr sz="2800" b="1" dirty="0">
                <a:solidFill>
                  <a:srgbClr val="7030A0"/>
                </a:solidFill>
              </a:rPr>
              <a:t>（    ）</a:t>
            </a:r>
          </a:p>
          <a:p>
            <a:r>
              <a:rPr sz="2800" b="1" dirty="0">
                <a:solidFill>
                  <a:srgbClr val="7030A0"/>
                </a:solidFill>
              </a:rPr>
              <a:t>        A. </a:t>
            </a:r>
            <a:r>
              <a:rPr sz="2800" b="1" dirty="0" err="1">
                <a:solidFill>
                  <a:srgbClr val="7030A0"/>
                </a:solidFill>
              </a:rPr>
              <a:t>急功近利</a:t>
            </a:r>
            <a:r>
              <a:rPr lang="zh-CN" sz="2800" b="1" dirty="0">
                <a:solidFill>
                  <a:srgbClr val="7030A0"/>
                </a:solidFill>
              </a:rPr>
              <a:t>，</a:t>
            </a:r>
            <a:r>
              <a:rPr sz="2800" b="1" dirty="0" err="1">
                <a:solidFill>
                  <a:srgbClr val="7030A0"/>
                </a:solidFill>
              </a:rPr>
              <a:t>过犹不及</a:t>
            </a:r>
            <a:r>
              <a:rPr sz="2800" b="1" dirty="0">
                <a:solidFill>
                  <a:srgbClr val="7030A0"/>
                </a:solidFill>
              </a:rPr>
              <a:t>           B. </a:t>
            </a:r>
            <a:r>
              <a:rPr sz="2800" b="1" dirty="0" err="1">
                <a:solidFill>
                  <a:srgbClr val="7030A0"/>
                </a:solidFill>
              </a:rPr>
              <a:t>争做第一，力争上游</a:t>
            </a:r>
            <a:r>
              <a:rPr sz="2800" b="1" dirty="0">
                <a:solidFill>
                  <a:srgbClr val="7030A0"/>
                </a:solidFill>
              </a:rPr>
              <a:t>      </a:t>
            </a:r>
          </a:p>
          <a:p>
            <a:r>
              <a:rPr sz="2800" b="1" dirty="0">
                <a:solidFill>
                  <a:srgbClr val="7030A0"/>
                </a:solidFill>
              </a:rPr>
              <a:t>        C. </a:t>
            </a:r>
            <a:r>
              <a:rPr sz="2800" b="1" dirty="0" err="1">
                <a:solidFill>
                  <a:srgbClr val="7030A0"/>
                </a:solidFill>
              </a:rPr>
              <a:t>有一种竞争叫急功近利</a:t>
            </a:r>
            <a:r>
              <a:rPr sz="2800" b="1" dirty="0">
                <a:solidFill>
                  <a:srgbClr val="7030A0"/>
                </a:solidFill>
              </a:rPr>
              <a:t>       D. </a:t>
            </a:r>
            <a:r>
              <a:rPr sz="2800" b="1" dirty="0" err="1" smtClean="0">
                <a:solidFill>
                  <a:srgbClr val="7030A0"/>
                </a:solidFill>
              </a:rPr>
              <a:t>切莫妖魔化</a:t>
            </a:r>
            <a:r>
              <a:rPr sz="2800" b="1" dirty="0" err="1">
                <a:solidFill>
                  <a:srgbClr val="7030A0"/>
                </a:solidFill>
              </a:rPr>
              <a:t>“中国式竞争</a:t>
            </a:r>
            <a:r>
              <a:rPr sz="2800" b="1" dirty="0" smtClean="0">
                <a:solidFill>
                  <a:srgbClr val="7030A0"/>
                </a:solidFill>
              </a:rPr>
              <a:t>”</a:t>
            </a:r>
            <a:r>
              <a:rPr sz="2800" b="1" dirty="0">
                <a:solidFill>
                  <a:srgbClr val="7030A0"/>
                </a:solidFill>
              </a:rPr>
              <a:t>    </a:t>
            </a:r>
          </a:p>
          <a:p>
            <a:r>
              <a:rPr sz="2800" b="1" dirty="0">
                <a:solidFill>
                  <a:srgbClr val="7030A0"/>
                </a:solidFill>
              </a:rPr>
              <a:t>        E. </a:t>
            </a:r>
            <a:r>
              <a:rPr sz="2800" b="1" dirty="0" err="1">
                <a:solidFill>
                  <a:srgbClr val="7030A0"/>
                </a:solidFill>
              </a:rPr>
              <a:t>竞争有度，成长第一</a:t>
            </a:r>
            <a:endParaRPr lang="zh-CN" altLang="en-US" sz="2800" b="1" dirty="0">
              <a:solidFill>
                <a:srgbClr val="7030A0"/>
              </a:solidFill>
            </a:endParaRPr>
          </a:p>
        </p:txBody>
      </p:sp>
      <p:sp>
        <p:nvSpPr>
          <p:cNvPr id="53252" name="矩形 378883"/>
          <p:cNvSpPr/>
          <p:nvPr/>
        </p:nvSpPr>
        <p:spPr>
          <a:xfrm>
            <a:off x="10274935" y="416242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BD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375" y="104140"/>
            <a:ext cx="11604625" cy="6554470"/>
          </a:xfrm>
          <a:prstGeom prst="rect">
            <a:avLst/>
          </a:prstGeom>
          <a:noFill/>
        </p:spPr>
        <p:txBody>
          <a:bodyPr wrap="square" rtlCol="0">
            <a:spAutoFit/>
          </a:bodyPr>
          <a:lstStyle/>
          <a:p>
            <a:r>
              <a:rPr lang="en-US" sz="2800" b="1"/>
              <a:t>8. </a:t>
            </a:r>
            <a:r>
              <a:rPr sz="2800" b="1"/>
              <a:t>阅读下面的材料，根据要求写一篇不少于800字的文章。（60分）</a:t>
            </a:r>
          </a:p>
          <a:p>
            <a:r>
              <a:rPr sz="2800" b="1"/>
              <a:t>       小王出生在一个大家族。每逢节假日，长辈们都会召集家族成员聚会，而小王对此不感兴趣，经常借故缺席。长辈们很不高兴，小王也很苦恼。如今，有不少家族都面临类似的情况，当地晚报“百姓家事”栏目就此展开了热烈的讨论。</a:t>
            </a:r>
          </a:p>
          <a:p>
            <a:r>
              <a:rPr sz="2800" b="1"/>
              <a:t>        对于以上事情，你怎么看？请给小王或小王的父母写一封信，或向“百姓家事”栏目投稿，表明你的态度，阐述你的看法。要求综合材料内容及含意，选好角度，确定立意，完成写作任务。若写信，统一以“一平”为写信人，不得泄露个人信息。若投稿，请自拟标题。</a:t>
            </a:r>
          </a:p>
          <a:p>
            <a:r>
              <a:rPr sz="2800" b="1"/>
              <a:t>       </a:t>
            </a:r>
            <a:r>
              <a:rPr sz="2800" b="1">
                <a:solidFill>
                  <a:srgbClr val="7030A0"/>
                </a:solidFill>
              </a:rPr>
              <a:t>下列议论文标题中，最不合适的两项是（    ）</a:t>
            </a:r>
          </a:p>
          <a:p>
            <a:r>
              <a:rPr sz="2800" b="1">
                <a:solidFill>
                  <a:srgbClr val="7030A0"/>
                </a:solidFill>
              </a:rPr>
              <a:t>        A. 百善孝为先            </a:t>
            </a:r>
          </a:p>
          <a:p>
            <a:r>
              <a:rPr sz="2800" b="1">
                <a:solidFill>
                  <a:srgbClr val="7030A0"/>
                </a:solidFill>
              </a:rPr>
              <a:t>        B. 与时俱进，团聚有方    </a:t>
            </a:r>
          </a:p>
          <a:p>
            <a:r>
              <a:rPr sz="2800" b="1">
                <a:solidFill>
                  <a:srgbClr val="7030A0"/>
                </a:solidFill>
              </a:rPr>
              <a:t>        C. 家族聚会呼唤年轻人的参与          </a:t>
            </a:r>
          </a:p>
          <a:p>
            <a:r>
              <a:rPr sz="2800" b="1">
                <a:solidFill>
                  <a:srgbClr val="7030A0"/>
                </a:solidFill>
              </a:rPr>
              <a:t>        D. 树高千丈，叶落归根    </a:t>
            </a:r>
          </a:p>
          <a:p>
            <a:r>
              <a:rPr sz="2800" b="1">
                <a:solidFill>
                  <a:srgbClr val="7030A0"/>
                </a:solidFill>
              </a:rPr>
              <a:t>        E. 兴趣诚可贵，亲情价更高</a:t>
            </a:r>
          </a:p>
        </p:txBody>
      </p:sp>
      <p:sp>
        <p:nvSpPr>
          <p:cNvPr id="53252" name="矩形 378883"/>
          <p:cNvSpPr/>
          <p:nvPr/>
        </p:nvSpPr>
        <p:spPr>
          <a:xfrm>
            <a:off x="10274935" y="4162425"/>
            <a:ext cx="807720" cy="474980"/>
          </a:xfrm>
          <a:prstGeom prst="rect">
            <a:avLst/>
          </a:prstGeom>
        </p:spPr>
        <p:txBody>
          <a:bodyPr wrap="none" fromWordArt="1">
            <a:prstTxWarp prst="textPlain">
              <a:avLst>
                <a:gd name="adj" fmla="val 50000"/>
              </a:avLst>
            </a:prstTxWarp>
            <a:normAutofit fontScale="97500" lnSpcReduction="10000"/>
          </a:bodyPr>
          <a:lstStyle/>
          <a:p>
            <a:pPr algn="ctr" fontAlgn="base"/>
            <a:r>
              <a:rPr lang="en-US" sz="2700" strike="noStrike" noProof="1">
                <a:ln w="19050" cap="flat" cmpd="sng">
                  <a:solidFill>
                    <a:srgbClr val="00FF00"/>
                  </a:solidFill>
                  <a:prstDash val="solid"/>
                  <a:round/>
                  <a:headEnd type="none" w="med" len="med"/>
                  <a:tailEnd type="none" w="med" len="med"/>
                </a:ln>
                <a:solidFill>
                  <a:srgbClr val="00FFFF"/>
                </a:solidFill>
                <a:effectLst>
                  <a:outerShdw dist="35921" dir="2699999" algn="ctr" rotWithShape="0">
                    <a:srgbClr val="990000"/>
                  </a:outerShdw>
                </a:effectLst>
                <a:latin typeface="黑体" panose="02010609060101010101" pitchFamily="49" charset="-122"/>
                <a:ea typeface="黑体" panose="02010609060101010101" pitchFamily="49" charset="-122"/>
                <a:cs typeface="+mn-cs"/>
              </a:rPr>
              <a:t>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19ebf6c9-125d-46e5-a9d9-f535ae111488}"/>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2058</Words>
  <Application>Microsoft Office PowerPoint</Application>
  <PresentationFormat>宽屏</PresentationFormat>
  <Paragraphs>286</Paragraphs>
  <Slides>29</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黑体</vt:lpstr>
      <vt:lpstr>宋体</vt:lpstr>
      <vt:lpstr>Arial</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感受文采</dc:title>
  <dc:creator>tzl</dc:creator>
  <cp:lastModifiedBy>SPEZY-Zhucj</cp:lastModifiedBy>
  <cp:revision>618</cp:revision>
  <dcterms:created xsi:type="dcterms:W3CDTF">2019-01-08T01:51:00Z</dcterms:created>
  <dcterms:modified xsi:type="dcterms:W3CDTF">2019-04-20T10:53:24Z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2052-11.1.0.8642</vt:lpwstr>
  </property>
  <property fmtid="{D5CDD505-2E9C-101B-9397-08002B2CF9AE}" pid="4" name="KSORubyTemplateID">
    <vt:lpwstr>8</vt:lpwstr>
  </property>
</Properties>
</file>