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17"/>
  </p:notesMasterIdLst>
  <p:sldIdLst>
    <p:sldId id="256" r:id="rId3"/>
    <p:sldId id="266" r:id="rId4"/>
    <p:sldId id="278" r:id="rId5"/>
    <p:sldId id="302" r:id="rId6"/>
    <p:sldId id="307" r:id="rId7"/>
    <p:sldId id="328" r:id="rId8"/>
    <p:sldId id="331" r:id="rId9"/>
    <p:sldId id="330" r:id="rId10"/>
    <p:sldId id="336" r:id="rId11"/>
    <p:sldId id="334" r:id="rId12"/>
    <p:sldId id="335" r:id="rId13"/>
    <p:sldId id="308" r:id="rId14"/>
    <p:sldId id="329" r:id="rId15"/>
    <p:sldId id="32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BC91"/>
    <a:srgbClr val="010A13"/>
    <a:srgbClr val="8D6D3E"/>
    <a:srgbClr val="CAC7A2"/>
    <a:srgbClr val="430C2C"/>
    <a:srgbClr val="052035"/>
    <a:srgbClr val="4D0A2B"/>
    <a:srgbClr val="B10B1F"/>
    <a:srgbClr val="919191"/>
    <a:srgbClr val="3C3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09080-7E8A-436A-9D09-D6C116BE4D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DDF58E-0DCC-43F5-9E54-BCAA9AC02268}">
      <dgm:prSet/>
      <dgm:spPr/>
      <dgm:t>
        <a:bodyPr/>
        <a:lstStyle/>
        <a:p>
          <a:r>
            <a:rPr lang="en-US"/>
            <a:t>Miro</a:t>
          </a:r>
        </a:p>
      </dgm:t>
    </dgm:pt>
    <dgm:pt modelId="{9FE00013-7B25-4455-A774-0B07776F2EA9}" type="parTrans" cxnId="{48F4E7FC-A990-4E55-B281-8B2847898FE1}">
      <dgm:prSet/>
      <dgm:spPr/>
      <dgm:t>
        <a:bodyPr/>
        <a:lstStyle/>
        <a:p>
          <a:endParaRPr lang="en-US"/>
        </a:p>
      </dgm:t>
    </dgm:pt>
    <dgm:pt modelId="{CE16F610-6737-45BD-9E98-53C3C28279E0}" type="sibTrans" cxnId="{48F4E7FC-A990-4E55-B281-8B2847898FE1}">
      <dgm:prSet/>
      <dgm:spPr/>
      <dgm:t>
        <a:bodyPr/>
        <a:lstStyle/>
        <a:p>
          <a:endParaRPr lang="en-US"/>
        </a:p>
      </dgm:t>
    </dgm:pt>
    <dgm:pt modelId="{5AFE6907-5BB3-4670-91CB-9B8E82622DE8}">
      <dgm:prSet/>
      <dgm:spPr/>
      <dgm:t>
        <a:bodyPr/>
        <a:lstStyle/>
        <a:p>
          <a:r>
            <a:rPr lang="en-US"/>
            <a:t>Monday</a:t>
          </a:r>
        </a:p>
      </dgm:t>
    </dgm:pt>
    <dgm:pt modelId="{B004C416-A7BA-4ABA-8AA0-D66465B2E8DB}" type="parTrans" cxnId="{8361F1C6-D92A-445A-BC08-4874C8C5ED1F}">
      <dgm:prSet/>
      <dgm:spPr/>
      <dgm:t>
        <a:bodyPr/>
        <a:lstStyle/>
        <a:p>
          <a:endParaRPr lang="en-US"/>
        </a:p>
      </dgm:t>
    </dgm:pt>
    <dgm:pt modelId="{5386826B-EA50-48D8-9FE1-C9E21B252205}" type="sibTrans" cxnId="{8361F1C6-D92A-445A-BC08-4874C8C5ED1F}">
      <dgm:prSet/>
      <dgm:spPr/>
      <dgm:t>
        <a:bodyPr/>
        <a:lstStyle/>
        <a:p>
          <a:endParaRPr lang="en-US"/>
        </a:p>
      </dgm:t>
    </dgm:pt>
    <dgm:pt modelId="{AAC8AE2D-7225-475D-BD87-65215E2712A8}">
      <dgm:prSet/>
      <dgm:spPr/>
      <dgm:t>
        <a:bodyPr/>
        <a:lstStyle/>
        <a:p>
          <a:r>
            <a:rPr lang="en-US"/>
            <a:t>Whatsapp</a:t>
          </a:r>
        </a:p>
      </dgm:t>
    </dgm:pt>
    <dgm:pt modelId="{20D225CB-3CED-4429-8B4F-6615DA5DF0B8}" type="parTrans" cxnId="{320B9344-93D4-4762-A053-F4327EE2F82F}">
      <dgm:prSet/>
      <dgm:spPr/>
      <dgm:t>
        <a:bodyPr/>
        <a:lstStyle/>
        <a:p>
          <a:endParaRPr lang="en-US"/>
        </a:p>
      </dgm:t>
    </dgm:pt>
    <dgm:pt modelId="{6B41E04E-81B0-4A76-AFD5-4878CF0E0D92}" type="sibTrans" cxnId="{320B9344-93D4-4762-A053-F4327EE2F82F}">
      <dgm:prSet/>
      <dgm:spPr/>
      <dgm:t>
        <a:bodyPr/>
        <a:lstStyle/>
        <a:p>
          <a:endParaRPr lang="en-US"/>
        </a:p>
      </dgm:t>
    </dgm:pt>
    <dgm:pt modelId="{5838D0FB-A4F1-4964-BE8B-21E10C643B45}">
      <dgm:prSet/>
      <dgm:spPr/>
      <dgm:t>
        <a:bodyPr/>
        <a:lstStyle/>
        <a:p>
          <a:r>
            <a:rPr lang="en-US"/>
            <a:t>Github</a:t>
          </a:r>
        </a:p>
      </dgm:t>
    </dgm:pt>
    <dgm:pt modelId="{1940A3F5-1B3E-4BD8-BBF9-F797D68C0C00}" type="parTrans" cxnId="{9A1939B0-AF22-4850-909B-113CDE63B65A}">
      <dgm:prSet/>
      <dgm:spPr/>
      <dgm:t>
        <a:bodyPr/>
        <a:lstStyle/>
        <a:p>
          <a:endParaRPr lang="en-US"/>
        </a:p>
      </dgm:t>
    </dgm:pt>
    <dgm:pt modelId="{1661635B-AA5C-49A8-B8C9-7B8025FD169F}" type="sibTrans" cxnId="{9A1939B0-AF22-4850-909B-113CDE63B65A}">
      <dgm:prSet/>
      <dgm:spPr/>
      <dgm:t>
        <a:bodyPr/>
        <a:lstStyle/>
        <a:p>
          <a:endParaRPr lang="en-US"/>
        </a:p>
      </dgm:t>
    </dgm:pt>
    <dgm:pt modelId="{FF84588E-185A-4C48-AE0D-01F0BC5A8FE6}">
      <dgm:prSet/>
      <dgm:spPr/>
      <dgm:t>
        <a:bodyPr/>
        <a:lstStyle/>
        <a:p>
          <a:r>
            <a:rPr lang="en-US"/>
            <a:t>Proto.io</a:t>
          </a:r>
        </a:p>
      </dgm:t>
    </dgm:pt>
    <dgm:pt modelId="{F402E134-0842-4F0E-BD76-B4F0A1CD4225}" type="parTrans" cxnId="{498A1397-8D49-4960-BCF1-3AEA7DBCD679}">
      <dgm:prSet/>
      <dgm:spPr/>
      <dgm:t>
        <a:bodyPr/>
        <a:lstStyle/>
        <a:p>
          <a:endParaRPr lang="en-US"/>
        </a:p>
      </dgm:t>
    </dgm:pt>
    <dgm:pt modelId="{E6412111-8AE2-4001-861B-E832B03B564D}" type="sibTrans" cxnId="{498A1397-8D49-4960-BCF1-3AEA7DBCD679}">
      <dgm:prSet/>
      <dgm:spPr/>
      <dgm:t>
        <a:bodyPr/>
        <a:lstStyle/>
        <a:p>
          <a:endParaRPr lang="en-US"/>
        </a:p>
      </dgm:t>
    </dgm:pt>
    <dgm:pt modelId="{8088965E-E81D-4829-87BF-61ED27241789}" type="pres">
      <dgm:prSet presAssocID="{8C909080-7E8A-436A-9D09-D6C116BE4DDE}" presName="linear" presStyleCnt="0">
        <dgm:presLayoutVars>
          <dgm:animLvl val="lvl"/>
          <dgm:resizeHandles val="exact"/>
        </dgm:presLayoutVars>
      </dgm:prSet>
      <dgm:spPr/>
    </dgm:pt>
    <dgm:pt modelId="{00BDBBCA-FAAC-4101-B19D-3F04E25D01E7}" type="pres">
      <dgm:prSet presAssocID="{78DDF58E-0DCC-43F5-9E54-BCAA9AC022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A108672-A952-43D9-922D-4712F1D051A9}" type="pres">
      <dgm:prSet presAssocID="{CE16F610-6737-45BD-9E98-53C3C28279E0}" presName="spacer" presStyleCnt="0"/>
      <dgm:spPr/>
    </dgm:pt>
    <dgm:pt modelId="{7B570838-2339-4F99-BDE2-E619E69D9217}" type="pres">
      <dgm:prSet presAssocID="{5AFE6907-5BB3-4670-91CB-9B8E82622D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2709FD-747C-41E7-8D4F-7ED0C983ED79}" type="pres">
      <dgm:prSet presAssocID="{5386826B-EA50-48D8-9FE1-C9E21B252205}" presName="spacer" presStyleCnt="0"/>
      <dgm:spPr/>
    </dgm:pt>
    <dgm:pt modelId="{C45F12CA-2F94-4F05-9BA0-A03A5344E46C}" type="pres">
      <dgm:prSet presAssocID="{AAC8AE2D-7225-475D-BD87-65215E2712A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E03180-C8B0-4172-BF77-29BCA1CF9B15}" type="pres">
      <dgm:prSet presAssocID="{6B41E04E-81B0-4A76-AFD5-4878CF0E0D92}" presName="spacer" presStyleCnt="0"/>
      <dgm:spPr/>
    </dgm:pt>
    <dgm:pt modelId="{50145364-8D2C-4139-B7ED-F7E74D626E55}" type="pres">
      <dgm:prSet presAssocID="{5838D0FB-A4F1-4964-BE8B-21E10C643B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E6C67E3-7C1A-435D-858D-0D511A64357B}" type="pres">
      <dgm:prSet presAssocID="{1661635B-AA5C-49A8-B8C9-7B8025FD169F}" presName="spacer" presStyleCnt="0"/>
      <dgm:spPr/>
    </dgm:pt>
    <dgm:pt modelId="{935D5234-6AFC-49F2-B22E-C0A69A15BFF2}" type="pres">
      <dgm:prSet presAssocID="{FF84588E-185A-4C48-AE0D-01F0BC5A8FE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B49FE24-3DBD-4C05-BEBA-0533EBA633C6}" type="presOf" srcId="{5AFE6907-5BB3-4670-91CB-9B8E82622DE8}" destId="{7B570838-2339-4F99-BDE2-E619E69D9217}" srcOrd="0" destOrd="0" presId="urn:microsoft.com/office/officeart/2005/8/layout/vList2"/>
    <dgm:cxn modelId="{2ED2B528-12C6-4C78-A883-F5741C459D46}" type="presOf" srcId="{78DDF58E-0DCC-43F5-9E54-BCAA9AC02268}" destId="{00BDBBCA-FAAC-4101-B19D-3F04E25D01E7}" srcOrd="0" destOrd="0" presId="urn:microsoft.com/office/officeart/2005/8/layout/vList2"/>
    <dgm:cxn modelId="{320B9344-93D4-4762-A053-F4327EE2F82F}" srcId="{8C909080-7E8A-436A-9D09-D6C116BE4DDE}" destId="{AAC8AE2D-7225-475D-BD87-65215E2712A8}" srcOrd="2" destOrd="0" parTransId="{20D225CB-3CED-4429-8B4F-6615DA5DF0B8}" sibTransId="{6B41E04E-81B0-4A76-AFD5-4878CF0E0D92}"/>
    <dgm:cxn modelId="{136EBD6C-8C28-44A8-A039-846A7508A3E7}" type="presOf" srcId="{FF84588E-185A-4C48-AE0D-01F0BC5A8FE6}" destId="{935D5234-6AFC-49F2-B22E-C0A69A15BFF2}" srcOrd="0" destOrd="0" presId="urn:microsoft.com/office/officeart/2005/8/layout/vList2"/>
    <dgm:cxn modelId="{0018F589-CDBB-45FB-A47F-9A007180B9DD}" type="presOf" srcId="{AAC8AE2D-7225-475D-BD87-65215E2712A8}" destId="{C45F12CA-2F94-4F05-9BA0-A03A5344E46C}" srcOrd="0" destOrd="0" presId="urn:microsoft.com/office/officeart/2005/8/layout/vList2"/>
    <dgm:cxn modelId="{AFBBCE92-6D94-4BBD-BFC6-52F061E8AF15}" type="presOf" srcId="{5838D0FB-A4F1-4964-BE8B-21E10C643B45}" destId="{50145364-8D2C-4139-B7ED-F7E74D626E55}" srcOrd="0" destOrd="0" presId="urn:microsoft.com/office/officeart/2005/8/layout/vList2"/>
    <dgm:cxn modelId="{498A1397-8D49-4960-BCF1-3AEA7DBCD679}" srcId="{8C909080-7E8A-436A-9D09-D6C116BE4DDE}" destId="{FF84588E-185A-4C48-AE0D-01F0BC5A8FE6}" srcOrd="4" destOrd="0" parTransId="{F402E134-0842-4F0E-BD76-B4F0A1CD4225}" sibTransId="{E6412111-8AE2-4001-861B-E832B03B564D}"/>
    <dgm:cxn modelId="{9A1939B0-AF22-4850-909B-113CDE63B65A}" srcId="{8C909080-7E8A-436A-9D09-D6C116BE4DDE}" destId="{5838D0FB-A4F1-4964-BE8B-21E10C643B45}" srcOrd="3" destOrd="0" parTransId="{1940A3F5-1B3E-4BD8-BBF9-F797D68C0C00}" sibTransId="{1661635B-AA5C-49A8-B8C9-7B8025FD169F}"/>
    <dgm:cxn modelId="{6FC4BFBB-82AE-40D0-BDE3-22537A0ED79E}" type="presOf" srcId="{8C909080-7E8A-436A-9D09-D6C116BE4DDE}" destId="{8088965E-E81D-4829-87BF-61ED27241789}" srcOrd="0" destOrd="0" presId="urn:microsoft.com/office/officeart/2005/8/layout/vList2"/>
    <dgm:cxn modelId="{8361F1C6-D92A-445A-BC08-4874C8C5ED1F}" srcId="{8C909080-7E8A-436A-9D09-D6C116BE4DDE}" destId="{5AFE6907-5BB3-4670-91CB-9B8E82622DE8}" srcOrd="1" destOrd="0" parTransId="{B004C416-A7BA-4ABA-8AA0-D66465B2E8DB}" sibTransId="{5386826B-EA50-48D8-9FE1-C9E21B252205}"/>
    <dgm:cxn modelId="{48F4E7FC-A990-4E55-B281-8B2847898FE1}" srcId="{8C909080-7E8A-436A-9D09-D6C116BE4DDE}" destId="{78DDF58E-0DCC-43F5-9E54-BCAA9AC02268}" srcOrd="0" destOrd="0" parTransId="{9FE00013-7B25-4455-A774-0B07776F2EA9}" sibTransId="{CE16F610-6737-45BD-9E98-53C3C28279E0}"/>
    <dgm:cxn modelId="{1606C1AA-7BCC-4245-8956-BB49B12B7769}" type="presParOf" srcId="{8088965E-E81D-4829-87BF-61ED27241789}" destId="{00BDBBCA-FAAC-4101-B19D-3F04E25D01E7}" srcOrd="0" destOrd="0" presId="urn:microsoft.com/office/officeart/2005/8/layout/vList2"/>
    <dgm:cxn modelId="{D1FB62BA-0690-4051-B5F6-D1FFE37E0A49}" type="presParOf" srcId="{8088965E-E81D-4829-87BF-61ED27241789}" destId="{EA108672-A952-43D9-922D-4712F1D051A9}" srcOrd="1" destOrd="0" presId="urn:microsoft.com/office/officeart/2005/8/layout/vList2"/>
    <dgm:cxn modelId="{331D68B5-E34F-4EB3-AD1D-5B6F7715F3AA}" type="presParOf" srcId="{8088965E-E81D-4829-87BF-61ED27241789}" destId="{7B570838-2339-4F99-BDE2-E619E69D9217}" srcOrd="2" destOrd="0" presId="urn:microsoft.com/office/officeart/2005/8/layout/vList2"/>
    <dgm:cxn modelId="{DF462CD9-2522-4517-B6CB-BDA1A1789DC1}" type="presParOf" srcId="{8088965E-E81D-4829-87BF-61ED27241789}" destId="{442709FD-747C-41E7-8D4F-7ED0C983ED79}" srcOrd="3" destOrd="0" presId="urn:microsoft.com/office/officeart/2005/8/layout/vList2"/>
    <dgm:cxn modelId="{66E6F682-4CF0-412A-AEAA-1885B3197FF6}" type="presParOf" srcId="{8088965E-E81D-4829-87BF-61ED27241789}" destId="{C45F12CA-2F94-4F05-9BA0-A03A5344E46C}" srcOrd="4" destOrd="0" presId="urn:microsoft.com/office/officeart/2005/8/layout/vList2"/>
    <dgm:cxn modelId="{C7B53A56-F78E-4234-8B6E-45F62DA449F0}" type="presParOf" srcId="{8088965E-E81D-4829-87BF-61ED27241789}" destId="{F6E03180-C8B0-4172-BF77-29BCA1CF9B15}" srcOrd="5" destOrd="0" presId="urn:microsoft.com/office/officeart/2005/8/layout/vList2"/>
    <dgm:cxn modelId="{F890F298-DCBB-4042-BCB2-4BE72DC158C3}" type="presParOf" srcId="{8088965E-E81D-4829-87BF-61ED27241789}" destId="{50145364-8D2C-4139-B7ED-F7E74D626E55}" srcOrd="6" destOrd="0" presId="urn:microsoft.com/office/officeart/2005/8/layout/vList2"/>
    <dgm:cxn modelId="{56EA4C76-EF7F-46F4-9936-EF1667B4C0D6}" type="presParOf" srcId="{8088965E-E81D-4829-87BF-61ED27241789}" destId="{4E6C67E3-7C1A-435D-858D-0D511A64357B}" srcOrd="7" destOrd="0" presId="urn:microsoft.com/office/officeart/2005/8/layout/vList2"/>
    <dgm:cxn modelId="{FEA156D5-7578-437D-84E6-C452586100E3}" type="presParOf" srcId="{8088965E-E81D-4829-87BF-61ED27241789}" destId="{935D5234-6AFC-49F2-B22E-C0A69A15BFF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DBBCA-FAAC-4101-B19D-3F04E25D01E7}">
      <dsp:nvSpPr>
        <dsp:cNvPr id="0" name=""/>
        <dsp:cNvSpPr/>
      </dsp:nvSpPr>
      <dsp:spPr>
        <a:xfrm>
          <a:off x="0" y="59956"/>
          <a:ext cx="687831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Miro</a:t>
          </a:r>
        </a:p>
      </dsp:txBody>
      <dsp:txXfrm>
        <a:off x="33955" y="93911"/>
        <a:ext cx="6810409" cy="627655"/>
      </dsp:txXfrm>
    </dsp:sp>
    <dsp:sp modelId="{7B570838-2339-4F99-BDE2-E619E69D9217}">
      <dsp:nvSpPr>
        <dsp:cNvPr id="0" name=""/>
        <dsp:cNvSpPr/>
      </dsp:nvSpPr>
      <dsp:spPr>
        <a:xfrm>
          <a:off x="0" y="839041"/>
          <a:ext cx="687831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Monday</a:t>
          </a:r>
        </a:p>
      </dsp:txBody>
      <dsp:txXfrm>
        <a:off x="33955" y="872996"/>
        <a:ext cx="6810409" cy="627655"/>
      </dsp:txXfrm>
    </dsp:sp>
    <dsp:sp modelId="{C45F12CA-2F94-4F05-9BA0-A03A5344E46C}">
      <dsp:nvSpPr>
        <dsp:cNvPr id="0" name=""/>
        <dsp:cNvSpPr/>
      </dsp:nvSpPr>
      <dsp:spPr>
        <a:xfrm>
          <a:off x="0" y="1618126"/>
          <a:ext cx="687831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Whatsapp</a:t>
          </a:r>
        </a:p>
      </dsp:txBody>
      <dsp:txXfrm>
        <a:off x="33955" y="1652081"/>
        <a:ext cx="6810409" cy="627655"/>
      </dsp:txXfrm>
    </dsp:sp>
    <dsp:sp modelId="{50145364-8D2C-4139-B7ED-F7E74D626E55}">
      <dsp:nvSpPr>
        <dsp:cNvPr id="0" name=""/>
        <dsp:cNvSpPr/>
      </dsp:nvSpPr>
      <dsp:spPr>
        <a:xfrm>
          <a:off x="0" y="2397211"/>
          <a:ext cx="687831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Github</a:t>
          </a:r>
        </a:p>
      </dsp:txBody>
      <dsp:txXfrm>
        <a:off x="33955" y="2431166"/>
        <a:ext cx="6810409" cy="627655"/>
      </dsp:txXfrm>
    </dsp:sp>
    <dsp:sp modelId="{935D5234-6AFC-49F2-B22E-C0A69A15BFF2}">
      <dsp:nvSpPr>
        <dsp:cNvPr id="0" name=""/>
        <dsp:cNvSpPr/>
      </dsp:nvSpPr>
      <dsp:spPr>
        <a:xfrm>
          <a:off x="0" y="3176296"/>
          <a:ext cx="687831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Proto.io</a:t>
          </a:r>
        </a:p>
      </dsp:txBody>
      <dsp:txXfrm>
        <a:off x="33955" y="3210251"/>
        <a:ext cx="6810409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3D2472AF-A0E2-497A-9C64-CEEA312F355D}" type="datetimeFigureOut">
              <a:rPr lang="zh-CN" altLang="en-US" smtClean="0"/>
              <a:pPr/>
              <a:t>2022/4/14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DAA9E1F-4E78-4B42-AA19-9F57A79F734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15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72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13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42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2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8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8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55334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9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76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89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141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11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148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35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9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6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8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98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5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378847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05F9E-E3BF-4D55-9B21-0CA8CF92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E158B01-1B94-410B-955F-6A222A70BF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5DDF11-6287-4228-B667-23360537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5C292-412B-4065-AC0A-580E49FA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8A3A7E1F-F86D-4EC0-8623-A67CB04E396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933974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4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7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8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0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72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Roster Management system</a:t>
            </a:r>
            <a:endParaRPr lang="zh-CN" altLang="en-US" sz="72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39783" r="43694"/>
          <a:stretch/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45291" y="4024878"/>
            <a:ext cx="3533550" cy="1596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spcAft>
                <a:spcPts val="600"/>
              </a:spcAft>
            </a:pPr>
            <a:r>
              <a:rPr lang="en-AU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Datong 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Chihyen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Bandana</a:t>
            </a:r>
          </a:p>
          <a:p>
            <a:pPr>
              <a:spcAft>
                <a:spcPts val="600"/>
              </a:spcAft>
            </a:pP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Deepin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Kishan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  Anju</a:t>
            </a:r>
            <a:endParaRPr lang="en-AU" altLang="zh-CN" sz="2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CBBC9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8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397683"/>
            <a:ext cx="3455753" cy="923330"/>
            <a:chOff x="194266" y="166537"/>
            <a:chExt cx="3455753" cy="923330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166537"/>
              <a:ext cx="27603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AU" altLang="zh-CN" sz="3800" dirty="0">
                  <a:solidFill>
                    <a:schemeClr val="accent4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Deliverables</a:t>
              </a:r>
              <a:r>
                <a:rPr lang="en-AU" altLang="zh-CN" sz="5400" dirty="0"/>
                <a:t> 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10673733" cy="317669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support in creating roster rules and  manage roster.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also create availability update. 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 working hours of casual staff.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Reduce or eliminate  paper work in the Abacus company. </a:t>
            </a:r>
          </a:p>
        </p:txBody>
      </p:sp>
    </p:spTree>
    <p:extLst>
      <p:ext uri="{BB962C8B-B14F-4D97-AF65-F5344CB8AC3E}">
        <p14:creationId xmlns:p14="http://schemas.microsoft.com/office/powerpoint/2010/main" val="29957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5527923" cy="829801"/>
            <a:chOff x="194266" y="321621"/>
            <a:chExt cx="5527923" cy="829801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483254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AU" altLang="zh-CN" sz="4500" dirty="0">
                  <a:solidFill>
                    <a:schemeClr val="accent4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Aim and Objectives </a:t>
              </a:r>
              <a:endParaRPr lang="zh-CN" altLang="en-US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10900069" cy="317669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zh-CN" sz="58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To eliminate the difficulties faced by Roster Manager in handling casual staff during big project. </a:t>
            </a:r>
          </a:p>
          <a:p>
            <a:r>
              <a:rPr lang="en-AU" altLang="zh-CN" sz="58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To replace the paper based tracking and documentation as paper based system is not the cost effective and </a:t>
            </a:r>
            <a:r>
              <a:rPr lang="en-AU" altLang="zh-CN" sz="59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environment friendly.</a:t>
            </a:r>
          </a:p>
        </p:txBody>
      </p:sp>
    </p:spTree>
    <p:extLst>
      <p:ext uri="{BB962C8B-B14F-4D97-AF65-F5344CB8AC3E}">
        <p14:creationId xmlns:p14="http://schemas.microsoft.com/office/powerpoint/2010/main" val="7622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4358949" cy="613162"/>
            <a:chOff x="194266" y="321621"/>
            <a:chExt cx="4358949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36635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Writing to the Audience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Databases recorded with their availability and flexibility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delivers accurate time and detailed report and gives real time communication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management strategy is more effective and can be easily integrated into other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helps minimize mistakes and improve and increases work productivity</a:t>
            </a:r>
            <a:endParaRPr lang="en-AU" altLang="zh-CN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37" name="Picture 8" descr="Shift Roster Excel Template: How to Set it Up">
            <a:extLst>
              <a:ext uri="{FF2B5EF4-FFF2-40B4-BE49-F238E27FC236}">
                <a16:creationId xmlns:a16="http://schemas.microsoft.com/office/drawing/2014/main" id="{3C23EE54-1849-4B9F-888A-8891B80F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185036"/>
            <a:ext cx="4236720" cy="36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473433" cy="613162"/>
            <a:chOff x="194266" y="321621"/>
            <a:chExt cx="2473433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Conclusion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07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Task and training are uploaded on the website to observe previous work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all information like note, place, attachment, time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can access their roaster via phone and will get update of everything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staff with related insight that can be used to make decision</a:t>
            </a:r>
          </a:p>
          <a:p>
            <a:endParaRPr lang="en-AU" dirty="0"/>
          </a:p>
        </p:txBody>
      </p:sp>
      <p:pic>
        <p:nvPicPr>
          <p:cNvPr id="33" name="Picture 2" descr="How to Make a Monthly Work Schedule Template | Wrike">
            <a:extLst>
              <a:ext uri="{FF2B5EF4-FFF2-40B4-BE49-F238E27FC236}">
                <a16:creationId xmlns:a16="http://schemas.microsoft.com/office/drawing/2014/main" id="{751DF18C-B666-4FAE-8AB0-A231D9D5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71041"/>
            <a:ext cx="3804920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6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THANK YOU</a:t>
            </a:r>
            <a:endParaRPr lang="zh-CN" altLang="en-US" sz="8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39783" r="43694"/>
          <a:stretch/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C6DBA26-3A6A-4FBE-A02F-48771D89FF24}"/>
              </a:ext>
            </a:extLst>
          </p:cNvPr>
          <p:cNvSpPr txBox="1"/>
          <p:nvPr/>
        </p:nvSpPr>
        <p:spPr>
          <a:xfrm>
            <a:off x="4459626" y="4151767"/>
            <a:ext cx="3444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Any question?</a:t>
            </a:r>
            <a:endParaRPr lang="zh-CN" alt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8" grpId="0"/>
          <p:bldP spid="19" grpId="0"/>
          <p:bldP spid="2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/>
        </p:nvSpPr>
        <p:spPr>
          <a:xfrm>
            <a:off x="4087280" y="3554150"/>
            <a:ext cx="7026872" cy="352635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Final requirements, design proposal, project management approach based on project is included,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Roaster management system is web-based software that lets manage availability of workforce and allocate work to them,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Helps to create rostering rules, manage roasters update and create availability reports,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User friendly, simple and flexible website and allow both client and contractors to view and manage roasters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Enables to create roasters , assign different staff to different shifts and edit the shifts of the staffs</a:t>
            </a:r>
          </a:p>
          <a:p>
            <a:pPr>
              <a:lnSpc>
                <a:spcPct val="125000"/>
              </a:lnSpc>
            </a:pPr>
            <a:endParaRPr lang="en-US" sz="2000" b="1" dirty="0">
              <a:solidFill>
                <a:srgbClr val="CBBC91"/>
              </a:solidFill>
              <a:cs typeface="+mn-ea"/>
              <a:sym typeface="+mn-lt"/>
            </a:endParaRPr>
          </a:p>
        </p:txBody>
      </p:sp>
      <p:sp>
        <p:nvSpPr>
          <p:cNvPr id="22" name="Rechteck 1"/>
          <p:cNvSpPr/>
          <p:nvPr/>
        </p:nvSpPr>
        <p:spPr>
          <a:xfrm>
            <a:off x="-4247" y="-12040"/>
            <a:ext cx="12196247" cy="343155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649" b="583"/>
            </a:stretch>
          </a:blip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de-DE" sz="900" dirty="0">
              <a:solidFill>
                <a:srgbClr val="F9F9F9"/>
              </a:solidFill>
              <a:latin typeface="Calibri" panose="020F0502020204030204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895586" y="3554150"/>
            <a:ext cx="2291862" cy="659122"/>
          </a:xfrm>
          <a:prstGeom prst="rect">
            <a:avLst/>
          </a:prstGeom>
        </p:spPr>
        <p:txBody>
          <a:bodyPr vert="horz" lIns="36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b="1" dirty="0">
                <a:solidFill>
                  <a:srgbClr val="CBBC91"/>
                </a:solidFill>
                <a:latin typeface="+mn-lt"/>
                <a:ea typeface="微软雅黑" panose="020B0503020204020204" pitchFamily="34" charset="-122"/>
                <a:cs typeface="+mn-ea"/>
              </a:rPr>
              <a:t>Introduction</a:t>
            </a:r>
            <a:endParaRPr lang="en-US" altLang="zh-CN" sz="2400" b="1" dirty="0">
              <a:solidFill>
                <a:srgbClr val="CBBC91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5400000">
            <a:off x="2986052" y="4635716"/>
            <a:ext cx="186616" cy="235052"/>
          </a:xfrm>
          <a:prstGeom prst="triangle">
            <a:avLst/>
          </a:prstGeom>
          <a:solidFill>
            <a:srgbClr val="CBBC9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077848" y="2640751"/>
            <a:ext cx="1927337" cy="1556344"/>
          </a:xfrm>
          <a:prstGeom prst="rect">
            <a:avLst/>
          </a:prstGeom>
          <a:noFill/>
          <a:ln w="50800">
            <a:solidFill>
              <a:srgbClr val="CBBC91"/>
            </a:solidFill>
            <a:miter lim="800000"/>
            <a:headEnd/>
            <a:tailE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A31755-479E-4DB0-BA09-4B6AAC0970C9}"/>
              </a:ext>
            </a:extLst>
          </p:cNvPr>
          <p:cNvSpPr/>
          <p:nvPr/>
        </p:nvSpPr>
        <p:spPr>
          <a:xfrm>
            <a:off x="277912" y="3270549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01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2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006839" y="1790700"/>
            <a:ext cx="10178321" cy="4165599"/>
          </a:xfrm>
          <a:prstGeom prst="rect">
            <a:avLst/>
          </a:prstGeom>
          <a:solidFill>
            <a:srgbClr val="CBBC9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MH_Desc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61465" y="2333452"/>
            <a:ext cx="8785864" cy="72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noProof="1"/>
              <a:t>1. Target</a:t>
            </a:r>
          </a:p>
          <a:p>
            <a:r>
              <a:rPr lang="en-US" altLang="zh-CN" sz="2800" noProof="1"/>
              <a:t>In order to better manage human resources and communicate work goals more conveniently.</a:t>
            </a:r>
          </a:p>
          <a:p>
            <a:r>
              <a:rPr lang="en-US" altLang="zh-CN" sz="2800" noProof="1"/>
              <a:t>2. Platform</a:t>
            </a:r>
          </a:p>
          <a:p>
            <a:r>
              <a:rPr lang="en-US" altLang="zh-CN" sz="2800" noProof="1"/>
              <a:t>The system will be done in the form of a web page containing a database. Basic operations can be done through devices such as mobile phones or tablets.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61552" y="552767"/>
            <a:ext cx="2650732" cy="613162"/>
            <a:chOff x="194266" y="321621"/>
            <a:chExt cx="2650732" cy="613162"/>
          </a:xfrm>
        </p:grpSpPr>
        <p:grpSp>
          <p:nvGrpSpPr>
            <p:cNvPr id="40" name="组合 39"/>
            <p:cNvGrpSpPr/>
            <p:nvPr/>
          </p:nvGrpSpPr>
          <p:grpSpPr>
            <a:xfrm>
              <a:off x="1016260" y="398715"/>
              <a:ext cx="1828738" cy="523220"/>
              <a:chOff x="1016260" y="286054"/>
              <a:chExt cx="1828738" cy="523220"/>
            </a:xfrm>
          </p:grpSpPr>
          <p:sp>
            <p:nvSpPr>
              <p:cNvPr id="42" name="TextBox 6">
                <a:extLst>
                  <a:ext uri="{FF2B5EF4-FFF2-40B4-BE49-F238E27FC236}">
                    <a16:creationId xmlns:a16="http://schemas.microsoft.com/office/drawing/2014/main" id="{8083E77C-E488-400A-8503-359C6655BD40}"/>
                  </a:ext>
                </a:extLst>
              </p:cNvPr>
              <p:cNvSpPr txBox="1"/>
              <p:nvPr/>
            </p:nvSpPr>
            <p:spPr>
              <a:xfrm>
                <a:off x="1108625" y="286054"/>
                <a:ext cx="17363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020"/>
                <a:r>
                  <a:rPr lang="en-US" altLang="zh-CN" sz="2000" dirty="0">
                    <a:solidFill>
                      <a:srgbClr val="CBBC91"/>
                    </a:solidFill>
                    <a:latin typeface="Aparajita" panose="020B0604020202020204" pitchFamily="34" charset="0"/>
                    <a:ea typeface="思源黑体" panose="020B0500000000000000" pitchFamily="34" charset="-122"/>
                    <a:cs typeface="Aparajita" panose="020B0604020202020204" pitchFamily="34" charset="0"/>
                  </a:rPr>
                  <a:t>Final requirements</a:t>
                </a:r>
                <a:endParaRPr lang="en-US" altLang="zh-CN" sz="2000" dirty="0">
                  <a:solidFill>
                    <a:srgbClr val="CBBC91"/>
                  </a:solidFill>
                  <a:latin typeface="Aparajita" panose="020B0604020202020204" pitchFamily="34" charset="0"/>
                  <a:ea typeface="思源黑体" panose="020B0500000000000000" pitchFamily="34" charset="-122"/>
                  <a:cs typeface="Aparajita" panose="020B0604020202020204" pitchFamily="34" charset="0"/>
                  <a:sym typeface="+mn-lt"/>
                </a:endParaRPr>
              </a:p>
            </p:txBody>
          </p:sp>
          <p:sp>
            <p:nvSpPr>
              <p:cNvPr id="43" name="TextBox 7">
                <a:extLst>
                  <a:ext uri="{FF2B5EF4-FFF2-40B4-BE49-F238E27FC236}">
                    <a16:creationId xmlns:a16="http://schemas.microsoft.com/office/drawing/2014/main" id="{BAF49D56-8FCD-4804-8411-594F1BC85F38}"/>
                  </a:ext>
                </a:extLst>
              </p:cNvPr>
              <p:cNvSpPr txBox="1"/>
              <p:nvPr/>
            </p:nvSpPr>
            <p:spPr>
              <a:xfrm>
                <a:off x="1016260" y="286054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020"/>
                <a:endParaRPr lang="zh-CN" altLang="en-US" sz="2800" dirty="0">
                  <a:solidFill>
                    <a:srgbClr val="CBBC9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3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DDEF92AB-ECBF-4BC6-851A-C74C7CEB3151}"/>
              </a:ext>
            </a:extLst>
          </p:cNvPr>
          <p:cNvSpPr txBox="1"/>
          <p:nvPr/>
        </p:nvSpPr>
        <p:spPr>
          <a:xfrm>
            <a:off x="545432" y="705853"/>
            <a:ext cx="101065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work process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registered an account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Log in to your account and fill in the working hours for each day of the week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enter the dashboard page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create work items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Select an employee's work item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Calculate the weekly working hours of employees and calculate their wages.</a:t>
            </a:r>
          </a:p>
          <a:p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3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7">
            <a:extLst>
              <a:ext uri="{FF2B5EF4-FFF2-40B4-BE49-F238E27FC236}">
                <a16:creationId xmlns:a16="http://schemas.microsoft.com/office/drawing/2014/main" id="{BAF49D56-8FCD-4804-8411-594F1BC85F38}"/>
              </a:ext>
            </a:extLst>
          </p:cNvPr>
          <p:cNvSpPr txBox="1"/>
          <p:nvPr/>
        </p:nvSpPr>
        <p:spPr>
          <a:xfrm>
            <a:off x="581582" y="611388"/>
            <a:ext cx="1373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</a:rPr>
              <a:t>Sitemap</a:t>
            </a:r>
            <a:endParaRPr lang="zh-CN" altLang="en-US" sz="2800" dirty="0">
              <a:solidFill>
                <a:srgbClr val="CBBC91"/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35" name="Picture 1">
            <a:extLst>
              <a:ext uri="{FF2B5EF4-FFF2-40B4-BE49-F238E27FC236}">
                <a16:creationId xmlns:a16="http://schemas.microsoft.com/office/drawing/2014/main" id="{F20DC6D6-8C34-4114-B882-53B2F59A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36" y="1702176"/>
            <a:ext cx="695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0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973" y="763523"/>
            <a:ext cx="3511296" cy="533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1. System Perspective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External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Interaction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Structural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Behavioral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2. UML Diagram Type </a:t>
            </a:r>
            <a:endParaRPr lang="en-US" sz="2200" b="1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Activity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Use case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Sequence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Class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State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C0CB6-492C-4CDF-81B1-84AF44091088}"/>
              </a:ext>
            </a:extLst>
          </p:cNvPr>
          <p:cNvSpPr txBox="1"/>
          <p:nvPr/>
        </p:nvSpPr>
        <p:spPr>
          <a:xfrm>
            <a:off x="2854445" y="6391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4" name="Picture 7" descr="Diagram&#10;&#10;Description automatically generated">
            <a:extLst>
              <a:ext uri="{FF2B5EF4-FFF2-40B4-BE49-F238E27FC236}">
                <a16:creationId xmlns:a16="http://schemas.microsoft.com/office/drawing/2014/main" id="{F2C7B9B2-D892-4301-AF18-D3C968B8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2622062"/>
            <a:ext cx="3390181" cy="3586354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027DCE3-FD79-4F0F-B403-AE326BF1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30" y="2382732"/>
            <a:ext cx="2743200" cy="4105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0F6DE-E51B-44D2-91B7-92EF8A91D7CB}"/>
              </a:ext>
            </a:extLst>
          </p:cNvPr>
          <p:cNvSpPr txBox="1"/>
          <p:nvPr/>
        </p:nvSpPr>
        <p:spPr>
          <a:xfrm>
            <a:off x="4163683" y="6363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Behavioural Perspective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939E1-E26D-4404-AFDD-E8CC46F70931}"/>
              </a:ext>
            </a:extLst>
          </p:cNvPr>
          <p:cNvSpPr txBox="1"/>
          <p:nvPr/>
        </p:nvSpPr>
        <p:spPr>
          <a:xfrm>
            <a:off x="1244181" y="62187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Diagram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9C1588-3BCC-4AE8-852E-B6D835FEB0A6}"/>
              </a:ext>
            </a:extLst>
          </p:cNvPr>
          <p:cNvSpPr/>
          <p:nvPr/>
        </p:nvSpPr>
        <p:spPr>
          <a:xfrm>
            <a:off x="375040" y="359313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03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601481" cy="613162"/>
            <a:chOff x="194266" y="321621"/>
            <a:chExt cx="2601481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190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Tools to use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2C23D5-6577-465B-B8E5-D70B9011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23" y="1808991"/>
            <a:ext cx="3865596" cy="201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C11FDD-9B5D-405B-B3CC-C261BE1A8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122" y="4296494"/>
            <a:ext cx="3865597" cy="1431704"/>
          </a:xfrm>
          <a:prstGeom prst="rect">
            <a:avLst/>
          </a:prstGeom>
        </p:spPr>
      </p:pic>
      <p:graphicFrame>
        <p:nvGraphicFramePr>
          <p:cNvPr id="1028" name="Subtitle 2">
            <a:extLst>
              <a:ext uri="{FF2B5EF4-FFF2-40B4-BE49-F238E27FC236}">
                <a16:creationId xmlns:a16="http://schemas.microsoft.com/office/drawing/2014/main" id="{E3C72B55-0BBE-EDA6-49C6-D79609EBE7C3}"/>
              </a:ext>
            </a:extLst>
          </p:cNvPr>
          <p:cNvGraphicFramePr/>
          <p:nvPr/>
        </p:nvGraphicFramePr>
        <p:xfrm>
          <a:off x="335281" y="1971041"/>
          <a:ext cx="6878319" cy="393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652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1559721" cy="613162"/>
            <a:chOff x="194266" y="321621"/>
            <a:chExt cx="1559721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WBS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B72F40E-2670-4EC0-AD7C-DF8884D4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9" y="1938524"/>
            <a:ext cx="10552381" cy="2980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7C989E-1222-4C67-905D-C53C4BA65744}"/>
              </a:ext>
            </a:extLst>
          </p:cNvPr>
          <p:cNvSpPr txBox="1"/>
          <p:nvPr/>
        </p:nvSpPr>
        <p:spPr>
          <a:xfrm>
            <a:off x="700473" y="5107709"/>
            <a:ext cx="51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https://ict505436.monday.com/boards/2223686165/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图里有图片&#10;&#10;描述已自动生成">
            <a:extLst>
              <a:ext uri="{FF2B5EF4-FFF2-40B4-BE49-F238E27FC236}">
                <a16:creationId xmlns:a16="http://schemas.microsoft.com/office/drawing/2014/main" id="{CDD7353C-C453-4379-9667-13816099B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661987"/>
            <a:ext cx="120110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62580"/>
      </p:ext>
    </p:extLst>
  </p:cSld>
  <p:clrMapOvr>
    <a:masterClrMapping/>
  </p:clrMapOvr>
  <p:transition spd="slow">
    <p:comb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Desc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451</Words>
  <Application>Microsoft Office PowerPoint</Application>
  <PresentationFormat>宽屏</PresentationFormat>
  <Paragraphs>88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思源黑体</vt:lpstr>
      <vt:lpstr>Agency FB</vt:lpstr>
      <vt:lpstr>Aparajita</vt:lpstr>
      <vt:lpstr>Arial</vt:lpstr>
      <vt:lpstr>Arial Narrow</vt:lpstr>
      <vt:lpstr>Calibri</vt:lpstr>
      <vt:lpstr>Calibri Light</vt:lpstr>
      <vt:lpstr>Century Gothic</vt:lpstr>
      <vt:lpstr>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Proposed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Rick Zhou</dc:creator>
  <cp:lastModifiedBy>LP3858</cp:lastModifiedBy>
  <cp:revision>117</cp:revision>
  <dcterms:created xsi:type="dcterms:W3CDTF">2020-06-09T08:26:45Z</dcterms:created>
  <dcterms:modified xsi:type="dcterms:W3CDTF">2022-04-14T01:31:45Z</dcterms:modified>
</cp:coreProperties>
</file>