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16"/>
  </p:notesMasterIdLst>
  <p:sldIdLst>
    <p:sldId id="256" r:id="rId3"/>
    <p:sldId id="266" r:id="rId4"/>
    <p:sldId id="278" r:id="rId5"/>
    <p:sldId id="302" r:id="rId6"/>
    <p:sldId id="307" r:id="rId7"/>
    <p:sldId id="328" r:id="rId8"/>
    <p:sldId id="330" r:id="rId9"/>
    <p:sldId id="331" r:id="rId10"/>
    <p:sldId id="334" r:id="rId11"/>
    <p:sldId id="335" r:id="rId12"/>
    <p:sldId id="308" r:id="rId13"/>
    <p:sldId id="329" r:id="rId14"/>
    <p:sldId id="32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C91"/>
    <a:srgbClr val="010A13"/>
    <a:srgbClr val="8D6D3E"/>
    <a:srgbClr val="CAC7A2"/>
    <a:srgbClr val="430C2C"/>
    <a:srgbClr val="052035"/>
    <a:srgbClr val="4D0A2B"/>
    <a:srgbClr val="B10B1F"/>
    <a:srgbClr val="919191"/>
    <a:srgbClr val="3C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3D2472AF-A0E2-497A-9C64-CEEA312F355D}" type="datetimeFigureOut">
              <a:rPr lang="zh-CN" altLang="en-US" smtClean="0"/>
              <a:pPr/>
              <a:t>2022/4/14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DAA9E1F-4E78-4B42-AA19-9F57A79F73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15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9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72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42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9E1F-4E78-4B42-AA19-9F57A79F73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2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3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842D5-3964-4D1E-A2D9-636432CD0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8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D3E5-044F-4FFC-A55C-D5DA6200E60D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5334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9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89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763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9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141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46D230FF-CF30-47C2-BA4C-59A7874B97B3}" type="slidenum">
              <a:rPr lang="zh-CN" altLang="en-US"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10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148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3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865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82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8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78847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F05F9E-E3BF-4D55-9B21-0CA8CF92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E158B01-1B94-410B-955F-6A222A70BFA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2022/4/14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5DDF11-6287-4228-B667-23360537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5C292-412B-4065-AC0A-580E49FA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8A3A7E1F-F86D-4EC0-8623-A67CB04E39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33974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1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0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Roster Management system</a:t>
            </a:r>
            <a:endParaRPr lang="zh-CN" altLang="en-US" sz="72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45291" y="4024878"/>
            <a:ext cx="3533550" cy="15967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spcAft>
                <a:spcPts val="600"/>
              </a:spcAft>
            </a:pPr>
            <a:r>
              <a:rPr lang="en-AU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Datong 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Chihyen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 Bandana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Deepin</a:t>
            </a:r>
            <a:r>
              <a:rPr lang="en-US" altLang="zh-CN" sz="2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2800" dirty="0" err="1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Kishan</a:t>
            </a:r>
            <a:endParaRPr lang="en-AU" altLang="zh-CN" sz="2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sz="2400" dirty="0">
              <a:solidFill>
                <a:srgbClr val="CBBC9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5527923" cy="829801"/>
            <a:chOff x="194266" y="321621"/>
            <a:chExt cx="5527923" cy="829801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483254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45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Aim and Objectives </a:t>
              </a:r>
              <a:endParaRPr lang="zh-CN" altLang="en-US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900069" cy="317669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eliminate the difficulties faced by Roster Manager in handling casual staff during big project. </a:t>
            </a:r>
          </a:p>
          <a:p>
            <a:r>
              <a:rPr lang="en-AU" altLang="zh-CN" sz="58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To replace the paper based tracking and documentation as paper based system is not the cost effective and </a:t>
            </a:r>
            <a:r>
              <a:rPr lang="en-AU" altLang="zh-CN" sz="59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environment friendly.</a:t>
            </a:r>
          </a:p>
        </p:txBody>
      </p:sp>
    </p:spTree>
    <p:extLst>
      <p:ext uri="{BB962C8B-B14F-4D97-AF65-F5344CB8AC3E}">
        <p14:creationId xmlns:p14="http://schemas.microsoft.com/office/powerpoint/2010/main" val="7622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4358949" cy="613162"/>
            <a:chOff x="194266" y="321621"/>
            <a:chExt cx="4358949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3663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Writing to the Audience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06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Databases recorded with their availability and flexibility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delivers accurate time and detailed report and gives real time communication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management strategy is more effective and can be easily integrated into other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helps minimize mistakes and improve and increases work productivity</a:t>
            </a:r>
            <a:endParaRPr lang="en-AU" altLang="zh-CN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37" name="Picture 8" descr="Shift Roster Excel Template: How to Set it Up">
            <a:extLst>
              <a:ext uri="{FF2B5EF4-FFF2-40B4-BE49-F238E27FC236}">
                <a16:creationId xmlns:a16="http://schemas.microsoft.com/office/drawing/2014/main" id="{3C23EE54-1849-4B9F-888A-8891B80F1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2185036"/>
            <a:ext cx="4236720" cy="368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3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473433" cy="613162"/>
            <a:chOff x="194266" y="321621"/>
            <a:chExt cx="2473433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778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Conclusion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07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Task and training are uploaded on the website to observe previous work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all information like note, place, attachment, time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can access their roaster via phone and will get update of everything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Provide staff with related insight that can be used to make decision</a:t>
            </a:r>
          </a:p>
          <a:p>
            <a:endParaRPr lang="en-AU" dirty="0"/>
          </a:p>
        </p:txBody>
      </p:sp>
      <p:pic>
        <p:nvPicPr>
          <p:cNvPr id="33" name="Picture 2" descr="How to Make a Monthly Work Schedule Template | Wrike">
            <a:extLst>
              <a:ext uri="{FF2B5EF4-FFF2-40B4-BE49-F238E27FC236}">
                <a16:creationId xmlns:a16="http://schemas.microsoft.com/office/drawing/2014/main" id="{751DF18C-B666-4FAE-8AB0-A231D9D5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971041"/>
            <a:ext cx="3804920" cy="39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325676"/>
            <a:ext cx="12192000" cy="6532323"/>
          </a:xfrm>
          <a:prstGeom prst="rect">
            <a:avLst/>
          </a:prstGeom>
          <a:solidFill>
            <a:srgbClr val="051A2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31983" y="939983"/>
            <a:ext cx="3810330" cy="4950381"/>
          </a:xfrm>
          <a:custGeom>
            <a:avLst/>
            <a:gdLst>
              <a:gd name="connsiteX0" fmla="*/ 0 w 3810330"/>
              <a:gd name="connsiteY0" fmla="*/ 2601942 h 4950381"/>
              <a:gd name="connsiteX1" fmla="*/ 3810330 w 3810330"/>
              <a:gd name="connsiteY1" fmla="*/ 2601942 h 4950381"/>
              <a:gd name="connsiteX2" fmla="*/ 3810330 w 3810330"/>
              <a:gd name="connsiteY2" fmla="*/ 4950381 h 4950381"/>
              <a:gd name="connsiteX3" fmla="*/ 0 w 3810330"/>
              <a:gd name="connsiteY3" fmla="*/ 4950381 h 4950381"/>
              <a:gd name="connsiteX4" fmla="*/ 0 w 3810330"/>
              <a:gd name="connsiteY4" fmla="*/ 0 h 4950381"/>
              <a:gd name="connsiteX5" fmla="*/ 3810330 w 3810330"/>
              <a:gd name="connsiteY5" fmla="*/ 0 h 4950381"/>
              <a:gd name="connsiteX6" fmla="*/ 3810330 w 3810330"/>
              <a:gd name="connsiteY6" fmla="*/ 1502858 h 4950381"/>
              <a:gd name="connsiteX7" fmla="*/ 0 w 3810330"/>
              <a:gd name="connsiteY7" fmla="*/ 1502858 h 495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330" h="4950381">
                <a:moveTo>
                  <a:pt x="0" y="2601942"/>
                </a:moveTo>
                <a:lnTo>
                  <a:pt x="3810330" y="2601942"/>
                </a:lnTo>
                <a:lnTo>
                  <a:pt x="3810330" y="4950381"/>
                </a:lnTo>
                <a:lnTo>
                  <a:pt x="0" y="4950381"/>
                </a:lnTo>
                <a:close/>
                <a:moveTo>
                  <a:pt x="0" y="0"/>
                </a:moveTo>
                <a:lnTo>
                  <a:pt x="3810330" y="0"/>
                </a:lnTo>
                <a:lnTo>
                  <a:pt x="3810330" y="1502858"/>
                </a:lnTo>
                <a:lnTo>
                  <a:pt x="0" y="1502858"/>
                </a:lnTo>
                <a:close/>
              </a:path>
            </a:pathLst>
          </a:custGeom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1524221" y="2356285"/>
            <a:ext cx="9225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CBBC9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思源黑体" panose="020B0500000000000000" pitchFamily="34" charset="-122"/>
                <a:cs typeface="Aparajita" panose="020B0604020202020204" pitchFamily="34" charset="0"/>
              </a:rPr>
              <a:t>THANK YOU</a:t>
            </a:r>
            <a:endParaRPr lang="zh-CN" altLang="en-US" sz="8800" dirty="0">
              <a:solidFill>
                <a:srgbClr val="CBBC91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思源黑体" panose="020B0500000000000000" pitchFamily="34" charset="-122"/>
              <a:cs typeface="Aparajita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/>
          <a:srcRect l="39783" r="43694"/>
          <a:stretch/>
        </p:blipFill>
        <p:spPr>
          <a:xfrm>
            <a:off x="3675649" y="3917716"/>
            <a:ext cx="645695" cy="2831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115074" y="1490216"/>
            <a:ext cx="2044149" cy="1015663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spc="300" dirty="0">
                <a:solidFill>
                  <a:srgbClr val="CBBC91"/>
                </a:solidFill>
                <a:latin typeface="Century Gothic" panose="020B0502020202020204" pitchFamily="34" charset="0"/>
                <a:ea typeface="思源黑体" panose="020B0500000000000000" pitchFamily="34" charset="-122"/>
              </a:rPr>
              <a:t>2022</a:t>
            </a:r>
            <a:endParaRPr lang="zh-CN" altLang="en-US" sz="6000" spc="300" dirty="0">
              <a:solidFill>
                <a:srgbClr val="CBBC91"/>
              </a:solidFill>
              <a:latin typeface="Century Gothic" panose="020B0502020202020204" pitchFamily="34" charset="0"/>
              <a:ea typeface="思源黑体" panose="020B0500000000000000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16826" y="3488432"/>
            <a:ext cx="3414395" cy="178454"/>
            <a:chOff x="3492591" y="4117778"/>
            <a:chExt cx="4671414" cy="24415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492591" y="4239854"/>
              <a:ext cx="2146587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菱形 25"/>
            <p:cNvSpPr/>
            <p:nvPr/>
          </p:nvSpPr>
          <p:spPr bwMode="auto">
            <a:xfrm>
              <a:off x="5781501" y="4117778"/>
              <a:ext cx="113211" cy="244152"/>
            </a:xfrm>
            <a:prstGeom prst="diamond">
              <a:avLst/>
            </a:prstGeom>
            <a:solidFill>
              <a:srgbClr val="CBBC91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017417" y="4239854"/>
              <a:ext cx="2146588" cy="0"/>
            </a:xfrm>
            <a:prstGeom prst="line">
              <a:avLst/>
            </a:prstGeom>
            <a:ln>
              <a:solidFill>
                <a:srgbClr val="CBBC91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6DBA26-3A6A-4FBE-A02F-48771D89FF24}"/>
              </a:ext>
            </a:extLst>
          </p:cNvPr>
          <p:cNvSpPr txBox="1"/>
          <p:nvPr/>
        </p:nvSpPr>
        <p:spPr>
          <a:xfrm>
            <a:off x="4459626" y="4151767"/>
            <a:ext cx="3444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4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Any question?</a:t>
            </a:r>
            <a:endParaRPr lang="zh-CN" altLang="en-US" sz="4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0">
        <p14:vortex dir="r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18" grpId="0"/>
          <p:bldP spid="19" grpId="0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/>
        </p:nvSpPr>
        <p:spPr>
          <a:xfrm>
            <a:off x="4087280" y="3554150"/>
            <a:ext cx="7026872" cy="352635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Final requirements, design proposal, project management approach based on project is included,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Roaster management system is web-based software that lets manage availability of workforce and allocate work to them,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Helps to create rostering rules, manage roasters update and create availability reports,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User friendly, simple and flexible website and allow both client and contractors to view and manage roasters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BBC91"/>
                </a:solidFill>
                <a:ea typeface="微软雅黑" panose="020B0503020204020204" pitchFamily="34" charset="-122"/>
                <a:cs typeface="+mn-ea"/>
              </a:rPr>
              <a:t>Enables to create roasters , assign different staff to different shifts and edit the shifts of the staffs</a:t>
            </a:r>
          </a:p>
          <a:p>
            <a:pPr>
              <a:lnSpc>
                <a:spcPct val="125000"/>
              </a:lnSpc>
            </a:pPr>
            <a:endParaRPr lang="en-US" sz="2000" b="1" dirty="0">
              <a:solidFill>
                <a:srgbClr val="CBBC91"/>
              </a:solidFill>
              <a:cs typeface="+mn-ea"/>
              <a:sym typeface="+mn-lt"/>
            </a:endParaRPr>
          </a:p>
        </p:txBody>
      </p:sp>
      <p:sp>
        <p:nvSpPr>
          <p:cNvPr id="22" name="Rechteck 1"/>
          <p:cNvSpPr/>
          <p:nvPr/>
        </p:nvSpPr>
        <p:spPr>
          <a:xfrm>
            <a:off x="-4247" y="-12040"/>
            <a:ext cx="12196247" cy="34315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649" b="583"/>
            </a:stretch>
          </a:blip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600"/>
            <a:endParaRPr lang="de-DE" sz="900" dirty="0">
              <a:solidFill>
                <a:srgbClr val="F9F9F9"/>
              </a:solidFill>
              <a:latin typeface="Calibri" panose="020F0502020204030204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895586" y="3554150"/>
            <a:ext cx="2291862" cy="659122"/>
          </a:xfrm>
          <a:prstGeom prst="rect">
            <a:avLst/>
          </a:prstGeom>
        </p:spPr>
        <p:txBody>
          <a:bodyPr vert="horz" lIns="36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2400" b="1" dirty="0">
                <a:solidFill>
                  <a:srgbClr val="CBBC91"/>
                </a:solidFill>
                <a:latin typeface="+mn-lt"/>
                <a:ea typeface="微软雅黑" panose="020B0503020204020204" pitchFamily="34" charset="-122"/>
                <a:cs typeface="+mn-ea"/>
              </a:rPr>
              <a:t>Introduction</a:t>
            </a:r>
            <a:endParaRPr lang="en-US" altLang="zh-CN" sz="2400" b="1" dirty="0">
              <a:solidFill>
                <a:srgbClr val="CBBC9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 rot="5400000">
            <a:off x="2986052" y="4635716"/>
            <a:ext cx="186616" cy="235052"/>
          </a:xfrm>
          <a:prstGeom prst="triangle">
            <a:avLst/>
          </a:prstGeom>
          <a:solidFill>
            <a:srgbClr val="CBBC9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77848" y="2640751"/>
            <a:ext cx="1927337" cy="1556344"/>
          </a:xfrm>
          <a:prstGeom prst="rect">
            <a:avLst/>
          </a:prstGeom>
          <a:noFill/>
          <a:ln w="50800">
            <a:solidFill>
              <a:srgbClr val="CBBC91"/>
            </a:solidFill>
            <a:miter lim="800000"/>
            <a:headEnd/>
            <a:tailEnd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zh-CN" altLang="en-US" dirty="0">
              <a:solidFill>
                <a:srgbClr val="CBBC9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A31755-479E-4DB0-BA09-4B6AAC0970C9}"/>
              </a:ext>
            </a:extLst>
          </p:cNvPr>
          <p:cNvSpPr/>
          <p:nvPr/>
        </p:nvSpPr>
        <p:spPr>
          <a:xfrm>
            <a:off x="277912" y="3270549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2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006839" y="1790700"/>
            <a:ext cx="10178321" cy="4165599"/>
          </a:xfrm>
          <a:prstGeom prst="rect">
            <a:avLst/>
          </a:prstGeom>
          <a:solidFill>
            <a:srgbClr val="CBBC91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3" name="MH_Desc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1465" y="2333452"/>
            <a:ext cx="8785864" cy="72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noProof="1"/>
              <a:t>1. Target</a:t>
            </a:r>
          </a:p>
          <a:p>
            <a:r>
              <a:rPr lang="en-US" altLang="zh-CN" sz="2800" noProof="1"/>
              <a:t>In order to better manage human resources and communicate work goals more conveniently.</a:t>
            </a:r>
          </a:p>
          <a:p>
            <a:r>
              <a:rPr lang="en-US" altLang="zh-CN" sz="2800" noProof="1"/>
              <a:t>2. Platform</a:t>
            </a:r>
          </a:p>
          <a:p>
            <a:r>
              <a:rPr lang="en-US" altLang="zh-CN" sz="2800" noProof="1"/>
              <a:t>The system will be done in the form of a web page containing a database. Basic operations can be done through devices such as mobile phones or tablets.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61552" y="552767"/>
            <a:ext cx="2650732" cy="613162"/>
            <a:chOff x="194266" y="321621"/>
            <a:chExt cx="2650732" cy="613162"/>
          </a:xfrm>
        </p:grpSpPr>
        <p:grpSp>
          <p:nvGrpSpPr>
            <p:cNvPr id="40" name="组合 39"/>
            <p:cNvGrpSpPr/>
            <p:nvPr/>
          </p:nvGrpSpPr>
          <p:grpSpPr>
            <a:xfrm>
              <a:off x="1016260" y="398715"/>
              <a:ext cx="1828738" cy="523220"/>
              <a:chOff x="1016260" y="286054"/>
              <a:chExt cx="1828738" cy="523220"/>
            </a:xfrm>
          </p:grpSpPr>
          <p:sp>
            <p:nvSpPr>
              <p:cNvPr id="42" name="TextBox 6">
                <a:extLst>
                  <a:ext uri="{FF2B5EF4-FFF2-40B4-BE49-F238E27FC236}">
                    <a16:creationId xmlns:a16="http://schemas.microsoft.com/office/drawing/2014/main" id="{8083E77C-E488-400A-8503-359C6655BD40}"/>
                  </a:ext>
                </a:extLst>
              </p:cNvPr>
              <p:cNvSpPr txBox="1"/>
              <p:nvPr/>
            </p:nvSpPr>
            <p:spPr>
              <a:xfrm>
                <a:off x="1108625" y="286054"/>
                <a:ext cx="17363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r>
                  <a:rPr lang="en-US" altLang="zh-CN" sz="2000" dirty="0">
                    <a:solidFill>
                      <a:srgbClr val="CBBC91"/>
                    </a:solidFill>
                    <a:latin typeface="Aparajita" panose="020B0604020202020204" pitchFamily="34" charset="0"/>
                    <a:ea typeface="思源黑体" panose="020B0500000000000000" pitchFamily="34" charset="-122"/>
                    <a:cs typeface="Aparajita" panose="020B0604020202020204" pitchFamily="34" charset="0"/>
                  </a:rPr>
                  <a:t>Final requirements</a:t>
                </a:r>
                <a:endParaRPr lang="en-US" altLang="zh-CN" sz="2000" dirty="0">
                  <a:solidFill>
                    <a:srgbClr val="CBBC91"/>
                  </a:solidFill>
                  <a:latin typeface="Aparajita" panose="020B0604020202020204" pitchFamily="34" charset="0"/>
                  <a:ea typeface="思源黑体" panose="020B0500000000000000" pitchFamily="34" charset="-122"/>
                  <a:cs typeface="Aparajita" panose="020B0604020202020204" pitchFamily="34" charset="0"/>
                  <a:sym typeface="+mn-lt"/>
                </a:endParaRPr>
              </a:p>
            </p:txBody>
          </p:sp>
          <p:sp>
            <p:nvSpPr>
              <p:cNvPr id="43" name="TextBox 7">
                <a:extLst>
                  <a:ext uri="{FF2B5EF4-FFF2-40B4-BE49-F238E27FC236}">
                    <a16:creationId xmlns:a16="http://schemas.microsoft.com/office/drawing/2014/main" id="{BAF49D56-8FCD-4804-8411-594F1BC85F38}"/>
                  </a:ext>
                </a:extLst>
              </p:cNvPr>
              <p:cNvSpPr txBox="1"/>
              <p:nvPr/>
            </p:nvSpPr>
            <p:spPr>
              <a:xfrm>
                <a:off x="1016260" y="286054"/>
                <a:ext cx="184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9020"/>
                <a:endParaRPr lang="zh-CN" altLang="en-US" sz="2800" dirty="0">
                  <a:solidFill>
                    <a:srgbClr val="CBBC9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3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DDEF92AB-ECBF-4BC6-851A-C74C7CEB3151}"/>
              </a:ext>
            </a:extLst>
          </p:cNvPr>
          <p:cNvSpPr txBox="1"/>
          <p:nvPr/>
        </p:nvSpPr>
        <p:spPr>
          <a:xfrm>
            <a:off x="545432" y="705853"/>
            <a:ext cx="101065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work process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Staff registered an account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Log in to your account and fill in the working hours for each day of the week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enter the dashboard page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Managers create work items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Select an employee's work item</a:t>
            </a:r>
          </a:p>
          <a:p>
            <a:pPr>
              <a:buFontTx/>
              <a:buAutoNum type="romanUcPeriod"/>
            </a:pPr>
            <a:r>
              <a:rPr lang="en-US" altLang="zh-CN" sz="36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Calculate the weekly working hours of employees and calculate their wages.</a:t>
            </a:r>
          </a:p>
          <a:p>
            <a:endParaRPr lang="en-US" altLang="zh-CN" sz="36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7">
            <a:extLst>
              <a:ext uri="{FF2B5EF4-FFF2-40B4-BE49-F238E27FC236}">
                <a16:creationId xmlns:a16="http://schemas.microsoft.com/office/drawing/2014/main" id="{BAF49D56-8FCD-4804-8411-594F1BC85F38}"/>
              </a:ext>
            </a:extLst>
          </p:cNvPr>
          <p:cNvSpPr txBox="1"/>
          <p:nvPr/>
        </p:nvSpPr>
        <p:spPr>
          <a:xfrm>
            <a:off x="581582" y="611388"/>
            <a:ext cx="1373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020"/>
            <a:r>
              <a:rPr lang="en-US" altLang="zh-CN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</a:rPr>
              <a:t>Sitemap</a:t>
            </a:r>
            <a:endParaRPr lang="zh-CN" altLang="en-US" sz="2800" dirty="0">
              <a:solidFill>
                <a:srgbClr val="CBBC91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35" name="Picture 1">
            <a:extLst>
              <a:ext uri="{FF2B5EF4-FFF2-40B4-BE49-F238E27FC236}">
                <a16:creationId xmlns:a16="http://schemas.microsoft.com/office/drawing/2014/main" id="{F20DC6D6-8C34-4114-B882-53B2F59A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636" y="1702176"/>
            <a:ext cx="695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0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7973" y="763523"/>
            <a:ext cx="3511296" cy="53309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1. System Perspective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External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Interaction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Structural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Behavioral Perspective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</a:rPr>
              <a:t>2. UML Diagram Type </a:t>
            </a:r>
            <a:endParaRPr lang="en-US" sz="2200" b="1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Activity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Use case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Sequence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Class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State diagrams</a:t>
            </a:r>
            <a:endParaRPr lang="en-US" sz="22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C0CB6-492C-4CDF-81B1-84AF44091088}"/>
              </a:ext>
            </a:extLst>
          </p:cNvPr>
          <p:cNvSpPr txBox="1"/>
          <p:nvPr/>
        </p:nvSpPr>
        <p:spPr>
          <a:xfrm>
            <a:off x="2854445" y="639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id="{F2C7B9B2-D892-4301-AF18-D3C968B8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7" y="2622062"/>
            <a:ext cx="3390181" cy="3586354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027DCE3-FD79-4F0F-B403-AE326BF1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30" y="2382732"/>
            <a:ext cx="2743200" cy="4105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0F6DE-E51B-44D2-91B7-92EF8A91D7CB}"/>
              </a:ext>
            </a:extLst>
          </p:cNvPr>
          <p:cNvSpPr txBox="1"/>
          <p:nvPr/>
        </p:nvSpPr>
        <p:spPr>
          <a:xfrm>
            <a:off x="4163683" y="6363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Behavioural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939E1-E26D-4404-AFDD-E8CC46F70931}"/>
              </a:ext>
            </a:extLst>
          </p:cNvPr>
          <p:cNvSpPr txBox="1"/>
          <p:nvPr/>
        </p:nvSpPr>
        <p:spPr>
          <a:xfrm>
            <a:off x="1244181" y="6218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Case Diagram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9C1588-3BCC-4AE8-852E-B6D835FEB0A6}"/>
              </a:ext>
            </a:extLst>
          </p:cNvPr>
          <p:cNvSpPr/>
          <p:nvPr/>
        </p:nvSpPr>
        <p:spPr>
          <a:xfrm>
            <a:off x="375040" y="359313"/>
            <a:ext cx="695382" cy="613162"/>
          </a:xfrm>
          <a:prstGeom prst="rect">
            <a:avLst/>
          </a:prstGeom>
          <a:noFill/>
          <a:ln w="25400">
            <a:solidFill>
              <a:srgbClr val="CBBC91"/>
            </a:solidFill>
          </a:ln>
          <a:effectLst>
            <a:outerShdw blurRad="101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C9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rgbClr val="CBBC9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1559721" cy="613162"/>
            <a:chOff x="194266" y="321621"/>
            <a:chExt cx="155972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WBS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B72F40E-2670-4EC0-AD7C-DF8884D4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9" y="1938524"/>
            <a:ext cx="10552381" cy="29809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7C989E-1222-4C67-905D-C53C4BA65744}"/>
              </a:ext>
            </a:extLst>
          </p:cNvPr>
          <p:cNvSpPr txBox="1"/>
          <p:nvPr/>
        </p:nvSpPr>
        <p:spPr>
          <a:xfrm>
            <a:off x="700473" y="5107709"/>
            <a:ext cx="518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https://ict505436.monday.com/boards/2223686165/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0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552767"/>
            <a:ext cx="2601481" cy="613162"/>
            <a:chOff x="194266" y="321621"/>
            <a:chExt cx="2601481" cy="613162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366592"/>
              <a:ext cx="1906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US" altLang="zh-CN" sz="2800" dirty="0">
                  <a:solidFill>
                    <a:srgbClr val="CBBC91"/>
                  </a:solidFill>
                  <a:ea typeface="思源黑体" panose="020B0500000000000000" pitchFamily="34" charset="-122"/>
                  <a:cs typeface="+mn-ea"/>
                </a:rPr>
                <a:t>Tools to use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6878319" cy="3176692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Miro</a:t>
            </a:r>
          </a:p>
          <a:p>
            <a:pPr marL="342900" indent="-342900" algn="just"/>
            <a:r>
              <a:rPr lang="en-US" sz="144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Monday</a:t>
            </a: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Whatsapp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pPr marL="342900" indent="-342900" algn="just"/>
            <a:r>
              <a:rPr lang="en-US" sz="14400" dirty="0" err="1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Github</a:t>
            </a:r>
            <a:endParaRPr lang="en-US" sz="14400" dirty="0">
              <a:solidFill>
                <a:schemeClr val="accent4">
                  <a:lumMod val="40000"/>
                  <a:lumOff val="60000"/>
                </a:schemeClr>
              </a:solidFill>
              <a:ea typeface="宋体" panose="02010600030101010101" pitchFamily="2" charset="-122"/>
            </a:endParaRP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2C23D5-6577-465B-B8E5-D70B9011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18" y="2995180"/>
            <a:ext cx="3865596" cy="201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61552" y="397683"/>
            <a:ext cx="3455753" cy="923330"/>
            <a:chOff x="194266" y="166537"/>
            <a:chExt cx="3455753" cy="923330"/>
          </a:xfrm>
        </p:grpSpPr>
        <p:sp>
          <p:nvSpPr>
            <p:cNvPr id="42" name="TextBox 7">
              <a:extLst>
                <a:ext uri="{FF2B5EF4-FFF2-40B4-BE49-F238E27FC236}">
                  <a16:creationId xmlns:a16="http://schemas.microsoft.com/office/drawing/2014/main" id="{BAF49D56-8FCD-4804-8411-594F1BC85F38}"/>
                </a:ext>
              </a:extLst>
            </p:cNvPr>
            <p:cNvSpPr txBox="1"/>
            <p:nvPr/>
          </p:nvSpPr>
          <p:spPr>
            <a:xfrm>
              <a:off x="889648" y="166537"/>
              <a:ext cx="27603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20"/>
              <a:r>
                <a:rPr lang="en-AU" altLang="zh-CN" sz="3800" dirty="0">
                  <a:solidFill>
                    <a:schemeClr val="accent4">
                      <a:lumMod val="40000"/>
                      <a:lumOff val="60000"/>
                    </a:schemeClr>
                  </a:solidFill>
                  <a:ea typeface="宋体" panose="02010600030101010101" pitchFamily="2" charset="-122"/>
                </a:rPr>
                <a:t>Deliverables</a:t>
              </a:r>
              <a:r>
                <a:rPr lang="en-AU" altLang="zh-CN" sz="5400" dirty="0"/>
                <a:t> </a:t>
              </a:r>
              <a:endParaRPr lang="zh-CN" altLang="en-US" sz="2800" dirty="0">
                <a:solidFill>
                  <a:srgbClr val="CBBC9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4266" y="321621"/>
              <a:ext cx="695382" cy="613162"/>
            </a:xfrm>
            <a:prstGeom prst="rect">
              <a:avLst/>
            </a:prstGeom>
            <a:noFill/>
            <a:ln w="25400">
              <a:solidFill>
                <a:srgbClr val="CBBC91"/>
              </a:soli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CBBC9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sz="3600" dirty="0">
                <a:solidFill>
                  <a:srgbClr val="CBBC9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32" name="Subtitle 2">
            <a:extLst>
              <a:ext uri="{FF2B5EF4-FFF2-40B4-BE49-F238E27FC236}">
                <a16:creationId xmlns:a16="http://schemas.microsoft.com/office/drawing/2014/main" id="{163C4A5D-CCA1-4EE5-B5F6-065EB0564DBE}"/>
              </a:ext>
            </a:extLst>
          </p:cNvPr>
          <p:cNvSpPr txBox="1">
            <a:spLocks/>
          </p:cNvSpPr>
          <p:nvPr/>
        </p:nvSpPr>
        <p:spPr>
          <a:xfrm>
            <a:off x="335281" y="1971041"/>
            <a:ext cx="10673733" cy="317669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support in creating roster rules and  manage roster.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It also create availability update. 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Manage working hours of casual staff.</a:t>
            </a:r>
          </a:p>
          <a:p>
            <a:r>
              <a:rPr lang="en-AU" altLang="zh-CN" sz="4500" dirty="0">
                <a:solidFill>
                  <a:schemeClr val="accent4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Reduce or eliminate  paper work in the Abacus company. </a:t>
            </a:r>
          </a:p>
        </p:txBody>
      </p:sp>
    </p:spTree>
    <p:extLst>
      <p:ext uri="{BB962C8B-B14F-4D97-AF65-F5344CB8AC3E}">
        <p14:creationId xmlns:p14="http://schemas.microsoft.com/office/powerpoint/2010/main" val="29957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20848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447</Words>
  <Application>Microsoft Office PowerPoint</Application>
  <PresentationFormat>宽屏</PresentationFormat>
  <Paragraphs>87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思源黑体</vt:lpstr>
      <vt:lpstr>Agency FB</vt:lpstr>
      <vt:lpstr>Aparajita</vt:lpstr>
      <vt:lpstr>Arial</vt:lpstr>
      <vt:lpstr>Arial Narrow</vt:lpstr>
      <vt:lpstr>Calibri</vt:lpstr>
      <vt:lpstr>Calibri Light</vt:lpstr>
      <vt:lpstr>Century Gothic</vt:lpstr>
      <vt:lpstr>Office 主题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Rick Zhou</dc:creator>
  <cp:lastModifiedBy>LP3858</cp:lastModifiedBy>
  <cp:revision>114</cp:revision>
  <dcterms:created xsi:type="dcterms:W3CDTF">2020-06-09T08:26:45Z</dcterms:created>
  <dcterms:modified xsi:type="dcterms:W3CDTF">2022-04-13T23:28:58Z</dcterms:modified>
</cp:coreProperties>
</file>