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266" r:id="rId6"/>
    <p:sldId id="278" r:id="rId7"/>
    <p:sldId id="302" r:id="rId8"/>
    <p:sldId id="307" r:id="rId9"/>
    <p:sldId id="328" r:id="rId10"/>
    <p:sldId id="330" r:id="rId11"/>
    <p:sldId id="331" r:id="rId12"/>
    <p:sldId id="334" r:id="rId13"/>
    <p:sldId id="335" r:id="rId14"/>
    <p:sldId id="308" r:id="rId15"/>
    <p:sldId id="329" r:id="rId16"/>
    <p:sldId id="32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C91"/>
    <a:srgbClr val="010A13"/>
    <a:srgbClr val="8D6D3E"/>
    <a:srgbClr val="CAC7A2"/>
    <a:srgbClr val="430C2C"/>
    <a:srgbClr val="052035"/>
    <a:srgbClr val="4D0A2B"/>
    <a:srgbClr val="B10B1F"/>
    <a:srgbClr val="919191"/>
    <a:srgbClr val="3C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D2472AF-A0E2-497A-9C64-CEEA312F355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DAA9E1F-4E78-4B42-AA19-9F57A79F734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E158B01-1B94-410B-955F-6A222A70BF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A3A7E1F-F86D-4EC0-8623-A67CB04E39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Roster Management system</a:t>
            </a:r>
            <a:endParaRPr lang="zh-CN" altLang="en-US" sz="72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l="39783" r="43694"/>
          <a:stretch>
            <a:fillRect/>
          </a:stretch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5291" y="4024878"/>
            <a:ext cx="3533550" cy="1596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Aft>
                <a:spcPts val="600"/>
              </a:spcAft>
            </a:pPr>
            <a:r>
              <a:rPr lang="en-AU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Datong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Chihyen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Bandana</a:t>
            </a:r>
            <a:endParaRPr lang="en-US" altLang="zh-CN" sz="2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Deepin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Kishan</a:t>
            </a:r>
            <a:endParaRPr lang="en-AU" altLang="zh-CN" sz="2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CBBC9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5527923" cy="829801"/>
            <a:chOff x="194266" y="321621"/>
            <a:chExt cx="5527923" cy="829801"/>
          </a:xfrm>
        </p:grpSpPr>
        <p:sp>
          <p:nvSpPr>
            <p:cNvPr id="42" name="TextBox 7"/>
            <p:cNvSpPr txBox="1"/>
            <p:nvPr/>
          </p:nvSpPr>
          <p:spPr>
            <a:xfrm>
              <a:off x="889648" y="366592"/>
              <a:ext cx="483254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en-AU" altLang="zh-CN" sz="45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Aim and Objectives </a:t>
              </a:r>
              <a:endParaRPr lang="zh-CN" altLang="en-US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/>
          <p:cNvSpPr txBox="1"/>
          <p:nvPr/>
        </p:nvSpPr>
        <p:spPr>
          <a:xfrm>
            <a:off x="335281" y="1971041"/>
            <a:ext cx="10900069" cy="317669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eliminate the difficulties faced by Roster Manager in handling casual staff during big project. </a:t>
            </a:r>
            <a:endParaRPr lang="en-AU" altLang="zh-CN" sz="58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replace the paper based tracking and documentation as paper based system is not the cost effective and </a:t>
            </a:r>
            <a:r>
              <a:rPr lang="en-AU" altLang="zh-CN" sz="59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environment friendly.</a:t>
            </a:r>
            <a:endParaRPr lang="en-AU" altLang="zh-CN" sz="59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4358949" cy="613162"/>
            <a:chOff x="194266" y="321621"/>
            <a:chExt cx="4358949" cy="613162"/>
          </a:xfrm>
        </p:grpSpPr>
        <p:sp>
          <p:nvSpPr>
            <p:cNvPr id="42" name="TextBox 7"/>
            <p:cNvSpPr txBox="1"/>
            <p:nvPr/>
          </p:nvSpPr>
          <p:spPr>
            <a:xfrm>
              <a:off x="889648" y="366592"/>
              <a:ext cx="3663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Writing to the Audience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/>
          <p:cNvSpPr txBox="1"/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Databases recorded with their availability and flexibility</a:t>
            </a:r>
            <a:endParaRPr lang="en-US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delivers accurate time and detailed report and gives real time communication</a:t>
            </a:r>
            <a:endParaRPr lang="en-US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management strategy is more effective and can be easily integrated into other system</a:t>
            </a:r>
            <a:endParaRPr lang="en-US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helps minimize mistakes and improve and increases work productivity</a:t>
            </a:r>
            <a:endParaRPr lang="en-AU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37" name="Picture 8" descr="Shift Roster Excel Template: How to Set it U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185036"/>
            <a:ext cx="4236720" cy="36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473433" cy="613162"/>
            <a:chOff x="194266" y="321621"/>
            <a:chExt cx="2473433" cy="613162"/>
          </a:xfrm>
        </p:grpSpPr>
        <p:sp>
          <p:nvSpPr>
            <p:cNvPr id="42" name="TextBox 7"/>
            <p:cNvSpPr txBox="1"/>
            <p:nvPr/>
          </p:nvSpPr>
          <p:spPr>
            <a:xfrm>
              <a:off x="889648" y="366592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Conclusion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07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/>
          <p:cNvSpPr txBox="1"/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Task and training are uploaded on the website to observe previous work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all information like note, place, attachment, time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can access their roaster via phone and will get update of everything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staff with related insight that can be used to make decision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33" name="Picture 2" descr="How to Make a Monthly Work Schedule Template | Wrik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71041"/>
            <a:ext cx="380492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THANK YOU</a:t>
            </a:r>
            <a:endParaRPr lang="zh-CN" altLang="en-US" sz="8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l="39783" r="43694"/>
          <a:stretch>
            <a:fillRect/>
          </a:stretch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459626" y="4151767"/>
            <a:ext cx="3444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Any question?</a:t>
            </a:r>
            <a:endParaRPr lang="zh-CN" alt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/>
        </p:nvSpPr>
        <p:spPr>
          <a:xfrm>
            <a:off x="4087280" y="3554150"/>
            <a:ext cx="7026872" cy="352635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Final requirements, design proposal, project management approach based on project is included,</a:t>
            </a:r>
            <a:endParaRPr lang="en-US" altLang="zh-CN" sz="2000" b="1" dirty="0">
              <a:solidFill>
                <a:srgbClr val="CBBC91"/>
              </a:solidFill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Roaster management system is web-based software that lets manage availability of workforce and allocate work to them,</a:t>
            </a:r>
            <a:endParaRPr lang="en-US" altLang="zh-CN" sz="2000" b="1" dirty="0">
              <a:solidFill>
                <a:srgbClr val="CBBC91"/>
              </a:solidFill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Helps to create rostering rules, manage roasters update and create availability reports,</a:t>
            </a:r>
            <a:endParaRPr lang="en-US" altLang="zh-CN" sz="2000" b="1" dirty="0">
              <a:solidFill>
                <a:srgbClr val="CBBC91"/>
              </a:solidFill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User friendly, simple and flexible website and allow both client and contractors to view and manage roasters</a:t>
            </a:r>
            <a:endParaRPr lang="en-US" altLang="zh-CN" sz="2000" b="1" dirty="0">
              <a:solidFill>
                <a:srgbClr val="CBBC91"/>
              </a:solidFill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Enables to create roasters , assign different staff to different shifts and edit the shifts of the staffs</a:t>
            </a:r>
            <a:endParaRPr lang="en-US" altLang="zh-CN" sz="2000" b="1" dirty="0">
              <a:solidFill>
                <a:srgbClr val="CBBC91"/>
              </a:solidFill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endParaRPr lang="en-US" sz="2000" b="1" dirty="0">
              <a:solidFill>
                <a:srgbClr val="CBBC91"/>
              </a:solidFill>
              <a:cs typeface="+mn-ea"/>
              <a:sym typeface="+mn-lt"/>
            </a:endParaRPr>
          </a:p>
        </p:txBody>
      </p:sp>
      <p:sp>
        <p:nvSpPr>
          <p:cNvPr id="22" name="Rechteck 1"/>
          <p:cNvSpPr/>
          <p:nvPr/>
        </p:nvSpPr>
        <p:spPr>
          <a:xfrm>
            <a:off x="-4247" y="-12040"/>
            <a:ext cx="12196247" cy="3431556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649" b="583"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de-DE" sz="900" dirty="0">
              <a:solidFill>
                <a:srgbClr val="F9F9F9"/>
              </a:solidFill>
              <a:latin typeface="Calibri" panose="020F0502020204030204"/>
            </a:endParaRPr>
          </a:p>
        </p:txBody>
      </p:sp>
      <p:sp>
        <p:nvSpPr>
          <p:cNvPr id="24" name="Title 1"/>
          <p:cNvSpPr txBox="1"/>
          <p:nvPr/>
        </p:nvSpPr>
        <p:spPr>
          <a:xfrm>
            <a:off x="895586" y="3554150"/>
            <a:ext cx="2291862" cy="659122"/>
          </a:xfrm>
          <a:prstGeom prst="rect">
            <a:avLst/>
          </a:prstGeom>
        </p:spPr>
        <p:txBody>
          <a:bodyPr vert="horz" l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rgbClr val="CBBC91"/>
                </a:solidFill>
                <a:latin typeface="+mn-lt"/>
                <a:ea typeface="微软雅黑" panose="020B0503020204020204" pitchFamily="34" charset="-122"/>
                <a:cs typeface="+mn-ea"/>
              </a:rPr>
              <a:t>Introduction</a:t>
            </a:r>
            <a:endParaRPr lang="en-US" altLang="zh-CN" sz="2400" b="1" dirty="0">
              <a:solidFill>
                <a:srgbClr val="CBBC9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5400000">
            <a:off x="2986052" y="4635716"/>
            <a:ext cx="186616" cy="235052"/>
          </a:xfrm>
          <a:prstGeom prst="triangle">
            <a:avLst/>
          </a:prstGeom>
          <a:solidFill>
            <a:srgbClr val="CBBC9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77848" y="2640751"/>
            <a:ext cx="1927337" cy="1556344"/>
          </a:xfrm>
          <a:prstGeom prst="rect">
            <a:avLst/>
          </a:prstGeom>
          <a:noFill/>
          <a:ln w="50800">
            <a:solidFill>
              <a:srgbClr val="CBBC91"/>
            </a:solidFill>
            <a:miter lim="800000"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altLang="zh-CN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7912" y="3270549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01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006839" y="1790700"/>
            <a:ext cx="10178321" cy="4165599"/>
          </a:xfrm>
          <a:prstGeom prst="rect">
            <a:avLst/>
          </a:prstGeom>
          <a:solidFill>
            <a:srgbClr val="CBBC9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61465" y="2333452"/>
            <a:ext cx="8785864" cy="72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noProof="1"/>
              <a:t>1. Target</a:t>
            </a:r>
            <a:endParaRPr lang="en-US" altLang="zh-CN" sz="2800" noProof="1"/>
          </a:p>
          <a:p>
            <a:r>
              <a:rPr lang="en-US" altLang="zh-CN" sz="2800" noProof="1"/>
              <a:t>In order to better manage human resources and communicate work goals more conveniently.</a:t>
            </a:r>
            <a:endParaRPr lang="en-US" altLang="zh-CN" sz="2800" noProof="1"/>
          </a:p>
          <a:p>
            <a:r>
              <a:rPr lang="en-US" altLang="zh-CN" sz="2800" noProof="1"/>
              <a:t>2. Platform</a:t>
            </a:r>
            <a:endParaRPr lang="en-US" altLang="zh-CN" sz="2800" noProof="1"/>
          </a:p>
          <a:p>
            <a:r>
              <a:rPr lang="en-US" altLang="zh-CN" sz="2800" noProof="1"/>
              <a:t>The system will be done in the form of a application software containing a database. Basic operations can be done through  mobile phones or tablets.</a:t>
            </a:r>
            <a:endParaRPr lang="en-US" altLang="zh-CN" sz="2800" noProof="1"/>
          </a:p>
        </p:txBody>
      </p:sp>
      <p:grpSp>
        <p:nvGrpSpPr>
          <p:cNvPr id="39" name="组合 38"/>
          <p:cNvGrpSpPr/>
          <p:nvPr/>
        </p:nvGrpSpPr>
        <p:grpSpPr>
          <a:xfrm>
            <a:off x="461552" y="552767"/>
            <a:ext cx="2650732" cy="613162"/>
            <a:chOff x="194266" y="321621"/>
            <a:chExt cx="2650732" cy="613162"/>
          </a:xfrm>
        </p:grpSpPr>
        <p:grpSp>
          <p:nvGrpSpPr>
            <p:cNvPr id="40" name="组合 39"/>
            <p:cNvGrpSpPr/>
            <p:nvPr/>
          </p:nvGrpSpPr>
          <p:grpSpPr>
            <a:xfrm>
              <a:off x="1016260" y="398715"/>
              <a:ext cx="1828738" cy="523220"/>
              <a:chOff x="1016260" y="286054"/>
              <a:chExt cx="1828738" cy="523220"/>
            </a:xfrm>
          </p:grpSpPr>
          <p:sp>
            <p:nvSpPr>
              <p:cNvPr id="42" name="TextBox 6"/>
              <p:cNvSpPr txBox="1"/>
              <p:nvPr/>
            </p:nvSpPr>
            <p:spPr>
              <a:xfrm>
                <a:off x="1108625" y="286054"/>
                <a:ext cx="1736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200"/>
                <a:r>
                  <a:rPr lang="en-US" altLang="zh-CN" sz="2000" dirty="0">
                    <a:solidFill>
                      <a:srgbClr val="CBBC91"/>
                    </a:solidFill>
                    <a:latin typeface="Aparajita" panose="020B0604020202020204" pitchFamily="34" charset="0"/>
                    <a:ea typeface="思源黑体" panose="020B0500000000000000" pitchFamily="34" charset="-122"/>
                    <a:cs typeface="Aparajita" panose="020B0604020202020204" pitchFamily="34" charset="0"/>
                  </a:rPr>
                  <a:t>Final requirements</a:t>
                </a:r>
                <a:endParaRPr lang="en-US" altLang="zh-CN" sz="2000" dirty="0">
                  <a:solidFill>
                    <a:srgbClr val="CBBC91"/>
                  </a:solidFill>
                  <a:latin typeface="Aparajita" panose="020B0604020202020204" pitchFamily="34" charset="0"/>
                  <a:ea typeface="思源黑体" panose="020B0500000000000000" pitchFamily="34" charset="-122"/>
                  <a:cs typeface="Aparajita" panose="020B0604020202020204" pitchFamily="34" charset="0"/>
                  <a:sym typeface="+mn-lt"/>
                </a:endParaRPr>
              </a:p>
            </p:txBody>
          </p:sp>
          <p:sp>
            <p:nvSpPr>
              <p:cNvPr id="43" name="TextBox 7"/>
              <p:cNvSpPr txBox="1"/>
              <p:nvPr/>
            </p:nvSpPr>
            <p:spPr>
              <a:xfrm>
                <a:off x="1016260" y="286054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200"/>
                <a:endParaRPr lang="zh-CN" altLang="en-US" sz="2800" dirty="0">
                  <a:solidFill>
                    <a:srgbClr val="CBBC9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545432" y="705853"/>
            <a:ext cx="101065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work process</a:t>
            </a:r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registered an account</a:t>
            </a:r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Log in to your account and fill in the working hours for each day of the week</a:t>
            </a:r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enter the dashboard page</a:t>
            </a:r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create work items</a:t>
            </a:r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Select an employee's work item</a:t>
            </a:r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Calculate the weekly working hours of employees and calculate their wages.</a:t>
            </a:r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7"/>
          <p:cNvSpPr txBox="1"/>
          <p:nvPr/>
        </p:nvSpPr>
        <p:spPr>
          <a:xfrm>
            <a:off x="581582" y="611388"/>
            <a:ext cx="137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en-US" altLang="zh-CN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</a:rPr>
              <a:t>Sitemap</a:t>
            </a:r>
            <a:endParaRPr lang="zh-CN" altLang="en-US" sz="2800" dirty="0">
              <a:solidFill>
                <a:srgbClr val="CBBC91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6" y="1702176"/>
            <a:ext cx="695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Design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1. System Perspective</a:t>
            </a:r>
            <a:endParaRPr lang="en-US" sz="2200" b="1" dirty="0">
              <a:solidFill>
                <a:srgbClr val="FFFFFF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External Perspective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Interaction Perspective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Structural Perspective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Behavioral Perspective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2. UML Diagram Type </a:t>
            </a:r>
            <a:endParaRPr lang="en-US" sz="2200" b="1" dirty="0">
              <a:solidFill>
                <a:srgbClr val="FFFFFF"/>
              </a:solidFill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Activity Diagrams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Use case diagrams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Sequence diagrams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Class Diagrams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State diagrams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4445" y="639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pic>
        <p:nvPicPr>
          <p:cNvPr id="4" name="Picture 7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077" y="2622062"/>
            <a:ext cx="3390181" cy="3586354"/>
          </a:xfrm>
          <a:prstGeom prst="rect">
            <a:avLst/>
          </a:prstGeom>
        </p:spPr>
      </p:pic>
      <p:pic>
        <p:nvPicPr>
          <p:cNvPr id="8" name="Picture 8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30" y="2382732"/>
            <a:ext cx="2743200" cy="41053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3683" y="6363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Behavioural Perspective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4181" y="62187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Diagram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040" y="359313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03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1559721" cy="613162"/>
            <a:chOff x="194266" y="321621"/>
            <a:chExt cx="1559721" cy="613162"/>
          </a:xfrm>
        </p:grpSpPr>
        <p:sp>
          <p:nvSpPr>
            <p:cNvPr id="42" name="TextBox 7"/>
            <p:cNvSpPr txBox="1"/>
            <p:nvPr/>
          </p:nvSpPr>
          <p:spPr>
            <a:xfrm>
              <a:off x="889648" y="366592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WBS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809" y="1938524"/>
            <a:ext cx="10552381" cy="29809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0473" y="5107709"/>
            <a:ext cx="51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https://ict505436.monday.com/boards/2223686165/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601481" cy="613162"/>
            <a:chOff x="194266" y="321621"/>
            <a:chExt cx="2601481" cy="613162"/>
          </a:xfrm>
        </p:grpSpPr>
        <p:sp>
          <p:nvSpPr>
            <p:cNvPr id="42" name="TextBox 7"/>
            <p:cNvSpPr txBox="1"/>
            <p:nvPr/>
          </p:nvSpPr>
          <p:spPr>
            <a:xfrm>
              <a:off x="889648" y="366592"/>
              <a:ext cx="190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Tools to use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/>
          <p:cNvSpPr txBox="1"/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Miro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Monday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Whatsapp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Github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18" y="2995180"/>
            <a:ext cx="3865596" cy="20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3455753" cy="968301"/>
            <a:chOff x="194266" y="321621"/>
            <a:chExt cx="3455753" cy="968301"/>
          </a:xfrm>
        </p:grpSpPr>
        <p:sp>
          <p:nvSpPr>
            <p:cNvPr id="42" name="TextBox 7"/>
            <p:cNvSpPr txBox="1"/>
            <p:nvPr/>
          </p:nvSpPr>
          <p:spPr>
            <a:xfrm>
              <a:off x="889648" y="366592"/>
              <a:ext cx="27603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en-AU" altLang="zh-CN" sz="38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Deliverables</a:t>
              </a:r>
              <a:r>
                <a:rPr lang="en-AU" altLang="zh-CN" sz="5400" dirty="0"/>
                <a:t> 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/>
          <p:cNvSpPr txBox="1"/>
          <p:nvPr/>
        </p:nvSpPr>
        <p:spPr>
          <a:xfrm>
            <a:off x="335281" y="1971041"/>
            <a:ext cx="10673733" cy="317669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support in creating roster rules and  manage roster.</a:t>
            </a:r>
            <a:endParaRPr lang="en-AU" altLang="zh-CN" sz="45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also create availability update. </a:t>
            </a:r>
            <a:endParaRPr lang="en-AU" altLang="zh-CN" sz="45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 working hours of casual staff.</a:t>
            </a:r>
            <a:endParaRPr lang="en-AU" altLang="zh-CN" sz="45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Reduce or eliminate  paper work in the Abacus company. </a:t>
            </a:r>
            <a:endParaRPr lang="en-AU" altLang="zh-CN" sz="45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603120848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Presentation</Application>
  <PresentationFormat>宽屏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Aparajita</vt:lpstr>
      <vt:lpstr>Nirmala UI</vt:lpstr>
      <vt:lpstr>思源黑体</vt:lpstr>
      <vt:lpstr>Century Gothic</vt:lpstr>
      <vt:lpstr>Calibri</vt:lpstr>
      <vt:lpstr>Agency FB</vt:lpstr>
      <vt:lpstr>Trebuchet MS</vt:lpstr>
      <vt:lpstr>Arial Narrow</vt:lpstr>
      <vt:lpstr>等线</vt:lpstr>
      <vt:lpstr>Calibri</vt:lpstr>
      <vt:lpstr>Arial Unicode MS</vt:lpstr>
      <vt:lpstr>Calibri Light</vt:lpstr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Rick Zhou</dc:creator>
  <dc:subject>https://www.ypppt.com/</dc:subject>
  <cp:lastModifiedBy>a3s5d6</cp:lastModifiedBy>
  <cp:revision>114</cp:revision>
  <dcterms:created xsi:type="dcterms:W3CDTF">2020-06-09T08:26:00Z</dcterms:created>
  <dcterms:modified xsi:type="dcterms:W3CDTF">2022-04-14T00:11:07Z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CB1CEFEA33F64F5BA95B27F461BA6FAD</vt:lpwstr>
  </property>
  <property fmtid="{D5CDD505-2E9C-101B-9397-08002B2CF9AE}" pid="3" name="KSOProductBuildVer">
    <vt:lpwstr>1033-11.2.0.11042</vt:lpwstr>
  </property>
</Properties>
</file>