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5" r:id="rId28"/>
    <p:sldId id="286" r:id="rId29"/>
    <p:sldId id="287"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0B64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6" autoAdjust="0"/>
    <p:restoredTop sz="94660"/>
  </p:normalViewPr>
  <p:slideViewPr>
    <p:cSldViewPr snapToGrid="0">
      <p:cViewPr>
        <p:scale>
          <a:sx n="81" d="100"/>
          <a:sy n="81" d="100"/>
        </p:scale>
        <p:origin x="54" y="36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charts/_rels/chart1.xml.rels><?xml version="1.0" encoding="UTF-8" standalone="yes"?>
<Relationships xmlns="http://schemas.openxmlformats.org/package/2006/relationships"><Relationship Id="rId3" Type="http://schemas.openxmlformats.org/officeDocument/2006/relationships/oleObject" Target="&#24037;&#20316;&#31807;1"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24037;&#20316;&#31807;1"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24037;&#20316;&#31807;1" TargetMode="External"/><Relationship Id="rId2" Type="http://schemas.microsoft.com/office/2011/relationships/chartColorStyle" Target="colors11.xml"/><Relationship Id="rId1" Type="http://schemas.microsoft.com/office/2011/relationships/chartStyle" Target="style11.xml"/></Relationships>
</file>

<file path=ppt/charts/_rels/chart2.xml.rels><?xml version="1.0" encoding="UTF-8" standalone="yes"?>
<Relationships xmlns="http://schemas.openxmlformats.org/package/2006/relationships"><Relationship Id="rId3" Type="http://schemas.openxmlformats.org/officeDocument/2006/relationships/oleObject" Target="&#24037;&#20316;&#31807;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24037;&#20316;&#31807;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24037;&#20316;&#31807;1"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24037;&#20316;&#31807;1"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24037;&#20316;&#31807;1"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24037;&#20316;&#31807;1"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24037;&#20316;&#31807;1"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24037;&#20316;&#31807;1"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60" b="0" i="0" u="none" strike="noStrike" kern="1200" spc="0" baseline="0">
                <a:solidFill>
                  <a:schemeClr val="tx1">
                    <a:lumMod val="65000"/>
                    <a:lumOff val="35000"/>
                  </a:schemeClr>
                </a:solidFill>
                <a:latin typeface="+mn-lt"/>
                <a:ea typeface="+mn-ea"/>
                <a:cs typeface="+mn-cs"/>
              </a:defRPr>
            </a:pPr>
            <a:r>
              <a:rPr lang="en-US"/>
              <a:t>GDP, PPP (current international $)</a:t>
            </a:r>
          </a:p>
        </c:rich>
      </c:tx>
      <c:overlay val="0"/>
      <c:spPr>
        <a:noFill/>
        <a:ln>
          <a:noFill/>
        </a:ln>
        <a:effectLst/>
      </c:spPr>
      <c:txPr>
        <a:bodyPr rot="0" spcFirstLastPara="1" vertOverflow="ellipsis" vert="horz" wrap="square" anchor="ctr" anchorCtr="1"/>
        <a:lstStyle/>
        <a:p>
          <a:pPr>
            <a:defRPr sz="216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spPr>
            <a:ln w="28575" cap="rnd">
              <a:solidFill>
                <a:schemeClr val="accent6"/>
              </a:solidFill>
              <a:round/>
            </a:ln>
            <a:effectLst/>
          </c:spPr>
          <c:marker>
            <c:symbol val="circle"/>
            <c:size val="5"/>
            <c:spPr>
              <a:solidFill>
                <a:schemeClr val="accent6"/>
              </a:solidFill>
              <a:ln w="9525">
                <a:solidFill>
                  <a:schemeClr val="accent6"/>
                </a:solidFill>
              </a:ln>
              <a:effectLst/>
            </c:spPr>
          </c:marker>
          <c:cat>
            <c:strRef>
              <c:f>Sheet1!$B$1:$L$1</c:f>
              <c:strCache>
                <c:ptCount val="11"/>
                <c:pt idx="0">
                  <c:v>2007</c:v>
                </c:pt>
                <c:pt idx="1">
                  <c:v>2008</c:v>
                </c:pt>
                <c:pt idx="2">
                  <c:v>2009</c:v>
                </c:pt>
                <c:pt idx="3">
                  <c:v>2010</c:v>
                </c:pt>
                <c:pt idx="4">
                  <c:v>2011</c:v>
                </c:pt>
                <c:pt idx="5">
                  <c:v>2012</c:v>
                </c:pt>
                <c:pt idx="6">
                  <c:v>2013</c:v>
                </c:pt>
                <c:pt idx="7">
                  <c:v>2014</c:v>
                </c:pt>
                <c:pt idx="8">
                  <c:v>2015</c:v>
                </c:pt>
                <c:pt idx="9">
                  <c:v>2016</c:v>
                </c:pt>
                <c:pt idx="10">
                  <c:v>2017</c:v>
                </c:pt>
              </c:strCache>
            </c:strRef>
          </c:cat>
          <c:val>
            <c:numRef>
              <c:f>Sheet1!$B$2:$L$2</c:f>
              <c:numCache>
                <c:formatCode>0.00_ </c:formatCode>
                <c:ptCount val="11"/>
                <c:pt idx="0">
                  <c:v>0.60960577652699999</c:v>
                </c:pt>
                <c:pt idx="1">
                  <c:v>0.66360939831700005</c:v>
                </c:pt>
                <c:pt idx="2">
                  <c:v>0.72238790444400003</c:v>
                </c:pt>
                <c:pt idx="3">
                  <c:v>0.78974900420600003</c:v>
                </c:pt>
                <c:pt idx="4">
                  <c:v>0.84883913454600002</c:v>
                </c:pt>
                <c:pt idx="5">
                  <c:v>0.90104301772499995</c:v>
                </c:pt>
                <c:pt idx="6">
                  <c:v>0.97667733470700002</c:v>
                </c:pt>
                <c:pt idx="7">
                  <c:v>1.0569370833459999</c:v>
                </c:pt>
                <c:pt idx="8">
                  <c:v>1.09674019816</c:v>
                </c:pt>
                <c:pt idx="9">
                  <c:v>1.0927733225830001</c:v>
                </c:pt>
                <c:pt idx="10">
                  <c:v>1.1214007512690001</c:v>
                </c:pt>
              </c:numCache>
            </c:numRef>
          </c:val>
          <c:smooth val="0"/>
          <c:extLst>
            <c:ext xmlns:c16="http://schemas.microsoft.com/office/drawing/2014/chart" uri="{C3380CC4-5D6E-409C-BE32-E72D297353CC}">
              <c16:uniqueId val="{00000000-8462-4F11-9462-DD6AC9159AD6}"/>
            </c:ext>
          </c:extLst>
        </c:ser>
        <c:dLbls>
          <c:showLegendKey val="0"/>
          <c:showVal val="0"/>
          <c:showCatName val="0"/>
          <c:showSerName val="0"/>
          <c:showPercent val="0"/>
          <c:showBubbleSize val="0"/>
        </c:dLbls>
        <c:marker val="1"/>
        <c:smooth val="0"/>
        <c:axId val="588415864"/>
        <c:axId val="588415208"/>
      </c:lineChart>
      <c:catAx>
        <c:axId val="5884158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zh-CN"/>
          </a:p>
        </c:txPr>
        <c:crossAx val="588415208"/>
        <c:crosses val="autoZero"/>
        <c:auto val="1"/>
        <c:lblAlgn val="ctr"/>
        <c:lblOffset val="100"/>
        <c:noMultiLvlLbl val="0"/>
      </c:catAx>
      <c:valAx>
        <c:axId val="588415208"/>
        <c:scaling>
          <c:orientation val="minMax"/>
          <c:min val="0.5"/>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a:t>trillion</a:t>
                </a:r>
                <a:endParaRPr lang="zh-CN"/>
              </a:p>
            </c:rich>
          </c:tx>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zh-CN"/>
            </a:p>
          </c:txPr>
        </c:title>
        <c:numFmt formatCode="0.00_ "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zh-CN"/>
          </a:p>
        </c:txPr>
        <c:crossAx val="58841586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a:pPr>
      <a:endParaRPr lang="zh-CN"/>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920" b="0" i="0" u="none" strike="noStrike" kern="1200" spc="0" baseline="0">
                <a:solidFill>
                  <a:schemeClr val="tx1">
                    <a:lumMod val="65000"/>
                    <a:lumOff val="35000"/>
                  </a:schemeClr>
                </a:solidFill>
                <a:latin typeface="+mn-lt"/>
                <a:ea typeface="+mn-ea"/>
                <a:cs typeface="+mn-cs"/>
              </a:defRPr>
            </a:pPr>
            <a:r>
              <a:rPr lang="en-US"/>
              <a:t>GDP, PPP (current international $)</a:t>
            </a:r>
          </a:p>
        </c:rich>
      </c:tx>
      <c:overlay val="0"/>
      <c:spPr>
        <a:noFill/>
        <a:ln>
          <a:noFill/>
        </a:ln>
        <a:effectLst/>
      </c:spPr>
      <c:txPr>
        <a:bodyPr rot="0" spcFirstLastPara="1" vertOverflow="ellipsis" vert="horz" wrap="square" anchor="ctr" anchorCtr="1"/>
        <a:lstStyle/>
        <a:p>
          <a:pPr>
            <a:defRPr sz="192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spPr>
            <a:ln w="28575" cap="rnd">
              <a:solidFill>
                <a:schemeClr val="accent6"/>
              </a:solidFill>
              <a:round/>
            </a:ln>
            <a:effectLst/>
          </c:spPr>
          <c:marker>
            <c:symbol val="circle"/>
            <c:size val="5"/>
            <c:spPr>
              <a:solidFill>
                <a:schemeClr val="accent6"/>
              </a:solidFill>
              <a:ln w="9525">
                <a:solidFill>
                  <a:schemeClr val="accent6"/>
                </a:solidFill>
              </a:ln>
              <a:effectLst/>
            </c:spPr>
          </c:marker>
          <c:cat>
            <c:strRef>
              <c:f>Sheet1!$B$1:$L$1</c:f>
              <c:strCache>
                <c:ptCount val="11"/>
                <c:pt idx="0">
                  <c:v>2007</c:v>
                </c:pt>
                <c:pt idx="1">
                  <c:v>2008</c:v>
                </c:pt>
                <c:pt idx="2">
                  <c:v>2009</c:v>
                </c:pt>
                <c:pt idx="3">
                  <c:v>2010</c:v>
                </c:pt>
                <c:pt idx="4">
                  <c:v>2011</c:v>
                </c:pt>
                <c:pt idx="5">
                  <c:v>2012</c:v>
                </c:pt>
                <c:pt idx="6">
                  <c:v>2013</c:v>
                </c:pt>
                <c:pt idx="7">
                  <c:v>2014</c:v>
                </c:pt>
                <c:pt idx="8">
                  <c:v>2015</c:v>
                </c:pt>
                <c:pt idx="9">
                  <c:v>2016</c:v>
                </c:pt>
                <c:pt idx="10">
                  <c:v>2017</c:v>
                </c:pt>
              </c:strCache>
            </c:strRef>
          </c:cat>
          <c:val>
            <c:numRef>
              <c:f>Sheet1!$B$2:$L$2</c:f>
              <c:numCache>
                <c:formatCode>0.00_ </c:formatCode>
                <c:ptCount val="11"/>
                <c:pt idx="0">
                  <c:v>0.60960577652699999</c:v>
                </c:pt>
                <c:pt idx="1">
                  <c:v>0.66360939831700005</c:v>
                </c:pt>
                <c:pt idx="2">
                  <c:v>0.72238790444400003</c:v>
                </c:pt>
                <c:pt idx="3">
                  <c:v>0.78974900420600003</c:v>
                </c:pt>
                <c:pt idx="4">
                  <c:v>0.84883913454600002</c:v>
                </c:pt>
                <c:pt idx="5">
                  <c:v>0.90104301772499995</c:v>
                </c:pt>
                <c:pt idx="6">
                  <c:v>0.97667733470700002</c:v>
                </c:pt>
                <c:pt idx="7">
                  <c:v>1.0569370833459999</c:v>
                </c:pt>
                <c:pt idx="8">
                  <c:v>1.09674019816</c:v>
                </c:pt>
                <c:pt idx="9">
                  <c:v>1.0927733225830001</c:v>
                </c:pt>
                <c:pt idx="10">
                  <c:v>1.1214007512690001</c:v>
                </c:pt>
              </c:numCache>
            </c:numRef>
          </c:val>
          <c:smooth val="0"/>
          <c:extLst>
            <c:ext xmlns:c16="http://schemas.microsoft.com/office/drawing/2014/chart" uri="{C3380CC4-5D6E-409C-BE32-E72D297353CC}">
              <c16:uniqueId val="{00000000-508A-4D50-BADB-0EB7D2F6F71E}"/>
            </c:ext>
          </c:extLst>
        </c:ser>
        <c:dLbls>
          <c:showLegendKey val="0"/>
          <c:showVal val="0"/>
          <c:showCatName val="0"/>
          <c:showSerName val="0"/>
          <c:showPercent val="0"/>
          <c:showBubbleSize val="0"/>
        </c:dLbls>
        <c:marker val="1"/>
        <c:smooth val="0"/>
        <c:axId val="588415864"/>
        <c:axId val="588415208"/>
      </c:lineChart>
      <c:catAx>
        <c:axId val="5884158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zh-CN"/>
          </a:p>
        </c:txPr>
        <c:crossAx val="588415208"/>
        <c:crosses val="autoZero"/>
        <c:auto val="1"/>
        <c:lblAlgn val="ctr"/>
        <c:lblOffset val="100"/>
        <c:noMultiLvlLbl val="0"/>
      </c:catAx>
      <c:valAx>
        <c:axId val="588415208"/>
        <c:scaling>
          <c:orientation val="minMax"/>
          <c:min val="0.5"/>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US"/>
                  <a:t>trillion</a:t>
                </a:r>
                <a:endParaRPr lang="zh-CN"/>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zh-CN"/>
            </a:p>
          </c:txPr>
        </c:title>
        <c:numFmt formatCode="0.00_ "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zh-CN"/>
          </a:p>
        </c:txPr>
        <c:crossAx val="58841586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pPr>
      <a:endParaRPr lang="zh-CN"/>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920" b="0" i="0" u="none" strike="noStrike" kern="1200" spc="0" baseline="0">
                <a:solidFill>
                  <a:schemeClr val="tx1">
                    <a:lumMod val="65000"/>
                    <a:lumOff val="35000"/>
                  </a:schemeClr>
                </a:solidFill>
                <a:latin typeface="+mn-lt"/>
                <a:ea typeface="+mn-ea"/>
                <a:cs typeface="+mn-cs"/>
              </a:defRPr>
            </a:pPr>
            <a:r>
              <a:rPr lang="en-US"/>
              <a:t>GNI, PPP (current international $)</a:t>
            </a:r>
            <a:endParaRPr lang="zh-CN"/>
          </a:p>
        </c:rich>
      </c:tx>
      <c:overlay val="0"/>
      <c:spPr>
        <a:noFill/>
        <a:ln>
          <a:noFill/>
        </a:ln>
        <a:effectLst/>
      </c:spPr>
      <c:txPr>
        <a:bodyPr rot="0" spcFirstLastPara="1" vertOverflow="ellipsis" vert="horz" wrap="square" anchor="ctr" anchorCtr="1"/>
        <a:lstStyle/>
        <a:p>
          <a:pPr>
            <a:defRPr sz="192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scatterChart>
        <c:scatterStyle val="smoothMarker"/>
        <c:varyColors val="0"/>
        <c:ser>
          <c:idx val="0"/>
          <c:order val="0"/>
          <c:spPr>
            <a:ln w="19050" cap="rnd">
              <a:solidFill>
                <a:schemeClr val="accent6"/>
              </a:solidFill>
              <a:round/>
            </a:ln>
            <a:effectLst/>
          </c:spPr>
          <c:marker>
            <c:symbol val="circle"/>
            <c:size val="5"/>
            <c:spPr>
              <a:solidFill>
                <a:schemeClr val="accent6"/>
              </a:solidFill>
              <a:ln w="9525">
                <a:solidFill>
                  <a:schemeClr val="accent6"/>
                </a:solidFill>
              </a:ln>
              <a:effectLst/>
            </c:spPr>
          </c:marker>
          <c:xVal>
            <c:numRef>
              <c:f>Sheet1!$BO$1:$BX$1</c:f>
              <c:numCache>
                <c:formatCode>General</c:formatCode>
                <c:ptCount val="10"/>
                <c:pt idx="0">
                  <c:v>2008</c:v>
                </c:pt>
                <c:pt idx="1">
                  <c:v>2009</c:v>
                </c:pt>
                <c:pt idx="2">
                  <c:v>2010</c:v>
                </c:pt>
                <c:pt idx="3">
                  <c:v>2011</c:v>
                </c:pt>
                <c:pt idx="4">
                  <c:v>2012</c:v>
                </c:pt>
                <c:pt idx="5">
                  <c:v>2013</c:v>
                </c:pt>
                <c:pt idx="6">
                  <c:v>2014</c:v>
                </c:pt>
                <c:pt idx="7">
                  <c:v>2015</c:v>
                </c:pt>
                <c:pt idx="8">
                  <c:v>2016</c:v>
                </c:pt>
                <c:pt idx="9">
                  <c:v>2017</c:v>
                </c:pt>
              </c:numCache>
            </c:numRef>
          </c:xVal>
          <c:yVal>
            <c:numRef>
              <c:f>Sheet1!$BO$2:$BX$2</c:f>
              <c:numCache>
                <c:formatCode>0.00_ </c:formatCode>
                <c:ptCount val="10"/>
                <c:pt idx="0">
                  <c:v>0.63377054537099997</c:v>
                </c:pt>
                <c:pt idx="1">
                  <c:v>0.68634562296599999</c:v>
                </c:pt>
                <c:pt idx="2">
                  <c:v>0.74733530150000005</c:v>
                </c:pt>
                <c:pt idx="3">
                  <c:v>0.80170567664199999</c:v>
                </c:pt>
                <c:pt idx="4">
                  <c:v>0.85772396303099996</c:v>
                </c:pt>
                <c:pt idx="5">
                  <c:v>0.92827456093000005</c:v>
                </c:pt>
                <c:pt idx="6">
                  <c:v>1.021667031894</c:v>
                </c:pt>
                <c:pt idx="7">
                  <c:v>1.067885</c:v>
                </c:pt>
                <c:pt idx="8">
                  <c:v>1.0692816000000001</c:v>
                </c:pt>
                <c:pt idx="9">
                  <c:v>1.0871016040000001</c:v>
                </c:pt>
              </c:numCache>
            </c:numRef>
          </c:yVal>
          <c:smooth val="1"/>
          <c:extLst>
            <c:ext xmlns:c16="http://schemas.microsoft.com/office/drawing/2014/chart" uri="{C3380CC4-5D6E-409C-BE32-E72D297353CC}">
              <c16:uniqueId val="{00000000-AD27-445E-B6C5-5E0D1EACB4FE}"/>
            </c:ext>
          </c:extLst>
        </c:ser>
        <c:dLbls>
          <c:showLegendKey val="0"/>
          <c:showVal val="0"/>
          <c:showCatName val="0"/>
          <c:showSerName val="0"/>
          <c:showPercent val="0"/>
          <c:showBubbleSize val="0"/>
        </c:dLbls>
        <c:axId val="661301232"/>
        <c:axId val="661302544"/>
      </c:scatterChart>
      <c:valAx>
        <c:axId val="66130123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zh-CN"/>
          </a:p>
        </c:txPr>
        <c:crossAx val="661302544"/>
        <c:crosses val="autoZero"/>
        <c:crossBetween val="midCat"/>
      </c:valAx>
      <c:valAx>
        <c:axId val="661302544"/>
        <c:scaling>
          <c:orientation val="minMax"/>
          <c:min val="0.5"/>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US"/>
                  <a:t>Trillion</a:t>
                </a:r>
                <a:endParaRPr lang="zh-CN"/>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zh-CN"/>
            </a:p>
          </c:txPr>
        </c:title>
        <c:numFmt formatCode="0.00_ "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zh-CN"/>
          </a:p>
        </c:txPr>
        <c:crossAx val="66130123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sz="1920" b="0" i="0" u="none" strike="noStrike" kern="1200" spc="0" baseline="0">
                <a:solidFill>
                  <a:schemeClr val="tx1">
                    <a:lumMod val="65000"/>
                    <a:lumOff val="35000"/>
                  </a:schemeClr>
                </a:solidFill>
                <a:latin typeface="+mn-lt"/>
                <a:ea typeface="+mn-ea"/>
                <a:cs typeface="+mn-cs"/>
              </a:defRPr>
            </a:pPr>
            <a:r>
              <a:rPr lang="en-US"/>
              <a:t>GDP per capita, PPP (current international $)</a:t>
            </a:r>
          </a:p>
        </c:rich>
      </c:tx>
      <c:overlay val="0"/>
      <c:spPr>
        <a:noFill/>
        <a:ln>
          <a:noFill/>
        </a:ln>
        <a:effectLst/>
      </c:spPr>
      <c:txPr>
        <a:bodyPr rot="0" spcFirstLastPara="1" vertOverflow="ellipsis" vert="horz" wrap="square" anchor="ctr" anchorCtr="1"/>
        <a:lstStyle/>
        <a:p>
          <a:pPr algn="ctr" rtl="0">
            <a:defRPr sz="192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spPr>
            <a:ln w="28575" cap="rnd">
              <a:solidFill>
                <a:schemeClr val="accent6"/>
              </a:solidFill>
              <a:round/>
            </a:ln>
            <a:effectLst/>
          </c:spPr>
          <c:marker>
            <c:symbol val="circle"/>
            <c:size val="5"/>
            <c:spPr>
              <a:solidFill>
                <a:schemeClr val="accent6"/>
              </a:solidFill>
              <a:ln w="9525">
                <a:solidFill>
                  <a:schemeClr val="accent6"/>
                </a:solidFill>
              </a:ln>
              <a:effectLst/>
            </c:spPr>
          </c:marker>
          <c:cat>
            <c:strRef>
              <c:f>Sheet1!$AB$1:$AM$1</c:f>
              <c:strCache>
                <c:ptCount val="12"/>
                <c:pt idx="0">
                  <c:v>2007</c:v>
                </c:pt>
                <c:pt idx="1">
                  <c:v>2008</c:v>
                </c:pt>
                <c:pt idx="2">
                  <c:v>2009</c:v>
                </c:pt>
                <c:pt idx="3">
                  <c:v>2010</c:v>
                </c:pt>
                <c:pt idx="4">
                  <c:v>2011</c:v>
                </c:pt>
                <c:pt idx="5">
                  <c:v>2012</c:v>
                </c:pt>
                <c:pt idx="6">
                  <c:v>2013</c:v>
                </c:pt>
                <c:pt idx="7">
                  <c:v>2014</c:v>
                </c:pt>
                <c:pt idx="8">
                  <c:v>2015</c:v>
                </c:pt>
                <c:pt idx="9">
                  <c:v>2016</c:v>
                </c:pt>
                <c:pt idx="10">
                  <c:v>2017</c:v>
                </c:pt>
                <c:pt idx="11">
                  <c:v>2018</c:v>
                </c:pt>
              </c:strCache>
            </c:strRef>
          </c:cat>
          <c:val>
            <c:numRef>
              <c:f>Sheet1!$AB$2:$AM$2</c:f>
              <c:numCache>
                <c:formatCode>General</c:formatCode>
                <c:ptCount val="12"/>
                <c:pt idx="0">
                  <c:v>4163.489735508193</c:v>
                </c:pt>
                <c:pt idx="1">
                  <c:v>4413.8404951168595</c:v>
                </c:pt>
                <c:pt idx="2">
                  <c:v>4678.6120491688316</c:v>
                </c:pt>
                <c:pt idx="3">
                  <c:v>4980.1845424858211</c:v>
                </c:pt>
                <c:pt idx="4">
                  <c:v>5211.532251145858</c:v>
                </c:pt>
                <c:pt idx="5">
                  <c:v>5385.8795324236144</c:v>
                </c:pt>
                <c:pt idx="6">
                  <c:v>5683.9975350852055</c:v>
                </c:pt>
                <c:pt idx="7">
                  <c:v>5989.6524795458663</c:v>
                </c:pt>
                <c:pt idx="8">
                  <c:v>6053.2599695065619</c:v>
                </c:pt>
                <c:pt idx="9">
                  <c:v>5875.4526466270991</c:v>
                </c:pt>
                <c:pt idx="10">
                  <c:v>5874.7049245963544</c:v>
                </c:pt>
              </c:numCache>
            </c:numRef>
          </c:val>
          <c:smooth val="0"/>
          <c:extLst>
            <c:ext xmlns:c16="http://schemas.microsoft.com/office/drawing/2014/chart" uri="{C3380CC4-5D6E-409C-BE32-E72D297353CC}">
              <c16:uniqueId val="{00000000-39C6-490F-9898-3F8471067633}"/>
            </c:ext>
          </c:extLst>
        </c:ser>
        <c:dLbls>
          <c:showLegendKey val="0"/>
          <c:showVal val="0"/>
          <c:showCatName val="0"/>
          <c:showSerName val="0"/>
          <c:showPercent val="0"/>
          <c:showBubbleSize val="0"/>
        </c:dLbls>
        <c:marker val="1"/>
        <c:smooth val="0"/>
        <c:axId val="593759368"/>
        <c:axId val="593759696"/>
      </c:lineChart>
      <c:catAx>
        <c:axId val="5937593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zh-CN"/>
          </a:p>
        </c:txPr>
        <c:crossAx val="593759696"/>
        <c:crosses val="autoZero"/>
        <c:auto val="1"/>
        <c:lblAlgn val="ctr"/>
        <c:lblOffset val="100"/>
        <c:noMultiLvlLbl val="0"/>
      </c:catAx>
      <c:valAx>
        <c:axId val="593759696"/>
        <c:scaling>
          <c:orientation val="minMax"/>
          <c:max val="6200"/>
          <c:min val="4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zh-CN"/>
          </a:p>
        </c:txPr>
        <c:crossAx val="59375936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sz="1920" b="0" i="0" u="none" strike="noStrike" kern="1200" spc="0" baseline="0">
                <a:solidFill>
                  <a:schemeClr val="tx1">
                    <a:lumMod val="65000"/>
                    <a:lumOff val="35000"/>
                  </a:schemeClr>
                </a:solidFill>
                <a:latin typeface="+mn-lt"/>
                <a:ea typeface="+mn-ea"/>
                <a:cs typeface="+mn-cs"/>
              </a:defRPr>
            </a:pPr>
            <a:r>
              <a:rPr lang="en-US"/>
              <a:t>GDP growth (annual %)</a:t>
            </a:r>
          </a:p>
        </c:rich>
      </c:tx>
      <c:overlay val="0"/>
      <c:spPr>
        <a:noFill/>
        <a:ln>
          <a:noFill/>
        </a:ln>
        <a:effectLst/>
      </c:spPr>
      <c:txPr>
        <a:bodyPr rot="0" spcFirstLastPara="1" vertOverflow="ellipsis" vert="horz" wrap="square" anchor="ctr" anchorCtr="1"/>
        <a:lstStyle/>
        <a:p>
          <a:pPr algn="ctr" rtl="0">
            <a:defRPr sz="192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spPr>
            <a:ln w="28575" cap="rnd">
              <a:solidFill>
                <a:schemeClr val="accent6"/>
              </a:solidFill>
              <a:round/>
            </a:ln>
            <a:effectLst/>
          </c:spPr>
          <c:marker>
            <c:symbol val="circle"/>
            <c:size val="5"/>
            <c:spPr>
              <a:solidFill>
                <a:schemeClr val="accent6"/>
              </a:solidFill>
              <a:ln w="9525">
                <a:solidFill>
                  <a:schemeClr val="accent6"/>
                </a:solidFill>
              </a:ln>
              <a:effectLst/>
            </c:spPr>
          </c:marker>
          <c:cat>
            <c:strRef>
              <c:f>Sheet1!$O$1:$Z$1</c:f>
              <c:strCache>
                <c:ptCount val="12"/>
                <c:pt idx="0">
                  <c:v>2007</c:v>
                </c:pt>
                <c:pt idx="1">
                  <c:v>2008</c:v>
                </c:pt>
                <c:pt idx="2">
                  <c:v>2009</c:v>
                </c:pt>
                <c:pt idx="3">
                  <c:v>2010</c:v>
                </c:pt>
                <c:pt idx="4">
                  <c:v>2011</c:v>
                </c:pt>
                <c:pt idx="5">
                  <c:v>2012</c:v>
                </c:pt>
                <c:pt idx="6">
                  <c:v>2013</c:v>
                </c:pt>
                <c:pt idx="7">
                  <c:v>2014</c:v>
                </c:pt>
                <c:pt idx="8">
                  <c:v>2015</c:v>
                </c:pt>
                <c:pt idx="9">
                  <c:v>2016</c:v>
                </c:pt>
                <c:pt idx="10">
                  <c:v>2017</c:v>
                </c:pt>
                <c:pt idx="11">
                  <c:v>2018</c:v>
                </c:pt>
              </c:strCache>
            </c:strRef>
          </c:cat>
          <c:val>
            <c:numRef>
              <c:f>Sheet1!$O$2:$Z$2</c:f>
              <c:numCache>
                <c:formatCode>0.00_ </c:formatCode>
                <c:ptCount val="12"/>
                <c:pt idx="0">
                  <c:v>6.5911303606221168</c:v>
                </c:pt>
                <c:pt idx="1">
                  <c:v>6.764472777956243</c:v>
                </c:pt>
                <c:pt idx="2">
                  <c:v>8.0369251018120877</c:v>
                </c:pt>
                <c:pt idx="3">
                  <c:v>8.0056559152842226</c:v>
                </c:pt>
                <c:pt idx="4">
                  <c:v>5.3079242037786116</c:v>
                </c:pt>
                <c:pt idx="5">
                  <c:v>4.2300611749683412</c:v>
                </c:pt>
                <c:pt idx="6">
                  <c:v>6.671335392985057</c:v>
                </c:pt>
                <c:pt idx="7">
                  <c:v>6.3097186556684903</c:v>
                </c:pt>
                <c:pt idx="8">
                  <c:v>2.6526932955124778</c:v>
                </c:pt>
                <c:pt idx="9">
                  <c:v>-1.616868950000736</c:v>
                </c:pt>
                <c:pt idx="10">
                  <c:v>0.8058866195575547</c:v>
                </c:pt>
              </c:numCache>
            </c:numRef>
          </c:val>
          <c:smooth val="0"/>
          <c:extLst>
            <c:ext xmlns:c16="http://schemas.microsoft.com/office/drawing/2014/chart" uri="{C3380CC4-5D6E-409C-BE32-E72D297353CC}">
              <c16:uniqueId val="{00000000-CE69-479C-A245-1A9DAAFFFB1D}"/>
            </c:ext>
          </c:extLst>
        </c:ser>
        <c:dLbls>
          <c:showLegendKey val="0"/>
          <c:showVal val="0"/>
          <c:showCatName val="0"/>
          <c:showSerName val="0"/>
          <c:showPercent val="0"/>
          <c:showBubbleSize val="0"/>
        </c:dLbls>
        <c:marker val="1"/>
        <c:smooth val="0"/>
        <c:axId val="662778016"/>
        <c:axId val="662779000"/>
      </c:lineChart>
      <c:catAx>
        <c:axId val="6627780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zh-CN"/>
          </a:p>
        </c:txPr>
        <c:crossAx val="662779000"/>
        <c:crosses val="autoZero"/>
        <c:auto val="1"/>
        <c:lblAlgn val="ctr"/>
        <c:lblOffset val="100"/>
        <c:noMultiLvlLbl val="0"/>
      </c:catAx>
      <c:valAx>
        <c:axId val="66277900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US"/>
                  <a:t>%</a:t>
                </a:r>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zh-CN"/>
            </a:p>
          </c:txPr>
        </c:title>
        <c:numFmt formatCode="0.00_ "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zh-CN"/>
          </a:p>
        </c:txPr>
        <c:crossAx val="6627780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sz="1920" b="0" i="0" u="none" strike="noStrike" kern="1200" spc="0" baseline="0">
                <a:solidFill>
                  <a:schemeClr val="tx1">
                    <a:lumMod val="65000"/>
                    <a:lumOff val="35000"/>
                  </a:schemeClr>
                </a:solidFill>
                <a:latin typeface="+mn-lt"/>
                <a:ea typeface="+mn-ea"/>
                <a:cs typeface="+mn-cs"/>
              </a:defRPr>
            </a:pPr>
            <a:r>
              <a:rPr lang="en-US"/>
              <a:t>GDP growth (annual %)</a:t>
            </a:r>
          </a:p>
        </c:rich>
      </c:tx>
      <c:overlay val="0"/>
      <c:spPr>
        <a:noFill/>
        <a:ln>
          <a:noFill/>
        </a:ln>
        <a:effectLst/>
      </c:spPr>
      <c:txPr>
        <a:bodyPr rot="0" spcFirstLastPara="1" vertOverflow="ellipsis" vert="horz" wrap="square" anchor="ctr" anchorCtr="1"/>
        <a:lstStyle/>
        <a:p>
          <a:pPr algn="ctr" rtl="0">
            <a:defRPr sz="192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spPr>
            <a:ln w="28575" cap="rnd">
              <a:solidFill>
                <a:schemeClr val="accent6"/>
              </a:solidFill>
              <a:round/>
            </a:ln>
            <a:effectLst/>
          </c:spPr>
          <c:marker>
            <c:symbol val="circle"/>
            <c:size val="5"/>
            <c:spPr>
              <a:solidFill>
                <a:schemeClr val="accent6"/>
              </a:solidFill>
              <a:ln w="9525">
                <a:solidFill>
                  <a:schemeClr val="accent6"/>
                </a:solidFill>
              </a:ln>
              <a:effectLst/>
            </c:spPr>
          </c:marker>
          <c:cat>
            <c:strRef>
              <c:f>Sheet1!$O$1:$Z$1</c:f>
              <c:strCache>
                <c:ptCount val="12"/>
                <c:pt idx="0">
                  <c:v>2007</c:v>
                </c:pt>
                <c:pt idx="1">
                  <c:v>2008</c:v>
                </c:pt>
                <c:pt idx="2">
                  <c:v>2009</c:v>
                </c:pt>
                <c:pt idx="3">
                  <c:v>2010</c:v>
                </c:pt>
                <c:pt idx="4">
                  <c:v>2011</c:v>
                </c:pt>
                <c:pt idx="5">
                  <c:v>2012</c:v>
                </c:pt>
                <c:pt idx="6">
                  <c:v>2013</c:v>
                </c:pt>
                <c:pt idx="7">
                  <c:v>2014</c:v>
                </c:pt>
                <c:pt idx="8">
                  <c:v>2015</c:v>
                </c:pt>
                <c:pt idx="9">
                  <c:v>2016</c:v>
                </c:pt>
                <c:pt idx="10">
                  <c:v>2017</c:v>
                </c:pt>
                <c:pt idx="11">
                  <c:v>2018</c:v>
                </c:pt>
              </c:strCache>
            </c:strRef>
          </c:cat>
          <c:val>
            <c:numRef>
              <c:f>Sheet1!$O$2:$Z$2</c:f>
              <c:numCache>
                <c:formatCode>0.00_ </c:formatCode>
                <c:ptCount val="12"/>
                <c:pt idx="0">
                  <c:v>6.5911303606221168</c:v>
                </c:pt>
                <c:pt idx="1">
                  <c:v>6.764472777956243</c:v>
                </c:pt>
                <c:pt idx="2">
                  <c:v>8.0369251018120877</c:v>
                </c:pt>
                <c:pt idx="3">
                  <c:v>8.0056559152842226</c:v>
                </c:pt>
                <c:pt idx="4">
                  <c:v>5.3079242037786116</c:v>
                </c:pt>
                <c:pt idx="5">
                  <c:v>4.2300611749683412</c:v>
                </c:pt>
                <c:pt idx="6">
                  <c:v>6.671335392985057</c:v>
                </c:pt>
                <c:pt idx="7">
                  <c:v>6.3097186556684903</c:v>
                </c:pt>
                <c:pt idx="8">
                  <c:v>2.6526932955124778</c:v>
                </c:pt>
                <c:pt idx="9">
                  <c:v>-1.616868950000736</c:v>
                </c:pt>
                <c:pt idx="10">
                  <c:v>0.8058866195575547</c:v>
                </c:pt>
              </c:numCache>
            </c:numRef>
          </c:val>
          <c:smooth val="0"/>
          <c:extLst>
            <c:ext xmlns:c16="http://schemas.microsoft.com/office/drawing/2014/chart" uri="{C3380CC4-5D6E-409C-BE32-E72D297353CC}">
              <c16:uniqueId val="{00000000-4563-4537-AE6B-77D6C3477382}"/>
            </c:ext>
          </c:extLst>
        </c:ser>
        <c:dLbls>
          <c:showLegendKey val="0"/>
          <c:showVal val="0"/>
          <c:showCatName val="0"/>
          <c:showSerName val="0"/>
          <c:showPercent val="0"/>
          <c:showBubbleSize val="0"/>
        </c:dLbls>
        <c:marker val="1"/>
        <c:smooth val="0"/>
        <c:axId val="662778016"/>
        <c:axId val="662779000"/>
      </c:lineChart>
      <c:catAx>
        <c:axId val="6627780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zh-CN"/>
          </a:p>
        </c:txPr>
        <c:crossAx val="662779000"/>
        <c:crosses val="autoZero"/>
        <c:auto val="1"/>
        <c:lblAlgn val="ctr"/>
        <c:lblOffset val="100"/>
        <c:noMultiLvlLbl val="0"/>
      </c:catAx>
      <c:valAx>
        <c:axId val="66277900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US"/>
                  <a:t>%</a:t>
                </a:r>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zh-CN"/>
            </a:p>
          </c:txPr>
        </c:title>
        <c:numFmt formatCode="0.00_ "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zh-CN"/>
          </a:p>
        </c:txPr>
        <c:crossAx val="6627780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920" b="0" i="0" u="none" strike="noStrike" kern="1200" spc="0" baseline="0">
                <a:solidFill>
                  <a:schemeClr val="tx1">
                    <a:lumMod val="65000"/>
                    <a:lumOff val="35000"/>
                  </a:schemeClr>
                </a:solidFill>
                <a:latin typeface="+mn-lt"/>
                <a:ea typeface="+mn-ea"/>
                <a:cs typeface="+mn-cs"/>
              </a:defRPr>
            </a:pPr>
            <a:r>
              <a:rPr lang="en-US"/>
              <a:t>Unemployment, total (% of total labor force)</a:t>
            </a:r>
            <a:endParaRPr lang="zh-CN"/>
          </a:p>
        </c:rich>
      </c:tx>
      <c:overlay val="0"/>
      <c:spPr>
        <a:noFill/>
        <a:ln>
          <a:noFill/>
        </a:ln>
        <a:effectLst/>
      </c:spPr>
      <c:txPr>
        <a:bodyPr rot="0" spcFirstLastPara="1" vertOverflow="ellipsis" vert="horz" wrap="square" anchor="ctr" anchorCtr="1"/>
        <a:lstStyle/>
        <a:p>
          <a:pPr>
            <a:defRPr sz="192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scatterChart>
        <c:scatterStyle val="smoothMarker"/>
        <c:varyColors val="0"/>
        <c:ser>
          <c:idx val="0"/>
          <c:order val="0"/>
          <c:spPr>
            <a:ln w="19050" cap="rnd">
              <a:solidFill>
                <a:schemeClr val="accent6"/>
              </a:solidFill>
              <a:round/>
            </a:ln>
            <a:effectLst/>
          </c:spPr>
          <c:marker>
            <c:symbol val="circle"/>
            <c:size val="5"/>
            <c:spPr>
              <a:solidFill>
                <a:schemeClr val="accent6"/>
              </a:solidFill>
              <a:ln w="9525">
                <a:solidFill>
                  <a:schemeClr val="accent6"/>
                </a:solidFill>
              </a:ln>
              <a:effectLst/>
            </c:spPr>
          </c:marker>
          <c:xVal>
            <c:numRef>
              <c:f>Sheet1!$BB$1:$BL$1</c:f>
              <c:numCache>
                <c:formatCode>General</c:formatCode>
                <c:ptCount val="11"/>
                <c:pt idx="0">
                  <c:v>2007</c:v>
                </c:pt>
                <c:pt idx="1">
                  <c:v>2008</c:v>
                </c:pt>
                <c:pt idx="2">
                  <c:v>2009</c:v>
                </c:pt>
                <c:pt idx="3">
                  <c:v>2010</c:v>
                </c:pt>
                <c:pt idx="4">
                  <c:v>2011</c:v>
                </c:pt>
                <c:pt idx="5">
                  <c:v>2012</c:v>
                </c:pt>
                <c:pt idx="6">
                  <c:v>2013</c:v>
                </c:pt>
                <c:pt idx="7">
                  <c:v>2014</c:v>
                </c:pt>
                <c:pt idx="8">
                  <c:v>2015</c:v>
                </c:pt>
                <c:pt idx="9">
                  <c:v>2016</c:v>
                </c:pt>
                <c:pt idx="10">
                  <c:v>2017</c:v>
                </c:pt>
              </c:numCache>
            </c:numRef>
          </c:xVal>
          <c:yVal>
            <c:numRef>
              <c:f>Sheet1!$BB$2:$BL$2</c:f>
              <c:numCache>
                <c:formatCode>General</c:formatCode>
                <c:ptCount val="11"/>
                <c:pt idx="0">
                  <c:v>4.0479998588562003</c:v>
                </c:pt>
                <c:pt idx="1">
                  <c:v>3.9709999561309801</c:v>
                </c:pt>
                <c:pt idx="2">
                  <c:v>3.8989999294281001</c:v>
                </c:pt>
                <c:pt idx="3">
                  <c:v>3.82599997520447</c:v>
                </c:pt>
                <c:pt idx="4">
                  <c:v>3.7609999179840101</c:v>
                </c:pt>
                <c:pt idx="5">
                  <c:v>3.7000000476837198</c:v>
                </c:pt>
                <c:pt idx="6">
                  <c:v>4.5599999427795401</c:v>
                </c:pt>
                <c:pt idx="7">
                  <c:v>4.3099999427795401</c:v>
                </c:pt>
                <c:pt idx="8">
                  <c:v>7.0599999427795401</c:v>
                </c:pt>
                <c:pt idx="9">
                  <c:v>7.0430002212524396</c:v>
                </c:pt>
                <c:pt idx="10">
                  <c:v>7.02600002288818</c:v>
                </c:pt>
              </c:numCache>
            </c:numRef>
          </c:yVal>
          <c:smooth val="1"/>
          <c:extLst>
            <c:ext xmlns:c16="http://schemas.microsoft.com/office/drawing/2014/chart" uri="{C3380CC4-5D6E-409C-BE32-E72D297353CC}">
              <c16:uniqueId val="{00000000-961B-4549-ADA0-8AF7FB77B66D}"/>
            </c:ext>
          </c:extLst>
        </c:ser>
        <c:dLbls>
          <c:showLegendKey val="0"/>
          <c:showVal val="0"/>
          <c:showCatName val="0"/>
          <c:showSerName val="0"/>
          <c:showPercent val="0"/>
          <c:showBubbleSize val="0"/>
        </c:dLbls>
        <c:axId val="657983360"/>
        <c:axId val="657982704"/>
      </c:scatterChart>
      <c:valAx>
        <c:axId val="65798336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zh-CN"/>
          </a:p>
        </c:txPr>
        <c:crossAx val="657982704"/>
        <c:crosses val="autoZero"/>
        <c:crossBetween val="midCat"/>
      </c:valAx>
      <c:valAx>
        <c:axId val="6579827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zh-CN"/>
          </a:p>
        </c:txPr>
        <c:crossAx val="65798336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920" b="0" i="0" u="none" strike="noStrike" kern="1200" spc="0" baseline="0">
                <a:solidFill>
                  <a:schemeClr val="tx1">
                    <a:lumMod val="65000"/>
                    <a:lumOff val="35000"/>
                  </a:schemeClr>
                </a:solidFill>
                <a:latin typeface="+mn-lt"/>
                <a:ea typeface="+mn-ea"/>
                <a:cs typeface="+mn-cs"/>
              </a:defRPr>
            </a:pPr>
            <a:r>
              <a:rPr lang="en-US"/>
              <a:t>Unemployment &amp; education</a:t>
            </a:r>
            <a:endParaRPr lang="zh-CN"/>
          </a:p>
        </c:rich>
      </c:tx>
      <c:overlay val="0"/>
      <c:spPr>
        <a:noFill/>
        <a:ln>
          <a:noFill/>
        </a:ln>
        <a:effectLst/>
      </c:spPr>
      <c:txPr>
        <a:bodyPr rot="0" spcFirstLastPara="1" vertOverflow="ellipsis" vert="horz" wrap="square" anchor="ctr" anchorCtr="1"/>
        <a:lstStyle/>
        <a:p>
          <a:pPr>
            <a:defRPr sz="192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6.1917358714584869E-2"/>
          <c:y val="0.14598314357560824"/>
          <c:w val="0.93224823699026027"/>
          <c:h val="0.6081738536514516"/>
        </c:manualLayout>
      </c:layout>
      <c:lineChart>
        <c:grouping val="standard"/>
        <c:varyColors val="0"/>
        <c:ser>
          <c:idx val="0"/>
          <c:order val="0"/>
          <c:spPr>
            <a:ln w="28575" cap="rnd">
              <a:solidFill>
                <a:schemeClr val="accent6"/>
              </a:solidFill>
              <a:round/>
            </a:ln>
            <a:effectLst/>
          </c:spPr>
          <c:marker>
            <c:symbol val="none"/>
          </c:marker>
          <c:cat>
            <c:strRef>
              <c:f>(Sheet1!$B$6,Sheet1!$B$9,Sheet1!$B$12)</c:f>
              <c:strCache>
                <c:ptCount val="3"/>
                <c:pt idx="0">
                  <c:v>Unemployment with intermediate education (% of total labor force with intermediate education)</c:v>
                </c:pt>
                <c:pt idx="1">
                  <c:v>Unemployment with basic education (% of total labor force with basic education)</c:v>
                </c:pt>
                <c:pt idx="2">
                  <c:v>Unemployment with advanced education (% of total labor force with advanced education)</c:v>
                </c:pt>
              </c:strCache>
            </c:strRef>
          </c:cat>
          <c:val>
            <c:numRef>
              <c:f>(Sheet1!$AB$6,Sheet1!$AB$9,Sheet1!$AB$12)</c:f>
              <c:numCache>
                <c:formatCode>General</c:formatCode>
                <c:ptCount val="3"/>
                <c:pt idx="0">
                  <c:v>12.945099830627401</c:v>
                </c:pt>
                <c:pt idx="1">
                  <c:v>6.1715002059936497</c:v>
                </c:pt>
                <c:pt idx="2">
                  <c:v>18.253200531005898</c:v>
                </c:pt>
              </c:numCache>
            </c:numRef>
          </c:val>
          <c:smooth val="0"/>
          <c:extLst>
            <c:ext xmlns:c16="http://schemas.microsoft.com/office/drawing/2014/chart" uri="{C3380CC4-5D6E-409C-BE32-E72D297353CC}">
              <c16:uniqueId val="{00000000-CF1C-41A4-833E-8D205BE41F40}"/>
            </c:ext>
          </c:extLst>
        </c:ser>
        <c:dLbls>
          <c:showLegendKey val="0"/>
          <c:showVal val="0"/>
          <c:showCatName val="0"/>
          <c:showSerName val="0"/>
          <c:showPercent val="0"/>
          <c:showBubbleSize val="0"/>
        </c:dLbls>
        <c:smooth val="0"/>
        <c:axId val="767135328"/>
        <c:axId val="767139264"/>
      </c:lineChart>
      <c:catAx>
        <c:axId val="7671353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zh-CN"/>
          </a:p>
        </c:txPr>
        <c:crossAx val="767139264"/>
        <c:crosses val="autoZero"/>
        <c:auto val="1"/>
        <c:lblAlgn val="ctr"/>
        <c:lblOffset val="100"/>
        <c:noMultiLvlLbl val="0"/>
      </c:catAx>
      <c:valAx>
        <c:axId val="7671392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zh-CN"/>
          </a:p>
        </c:txPr>
        <c:crossAx val="7671353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r>
              <a:rPr lang="en-US" sz="2400"/>
              <a:t>Unemployment &amp; gender</a:t>
            </a:r>
            <a:endParaRPr lang="zh-CN" sz="2400"/>
          </a:p>
        </c:rich>
      </c:tx>
      <c:overlay val="0"/>
      <c:spPr>
        <a:noFill/>
        <a:ln>
          <a:noFill/>
        </a:ln>
        <a:effectLst/>
      </c:spPr>
      <c:txPr>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Sheet1!$B$2</c:f>
              <c:strCache>
                <c:ptCount val="1"/>
                <c:pt idx="0">
                  <c:v>Unemployment, total (% of total labor force) (modeled ILO estimate)</c:v>
                </c:pt>
              </c:strCache>
            </c:strRef>
          </c:tx>
          <c:spPr>
            <a:ln w="28575" cap="rnd">
              <a:solidFill>
                <a:schemeClr val="accent1"/>
              </a:solidFill>
              <a:round/>
            </a:ln>
            <a:effectLst/>
          </c:spPr>
          <c:marker>
            <c:symbol val="none"/>
          </c:marker>
          <c:cat>
            <c:strRef>
              <c:f>Sheet1!$C$1:$AD$1</c:f>
              <c:strCache>
                <c:ptCount val="28"/>
                <c:pt idx="0">
                  <c:v>1991</c:v>
                </c:pt>
                <c:pt idx="1">
                  <c:v>1992</c:v>
                </c:pt>
                <c:pt idx="2">
                  <c:v>1993</c:v>
                </c:pt>
                <c:pt idx="3">
                  <c:v>1994</c:v>
                </c:pt>
                <c:pt idx="4">
                  <c:v>1995</c:v>
                </c:pt>
                <c:pt idx="5">
                  <c:v>1996</c:v>
                </c:pt>
                <c:pt idx="6">
                  <c:v>1997</c:v>
                </c:pt>
                <c:pt idx="7">
                  <c:v>1998</c:v>
                </c:pt>
                <c:pt idx="8">
                  <c:v>1999</c:v>
                </c:pt>
                <c:pt idx="9">
                  <c:v>2000</c:v>
                </c:pt>
                <c:pt idx="10">
                  <c:v>2001</c:v>
                </c:pt>
                <c:pt idx="11">
                  <c:v>2002</c:v>
                </c:pt>
                <c:pt idx="12">
                  <c:v>2003</c:v>
                </c:pt>
                <c:pt idx="13">
                  <c:v>2004</c:v>
                </c:pt>
                <c:pt idx="14">
                  <c:v>2005</c:v>
                </c:pt>
                <c:pt idx="15">
                  <c:v>2006</c:v>
                </c:pt>
                <c:pt idx="16">
                  <c:v>2007</c:v>
                </c:pt>
                <c:pt idx="17">
                  <c:v>2008</c:v>
                </c:pt>
                <c:pt idx="18">
                  <c:v>2009</c:v>
                </c:pt>
                <c:pt idx="19">
                  <c:v>2010</c:v>
                </c:pt>
                <c:pt idx="20">
                  <c:v>2011</c:v>
                </c:pt>
                <c:pt idx="21">
                  <c:v>2012</c:v>
                </c:pt>
                <c:pt idx="22">
                  <c:v>2013</c:v>
                </c:pt>
                <c:pt idx="23">
                  <c:v>2014</c:v>
                </c:pt>
                <c:pt idx="24">
                  <c:v>2015</c:v>
                </c:pt>
                <c:pt idx="25">
                  <c:v>2016</c:v>
                </c:pt>
                <c:pt idx="26">
                  <c:v>2017</c:v>
                </c:pt>
                <c:pt idx="27">
                  <c:v>2018</c:v>
                </c:pt>
              </c:strCache>
            </c:strRef>
          </c:cat>
          <c:val>
            <c:numRef>
              <c:f>Sheet1!$C$2:$AD$2</c:f>
              <c:numCache>
                <c:formatCode>General</c:formatCode>
                <c:ptCount val="28"/>
                <c:pt idx="0">
                  <c:v>5.2690000534057599</c:v>
                </c:pt>
                <c:pt idx="1">
                  <c:v>5.2729997634887704</c:v>
                </c:pt>
                <c:pt idx="2">
                  <c:v>4.4359998703002903</c:v>
                </c:pt>
                <c:pt idx="3">
                  <c:v>4.4289999008178702</c:v>
                </c:pt>
                <c:pt idx="4">
                  <c:v>4.4210000038146999</c:v>
                </c:pt>
                <c:pt idx="5">
                  <c:v>4.4270000457763699</c:v>
                </c:pt>
                <c:pt idx="6">
                  <c:v>4.4229998588562003</c:v>
                </c:pt>
                <c:pt idx="7">
                  <c:v>4.41499996185303</c:v>
                </c:pt>
                <c:pt idx="8">
                  <c:v>4.40100002288818</c:v>
                </c:pt>
                <c:pt idx="9">
                  <c:v>4.3959999084472701</c:v>
                </c:pt>
                <c:pt idx="10">
                  <c:v>4.3990001678466797</c:v>
                </c:pt>
                <c:pt idx="11">
                  <c:v>4.4029998779296902</c:v>
                </c:pt>
                <c:pt idx="12">
                  <c:v>4.3969998359680202</c:v>
                </c:pt>
                <c:pt idx="13">
                  <c:v>4.3969998359680202</c:v>
                </c:pt>
                <c:pt idx="14">
                  <c:v>4.3039999008178702</c:v>
                </c:pt>
                <c:pt idx="15">
                  <c:v>4.2150001525878897</c:v>
                </c:pt>
                <c:pt idx="16">
                  <c:v>4.1300001144409197</c:v>
                </c:pt>
                <c:pt idx="17">
                  <c:v>4.0479998588562003</c:v>
                </c:pt>
                <c:pt idx="18">
                  <c:v>3.9709999561309801</c:v>
                </c:pt>
                <c:pt idx="19">
                  <c:v>3.8989999294281001</c:v>
                </c:pt>
                <c:pt idx="20">
                  <c:v>3.82599997520447</c:v>
                </c:pt>
                <c:pt idx="21">
                  <c:v>3.7609999179840101</c:v>
                </c:pt>
                <c:pt idx="22">
                  <c:v>3.7000000476837198</c:v>
                </c:pt>
                <c:pt idx="23">
                  <c:v>4.5599999427795401</c:v>
                </c:pt>
                <c:pt idx="24">
                  <c:v>4.3099999427795401</c:v>
                </c:pt>
                <c:pt idx="25">
                  <c:v>7.0599999427795401</c:v>
                </c:pt>
                <c:pt idx="26">
                  <c:v>7.0430002212524396</c:v>
                </c:pt>
                <c:pt idx="27">
                  <c:v>7.02600002288818</c:v>
                </c:pt>
              </c:numCache>
            </c:numRef>
          </c:val>
          <c:smooth val="0"/>
          <c:extLst>
            <c:ext xmlns:c16="http://schemas.microsoft.com/office/drawing/2014/chart" uri="{C3380CC4-5D6E-409C-BE32-E72D297353CC}">
              <c16:uniqueId val="{00000000-C2F5-4B57-B961-E456D735A683}"/>
            </c:ext>
          </c:extLst>
        </c:ser>
        <c:ser>
          <c:idx val="1"/>
          <c:order val="1"/>
          <c:tx>
            <c:strRef>
              <c:f>Sheet1!$B$3</c:f>
              <c:strCache>
                <c:ptCount val="1"/>
                <c:pt idx="0">
                  <c:v>Unemployment, male (% of male labor force) (modeled ILO estimate)</c:v>
                </c:pt>
              </c:strCache>
            </c:strRef>
          </c:tx>
          <c:spPr>
            <a:ln w="28575" cap="rnd">
              <a:solidFill>
                <a:schemeClr val="accent2"/>
              </a:solidFill>
              <a:round/>
            </a:ln>
            <a:effectLst/>
          </c:spPr>
          <c:marker>
            <c:symbol val="none"/>
          </c:marker>
          <c:cat>
            <c:strRef>
              <c:f>Sheet1!$C$1:$AD$1</c:f>
              <c:strCache>
                <c:ptCount val="28"/>
                <c:pt idx="0">
                  <c:v>1991</c:v>
                </c:pt>
                <c:pt idx="1">
                  <c:v>1992</c:v>
                </c:pt>
                <c:pt idx="2">
                  <c:v>1993</c:v>
                </c:pt>
                <c:pt idx="3">
                  <c:v>1994</c:v>
                </c:pt>
                <c:pt idx="4">
                  <c:v>1995</c:v>
                </c:pt>
                <c:pt idx="5">
                  <c:v>1996</c:v>
                </c:pt>
                <c:pt idx="6">
                  <c:v>1997</c:v>
                </c:pt>
                <c:pt idx="7">
                  <c:v>1998</c:v>
                </c:pt>
                <c:pt idx="8">
                  <c:v>1999</c:v>
                </c:pt>
                <c:pt idx="9">
                  <c:v>2000</c:v>
                </c:pt>
                <c:pt idx="10">
                  <c:v>2001</c:v>
                </c:pt>
                <c:pt idx="11">
                  <c:v>2002</c:v>
                </c:pt>
                <c:pt idx="12">
                  <c:v>2003</c:v>
                </c:pt>
                <c:pt idx="13">
                  <c:v>2004</c:v>
                </c:pt>
                <c:pt idx="14">
                  <c:v>2005</c:v>
                </c:pt>
                <c:pt idx="15">
                  <c:v>2006</c:v>
                </c:pt>
                <c:pt idx="16">
                  <c:v>2007</c:v>
                </c:pt>
                <c:pt idx="17">
                  <c:v>2008</c:v>
                </c:pt>
                <c:pt idx="18">
                  <c:v>2009</c:v>
                </c:pt>
                <c:pt idx="19">
                  <c:v>2010</c:v>
                </c:pt>
                <c:pt idx="20">
                  <c:v>2011</c:v>
                </c:pt>
                <c:pt idx="21">
                  <c:v>2012</c:v>
                </c:pt>
                <c:pt idx="22">
                  <c:v>2013</c:v>
                </c:pt>
                <c:pt idx="23">
                  <c:v>2014</c:v>
                </c:pt>
                <c:pt idx="24">
                  <c:v>2015</c:v>
                </c:pt>
                <c:pt idx="25">
                  <c:v>2016</c:v>
                </c:pt>
                <c:pt idx="26">
                  <c:v>2017</c:v>
                </c:pt>
                <c:pt idx="27">
                  <c:v>2018</c:v>
                </c:pt>
              </c:strCache>
            </c:strRef>
          </c:cat>
          <c:val>
            <c:numRef>
              <c:f>Sheet1!$C$3:$AD$3</c:f>
              <c:numCache>
                <c:formatCode>General</c:formatCode>
                <c:ptCount val="28"/>
                <c:pt idx="0">
                  <c:v>5.3969998359680202</c:v>
                </c:pt>
                <c:pt idx="1">
                  <c:v>5.38800001144409</c:v>
                </c:pt>
                <c:pt idx="2">
                  <c:v>4.36199998855591</c:v>
                </c:pt>
                <c:pt idx="3">
                  <c:v>4.36199998855591</c:v>
                </c:pt>
                <c:pt idx="4">
                  <c:v>4.34800004959106</c:v>
                </c:pt>
                <c:pt idx="5">
                  <c:v>4.3439998626709002</c:v>
                </c:pt>
                <c:pt idx="6">
                  <c:v>4.3460001945495597</c:v>
                </c:pt>
                <c:pt idx="7">
                  <c:v>4.3410000801086399</c:v>
                </c:pt>
                <c:pt idx="8">
                  <c:v>4.3379998207092303</c:v>
                </c:pt>
                <c:pt idx="9">
                  <c:v>4.3119997978210396</c:v>
                </c:pt>
                <c:pt idx="10">
                  <c:v>4.3099999427795401</c:v>
                </c:pt>
                <c:pt idx="11">
                  <c:v>4.2960000038146999</c:v>
                </c:pt>
                <c:pt idx="12">
                  <c:v>4.3000001907348597</c:v>
                </c:pt>
                <c:pt idx="13">
                  <c:v>4.3109998703002903</c:v>
                </c:pt>
                <c:pt idx="14">
                  <c:v>4.2639999389648402</c:v>
                </c:pt>
                <c:pt idx="15">
                  <c:v>4.21000003814697</c:v>
                </c:pt>
                <c:pt idx="16">
                  <c:v>4.1539998054504403</c:v>
                </c:pt>
                <c:pt idx="17">
                  <c:v>4.1030001640319798</c:v>
                </c:pt>
                <c:pt idx="18">
                  <c:v>4.0479998588562003</c:v>
                </c:pt>
                <c:pt idx="19">
                  <c:v>3.9969999790191699</c:v>
                </c:pt>
                <c:pt idx="20">
                  <c:v>3.96799993515015</c:v>
                </c:pt>
                <c:pt idx="21">
                  <c:v>3.92799997329712</c:v>
                </c:pt>
                <c:pt idx="22">
                  <c:v>3.8840000629425</c:v>
                </c:pt>
                <c:pt idx="23">
                  <c:v>4.9520001411437997</c:v>
                </c:pt>
                <c:pt idx="24">
                  <c:v>4.6820001602172896</c:v>
                </c:pt>
                <c:pt idx="25">
                  <c:v>7.6739997863769496</c:v>
                </c:pt>
                <c:pt idx="26">
                  <c:v>7.6469998359680202</c:v>
                </c:pt>
                <c:pt idx="27">
                  <c:v>7.6259999275207502</c:v>
                </c:pt>
              </c:numCache>
            </c:numRef>
          </c:val>
          <c:smooth val="0"/>
          <c:extLst>
            <c:ext xmlns:c16="http://schemas.microsoft.com/office/drawing/2014/chart" uri="{C3380CC4-5D6E-409C-BE32-E72D297353CC}">
              <c16:uniqueId val="{00000001-C2F5-4B57-B961-E456D735A683}"/>
            </c:ext>
          </c:extLst>
        </c:ser>
        <c:ser>
          <c:idx val="2"/>
          <c:order val="2"/>
          <c:tx>
            <c:strRef>
              <c:f>Sheet1!$B$4</c:f>
              <c:strCache>
                <c:ptCount val="1"/>
                <c:pt idx="0">
                  <c:v>Unemployment, female (% of female labor force) (modeled ILO estimate)</c:v>
                </c:pt>
              </c:strCache>
            </c:strRef>
          </c:tx>
          <c:spPr>
            <a:ln w="28575" cap="rnd">
              <a:solidFill>
                <a:schemeClr val="accent3"/>
              </a:solidFill>
              <a:round/>
            </a:ln>
            <a:effectLst/>
          </c:spPr>
          <c:marker>
            <c:symbol val="none"/>
          </c:marker>
          <c:cat>
            <c:strRef>
              <c:f>Sheet1!$C$1:$AD$1</c:f>
              <c:strCache>
                <c:ptCount val="28"/>
                <c:pt idx="0">
                  <c:v>1991</c:v>
                </c:pt>
                <c:pt idx="1">
                  <c:v>1992</c:v>
                </c:pt>
                <c:pt idx="2">
                  <c:v>1993</c:v>
                </c:pt>
                <c:pt idx="3">
                  <c:v>1994</c:v>
                </c:pt>
                <c:pt idx="4">
                  <c:v>1995</c:v>
                </c:pt>
                <c:pt idx="5">
                  <c:v>1996</c:v>
                </c:pt>
                <c:pt idx="6">
                  <c:v>1997</c:v>
                </c:pt>
                <c:pt idx="7">
                  <c:v>1998</c:v>
                </c:pt>
                <c:pt idx="8">
                  <c:v>1999</c:v>
                </c:pt>
                <c:pt idx="9">
                  <c:v>2000</c:v>
                </c:pt>
                <c:pt idx="10">
                  <c:v>2001</c:v>
                </c:pt>
                <c:pt idx="11">
                  <c:v>2002</c:v>
                </c:pt>
                <c:pt idx="12">
                  <c:v>2003</c:v>
                </c:pt>
                <c:pt idx="13">
                  <c:v>2004</c:v>
                </c:pt>
                <c:pt idx="14">
                  <c:v>2005</c:v>
                </c:pt>
                <c:pt idx="15">
                  <c:v>2006</c:v>
                </c:pt>
                <c:pt idx="16">
                  <c:v>2007</c:v>
                </c:pt>
                <c:pt idx="17">
                  <c:v>2008</c:v>
                </c:pt>
                <c:pt idx="18">
                  <c:v>2009</c:v>
                </c:pt>
                <c:pt idx="19">
                  <c:v>2010</c:v>
                </c:pt>
                <c:pt idx="20">
                  <c:v>2011</c:v>
                </c:pt>
                <c:pt idx="21">
                  <c:v>2012</c:v>
                </c:pt>
                <c:pt idx="22">
                  <c:v>2013</c:v>
                </c:pt>
                <c:pt idx="23">
                  <c:v>2014</c:v>
                </c:pt>
                <c:pt idx="24">
                  <c:v>2015</c:v>
                </c:pt>
                <c:pt idx="25">
                  <c:v>2016</c:v>
                </c:pt>
                <c:pt idx="26">
                  <c:v>2017</c:v>
                </c:pt>
                <c:pt idx="27">
                  <c:v>2018</c:v>
                </c:pt>
              </c:strCache>
            </c:strRef>
          </c:cat>
          <c:val>
            <c:numRef>
              <c:f>Sheet1!$C$4:$AD$4</c:f>
              <c:numCache>
                <c:formatCode>General</c:formatCode>
                <c:ptCount val="28"/>
                <c:pt idx="0">
                  <c:v>5.0939998626709002</c:v>
                </c:pt>
                <c:pt idx="1">
                  <c:v>5.1170001029968297</c:v>
                </c:pt>
                <c:pt idx="2">
                  <c:v>4.5359997749328604</c:v>
                </c:pt>
                <c:pt idx="3">
                  <c:v>4.5190000534057599</c:v>
                </c:pt>
                <c:pt idx="4">
                  <c:v>4.5199999809265101</c:v>
                </c:pt>
                <c:pt idx="5">
                  <c:v>4.5390000343322798</c:v>
                </c:pt>
                <c:pt idx="6">
                  <c:v>4.52600002288818</c:v>
                </c:pt>
                <c:pt idx="7">
                  <c:v>4.5139999389648402</c:v>
                </c:pt>
                <c:pt idx="8">
                  <c:v>4.4850001335143999</c:v>
                </c:pt>
                <c:pt idx="9">
                  <c:v>4.5069999694824201</c:v>
                </c:pt>
                <c:pt idx="10">
                  <c:v>4.5180001258850098</c:v>
                </c:pt>
                <c:pt idx="11">
                  <c:v>4.5450000762939498</c:v>
                </c:pt>
                <c:pt idx="12">
                  <c:v>4.52600002288818</c:v>
                </c:pt>
                <c:pt idx="13">
                  <c:v>4.5100002288818404</c:v>
                </c:pt>
                <c:pt idx="14">
                  <c:v>4.3559999465942401</c:v>
                </c:pt>
                <c:pt idx="15">
                  <c:v>4.2220001220703098</c:v>
                </c:pt>
                <c:pt idx="16">
                  <c:v>4.0999999046325701</c:v>
                </c:pt>
                <c:pt idx="17">
                  <c:v>3.9790000915527299</c:v>
                </c:pt>
                <c:pt idx="18">
                  <c:v>3.875</c:v>
                </c:pt>
                <c:pt idx="19">
                  <c:v>3.77699995040894</c:v>
                </c:pt>
                <c:pt idx="20">
                  <c:v>3.65100002288818</c:v>
                </c:pt>
                <c:pt idx="21">
                  <c:v>3.5569999217987101</c:v>
                </c:pt>
                <c:pt idx="22">
                  <c:v>3.4790000915527299</c:v>
                </c:pt>
                <c:pt idx="23">
                  <c:v>4.0879998207092303</c:v>
                </c:pt>
                <c:pt idx="24">
                  <c:v>3.8629999160766602</c:v>
                </c:pt>
                <c:pt idx="25">
                  <c:v>6.3210000991821298</c:v>
                </c:pt>
                <c:pt idx="26">
                  <c:v>6.3169999122619602</c:v>
                </c:pt>
                <c:pt idx="27">
                  <c:v>6.3080000877380398</c:v>
                </c:pt>
              </c:numCache>
            </c:numRef>
          </c:val>
          <c:smooth val="0"/>
          <c:extLst>
            <c:ext xmlns:c16="http://schemas.microsoft.com/office/drawing/2014/chart" uri="{C3380CC4-5D6E-409C-BE32-E72D297353CC}">
              <c16:uniqueId val="{00000002-C2F5-4B57-B961-E456D735A683}"/>
            </c:ext>
          </c:extLst>
        </c:ser>
        <c:dLbls>
          <c:showLegendKey val="0"/>
          <c:showVal val="0"/>
          <c:showCatName val="0"/>
          <c:showSerName val="0"/>
          <c:showPercent val="0"/>
          <c:showBubbleSize val="0"/>
        </c:dLbls>
        <c:smooth val="0"/>
        <c:axId val="636701728"/>
        <c:axId val="636701400"/>
      </c:lineChart>
      <c:catAx>
        <c:axId val="6367017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zh-CN"/>
          </a:p>
        </c:txPr>
        <c:crossAx val="636701400"/>
        <c:crosses val="autoZero"/>
        <c:auto val="1"/>
        <c:lblAlgn val="ctr"/>
        <c:lblOffset val="100"/>
        <c:noMultiLvlLbl val="0"/>
      </c:catAx>
      <c:valAx>
        <c:axId val="636701400"/>
        <c:scaling>
          <c:orientation val="minMax"/>
          <c:min val="3"/>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zh-CN"/>
          </a:p>
        </c:txPr>
        <c:crossAx val="6367017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pPr>
      <a:endParaRPr lang="zh-CN"/>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920" b="0" i="0" u="none" strike="noStrike" kern="1200" spc="0" baseline="0">
                <a:solidFill>
                  <a:schemeClr val="tx1">
                    <a:lumMod val="65000"/>
                    <a:lumOff val="35000"/>
                  </a:schemeClr>
                </a:solidFill>
                <a:latin typeface="+mn-lt"/>
                <a:ea typeface="+mn-ea"/>
                <a:cs typeface="+mn-cs"/>
              </a:defRPr>
            </a:pPr>
            <a:r>
              <a:rPr lang="en-US"/>
              <a:t>Inflation, consumer prices (annual %)</a:t>
            </a:r>
          </a:p>
        </c:rich>
      </c:tx>
      <c:overlay val="0"/>
      <c:spPr>
        <a:noFill/>
        <a:ln>
          <a:noFill/>
        </a:ln>
        <a:effectLst/>
      </c:spPr>
      <c:txPr>
        <a:bodyPr rot="0" spcFirstLastPara="1" vertOverflow="ellipsis" vert="horz" wrap="square" anchor="ctr" anchorCtr="1"/>
        <a:lstStyle/>
        <a:p>
          <a:pPr>
            <a:defRPr sz="192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scatterChart>
        <c:scatterStyle val="smoothMarker"/>
        <c:varyColors val="0"/>
        <c:ser>
          <c:idx val="0"/>
          <c:order val="0"/>
          <c:spPr>
            <a:ln w="19050" cap="rnd">
              <a:solidFill>
                <a:schemeClr val="accent6"/>
              </a:solidFill>
              <a:round/>
            </a:ln>
            <a:effectLst/>
          </c:spPr>
          <c:marker>
            <c:symbol val="circle"/>
            <c:size val="5"/>
            <c:spPr>
              <a:solidFill>
                <a:schemeClr val="accent6"/>
              </a:solidFill>
              <a:ln w="9525">
                <a:solidFill>
                  <a:schemeClr val="accent6"/>
                </a:solidFill>
              </a:ln>
              <a:effectLst/>
            </c:spPr>
          </c:marker>
          <c:xVal>
            <c:numRef>
              <c:f>Sheet1!$AP$1:$AZ$1</c:f>
              <c:numCache>
                <c:formatCode>General</c:formatCode>
                <c:ptCount val="11"/>
                <c:pt idx="0">
                  <c:v>2007</c:v>
                </c:pt>
                <c:pt idx="1">
                  <c:v>2008</c:v>
                </c:pt>
                <c:pt idx="2">
                  <c:v>2009</c:v>
                </c:pt>
                <c:pt idx="3">
                  <c:v>2010</c:v>
                </c:pt>
                <c:pt idx="4">
                  <c:v>2011</c:v>
                </c:pt>
                <c:pt idx="5">
                  <c:v>2012</c:v>
                </c:pt>
                <c:pt idx="6">
                  <c:v>2013</c:v>
                </c:pt>
                <c:pt idx="7">
                  <c:v>2014</c:v>
                </c:pt>
                <c:pt idx="8">
                  <c:v>2015</c:v>
                </c:pt>
                <c:pt idx="9">
                  <c:v>2016</c:v>
                </c:pt>
                <c:pt idx="10">
                  <c:v>2017</c:v>
                </c:pt>
              </c:numCache>
            </c:numRef>
          </c:xVal>
          <c:yVal>
            <c:numRef>
              <c:f>Sheet1!$AP$2:$AZ$2</c:f>
              <c:numCache>
                <c:formatCode>General</c:formatCode>
                <c:ptCount val="11"/>
                <c:pt idx="0">
                  <c:v>5.3822236517636597</c:v>
                </c:pt>
                <c:pt idx="1">
                  <c:v>11.5779835181606</c:v>
                </c:pt>
                <c:pt idx="2">
                  <c:v>11.5376727473054</c:v>
                </c:pt>
                <c:pt idx="3">
                  <c:v>13.7202018444406</c:v>
                </c:pt>
                <c:pt idx="4">
                  <c:v>10.840027541886601</c:v>
                </c:pt>
                <c:pt idx="5">
                  <c:v>12.217781735103101</c:v>
                </c:pt>
                <c:pt idx="6">
                  <c:v>8.4758272850289291</c:v>
                </c:pt>
                <c:pt idx="7">
                  <c:v>8.0624858244499897</c:v>
                </c:pt>
                <c:pt idx="8">
                  <c:v>9.0093871832678101</c:v>
                </c:pt>
                <c:pt idx="9">
                  <c:v>15.6753405526234</c:v>
                </c:pt>
                <c:pt idx="10">
                  <c:v>16.523539980216899</c:v>
                </c:pt>
              </c:numCache>
            </c:numRef>
          </c:yVal>
          <c:smooth val="1"/>
          <c:extLst>
            <c:ext xmlns:c16="http://schemas.microsoft.com/office/drawing/2014/chart" uri="{C3380CC4-5D6E-409C-BE32-E72D297353CC}">
              <c16:uniqueId val="{00000000-EB28-4B13-ACDD-DA7105A250C3}"/>
            </c:ext>
          </c:extLst>
        </c:ser>
        <c:dLbls>
          <c:showLegendKey val="0"/>
          <c:showVal val="0"/>
          <c:showCatName val="0"/>
          <c:showSerName val="0"/>
          <c:showPercent val="0"/>
          <c:showBubbleSize val="0"/>
        </c:dLbls>
        <c:axId val="655924584"/>
        <c:axId val="655914744"/>
      </c:scatterChart>
      <c:valAx>
        <c:axId val="65592458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zh-CN"/>
          </a:p>
        </c:txPr>
        <c:crossAx val="655914744"/>
        <c:crosses val="autoZero"/>
        <c:crossBetween val="midCat"/>
      </c:valAx>
      <c:valAx>
        <c:axId val="6559147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zh-CN"/>
          </a:p>
        </c:txPr>
        <c:crossAx val="65592458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pPr>
      <a:endParaRPr lang="zh-CN"/>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920" b="0" i="0" u="none" strike="noStrike" kern="1200" spc="0" baseline="0">
                <a:solidFill>
                  <a:schemeClr val="tx1">
                    <a:lumMod val="65000"/>
                    <a:lumOff val="35000"/>
                  </a:schemeClr>
                </a:solidFill>
                <a:latin typeface="+mn-lt"/>
                <a:ea typeface="+mn-ea"/>
                <a:cs typeface="+mn-cs"/>
              </a:defRPr>
            </a:pPr>
            <a:r>
              <a:rPr lang="en-US"/>
              <a:t>GNI, PPP (current international $)</a:t>
            </a:r>
            <a:endParaRPr lang="zh-CN"/>
          </a:p>
        </c:rich>
      </c:tx>
      <c:overlay val="0"/>
      <c:spPr>
        <a:noFill/>
        <a:ln>
          <a:noFill/>
        </a:ln>
        <a:effectLst/>
      </c:spPr>
      <c:txPr>
        <a:bodyPr rot="0" spcFirstLastPara="1" vertOverflow="ellipsis" vert="horz" wrap="square" anchor="ctr" anchorCtr="1"/>
        <a:lstStyle/>
        <a:p>
          <a:pPr>
            <a:defRPr sz="192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scatterChart>
        <c:scatterStyle val="smoothMarker"/>
        <c:varyColors val="0"/>
        <c:ser>
          <c:idx val="0"/>
          <c:order val="0"/>
          <c:spPr>
            <a:ln w="19050" cap="rnd">
              <a:solidFill>
                <a:schemeClr val="accent6"/>
              </a:solidFill>
              <a:round/>
            </a:ln>
            <a:effectLst/>
          </c:spPr>
          <c:marker>
            <c:symbol val="circle"/>
            <c:size val="5"/>
            <c:spPr>
              <a:solidFill>
                <a:schemeClr val="accent6"/>
              </a:solidFill>
              <a:ln w="9525">
                <a:solidFill>
                  <a:schemeClr val="accent6"/>
                </a:solidFill>
              </a:ln>
              <a:effectLst/>
            </c:spPr>
          </c:marker>
          <c:xVal>
            <c:numRef>
              <c:f>Sheet1!$BO$1:$BX$1</c:f>
              <c:numCache>
                <c:formatCode>General</c:formatCode>
                <c:ptCount val="10"/>
                <c:pt idx="0">
                  <c:v>2008</c:v>
                </c:pt>
                <c:pt idx="1">
                  <c:v>2009</c:v>
                </c:pt>
                <c:pt idx="2">
                  <c:v>2010</c:v>
                </c:pt>
                <c:pt idx="3">
                  <c:v>2011</c:v>
                </c:pt>
                <c:pt idx="4">
                  <c:v>2012</c:v>
                </c:pt>
                <c:pt idx="5">
                  <c:v>2013</c:v>
                </c:pt>
                <c:pt idx="6">
                  <c:v>2014</c:v>
                </c:pt>
                <c:pt idx="7">
                  <c:v>2015</c:v>
                </c:pt>
                <c:pt idx="8">
                  <c:v>2016</c:v>
                </c:pt>
                <c:pt idx="9">
                  <c:v>2017</c:v>
                </c:pt>
              </c:numCache>
            </c:numRef>
          </c:xVal>
          <c:yVal>
            <c:numRef>
              <c:f>Sheet1!$BO$2:$BX$2</c:f>
              <c:numCache>
                <c:formatCode>0.00_ </c:formatCode>
                <c:ptCount val="10"/>
                <c:pt idx="0">
                  <c:v>0.63377054537099997</c:v>
                </c:pt>
                <c:pt idx="1">
                  <c:v>0.68634562296599999</c:v>
                </c:pt>
                <c:pt idx="2">
                  <c:v>0.74733530150000005</c:v>
                </c:pt>
                <c:pt idx="3">
                  <c:v>0.80170567664199999</c:v>
                </c:pt>
                <c:pt idx="4">
                  <c:v>0.85772396303099996</c:v>
                </c:pt>
                <c:pt idx="5">
                  <c:v>0.92827456093000005</c:v>
                </c:pt>
                <c:pt idx="6">
                  <c:v>1.021667031894</c:v>
                </c:pt>
                <c:pt idx="7">
                  <c:v>1.067885</c:v>
                </c:pt>
                <c:pt idx="8">
                  <c:v>1.0692816000000001</c:v>
                </c:pt>
                <c:pt idx="9">
                  <c:v>1.0871016040000001</c:v>
                </c:pt>
              </c:numCache>
            </c:numRef>
          </c:yVal>
          <c:smooth val="1"/>
          <c:extLst>
            <c:ext xmlns:c16="http://schemas.microsoft.com/office/drawing/2014/chart" uri="{C3380CC4-5D6E-409C-BE32-E72D297353CC}">
              <c16:uniqueId val="{00000000-31DB-4E2C-BAF2-DC9924DEE992}"/>
            </c:ext>
          </c:extLst>
        </c:ser>
        <c:dLbls>
          <c:showLegendKey val="0"/>
          <c:showVal val="0"/>
          <c:showCatName val="0"/>
          <c:showSerName val="0"/>
          <c:showPercent val="0"/>
          <c:showBubbleSize val="0"/>
        </c:dLbls>
        <c:axId val="661301232"/>
        <c:axId val="661302544"/>
      </c:scatterChart>
      <c:valAx>
        <c:axId val="66130123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zh-CN"/>
          </a:p>
        </c:txPr>
        <c:crossAx val="661302544"/>
        <c:crosses val="autoZero"/>
        <c:crossBetween val="midCat"/>
      </c:valAx>
      <c:valAx>
        <c:axId val="661302544"/>
        <c:scaling>
          <c:orientation val="minMax"/>
          <c:min val="0.5"/>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US"/>
                  <a:t>Trillion</a:t>
                </a:r>
                <a:endParaRPr lang="zh-CN"/>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zh-CN"/>
            </a:p>
          </c:txPr>
        </c:title>
        <c:numFmt formatCode="0.00_ "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zh-CN"/>
          </a:p>
        </c:txPr>
        <c:crossAx val="66130123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5B22FA65-034E-4260-B65B-44485725D5EA}" type="datetimeFigureOut">
              <a:rPr lang="zh-CN" altLang="en-US" smtClean="0"/>
              <a:t>2019/3/5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FC86FB3-B211-476F-ABD1-C101961581A6}" type="slidenum">
              <a:rPr lang="zh-CN" altLang="en-US" smtClean="0"/>
              <a:t>‹#›</a:t>
            </a:fld>
            <a:endParaRPr lang="zh-CN" altLang="en-US"/>
          </a:p>
        </p:txBody>
      </p:sp>
    </p:spTree>
    <p:extLst>
      <p:ext uri="{BB962C8B-B14F-4D97-AF65-F5344CB8AC3E}">
        <p14:creationId xmlns:p14="http://schemas.microsoft.com/office/powerpoint/2010/main" val="2277181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B22FA65-034E-4260-B65B-44485725D5EA}" type="datetimeFigureOut">
              <a:rPr lang="zh-CN" altLang="en-US" smtClean="0"/>
              <a:t>2019/3/5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FC86FB3-B211-476F-ABD1-C101961581A6}" type="slidenum">
              <a:rPr lang="zh-CN" altLang="en-US" smtClean="0"/>
              <a:t>‹#›</a:t>
            </a:fld>
            <a:endParaRPr lang="zh-CN" altLang="en-US"/>
          </a:p>
        </p:txBody>
      </p:sp>
    </p:spTree>
    <p:extLst>
      <p:ext uri="{BB962C8B-B14F-4D97-AF65-F5344CB8AC3E}">
        <p14:creationId xmlns:p14="http://schemas.microsoft.com/office/powerpoint/2010/main" val="2840291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B22FA65-034E-4260-B65B-44485725D5EA}" type="datetimeFigureOut">
              <a:rPr lang="zh-CN" altLang="en-US" smtClean="0"/>
              <a:t>2019/3/5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FC86FB3-B211-476F-ABD1-C101961581A6}" type="slidenum">
              <a:rPr lang="zh-CN" altLang="en-US" smtClean="0"/>
              <a:t>‹#›</a:t>
            </a:fld>
            <a:endParaRPr lang="zh-CN" altLang="en-US"/>
          </a:p>
        </p:txBody>
      </p:sp>
    </p:spTree>
    <p:extLst>
      <p:ext uri="{BB962C8B-B14F-4D97-AF65-F5344CB8AC3E}">
        <p14:creationId xmlns:p14="http://schemas.microsoft.com/office/powerpoint/2010/main" val="740725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B22FA65-034E-4260-B65B-44485725D5EA}" type="datetimeFigureOut">
              <a:rPr lang="zh-CN" altLang="en-US" smtClean="0"/>
              <a:t>2019/3/5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FC86FB3-B211-476F-ABD1-C101961581A6}" type="slidenum">
              <a:rPr lang="zh-CN" altLang="en-US" smtClean="0"/>
              <a:t>‹#›</a:t>
            </a:fld>
            <a:endParaRPr lang="zh-CN" altLang="en-US"/>
          </a:p>
        </p:txBody>
      </p:sp>
    </p:spTree>
    <p:extLst>
      <p:ext uri="{BB962C8B-B14F-4D97-AF65-F5344CB8AC3E}">
        <p14:creationId xmlns:p14="http://schemas.microsoft.com/office/powerpoint/2010/main" val="3865787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B22FA65-034E-4260-B65B-44485725D5EA}" type="datetimeFigureOut">
              <a:rPr lang="zh-CN" altLang="en-US" smtClean="0"/>
              <a:t>2019/3/5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FC86FB3-B211-476F-ABD1-C101961581A6}" type="slidenum">
              <a:rPr lang="zh-CN" altLang="en-US" smtClean="0"/>
              <a:t>‹#›</a:t>
            </a:fld>
            <a:endParaRPr lang="zh-CN" altLang="en-US"/>
          </a:p>
        </p:txBody>
      </p:sp>
    </p:spTree>
    <p:extLst>
      <p:ext uri="{BB962C8B-B14F-4D97-AF65-F5344CB8AC3E}">
        <p14:creationId xmlns:p14="http://schemas.microsoft.com/office/powerpoint/2010/main" val="3837523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5B22FA65-034E-4260-B65B-44485725D5EA}" type="datetimeFigureOut">
              <a:rPr lang="zh-CN" altLang="en-US" smtClean="0"/>
              <a:t>2019/3/5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FC86FB3-B211-476F-ABD1-C101961581A6}" type="slidenum">
              <a:rPr lang="zh-CN" altLang="en-US" smtClean="0"/>
              <a:t>‹#›</a:t>
            </a:fld>
            <a:endParaRPr lang="zh-CN" altLang="en-US"/>
          </a:p>
        </p:txBody>
      </p:sp>
    </p:spTree>
    <p:extLst>
      <p:ext uri="{BB962C8B-B14F-4D97-AF65-F5344CB8AC3E}">
        <p14:creationId xmlns:p14="http://schemas.microsoft.com/office/powerpoint/2010/main" val="61948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5B22FA65-034E-4260-B65B-44485725D5EA}" type="datetimeFigureOut">
              <a:rPr lang="zh-CN" altLang="en-US" smtClean="0"/>
              <a:t>2019/3/5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FC86FB3-B211-476F-ABD1-C101961581A6}" type="slidenum">
              <a:rPr lang="zh-CN" altLang="en-US" smtClean="0"/>
              <a:t>‹#›</a:t>
            </a:fld>
            <a:endParaRPr lang="zh-CN" altLang="en-US"/>
          </a:p>
        </p:txBody>
      </p:sp>
    </p:spTree>
    <p:extLst>
      <p:ext uri="{BB962C8B-B14F-4D97-AF65-F5344CB8AC3E}">
        <p14:creationId xmlns:p14="http://schemas.microsoft.com/office/powerpoint/2010/main" val="2276518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B22FA65-034E-4260-B65B-44485725D5EA}" type="datetimeFigureOut">
              <a:rPr lang="zh-CN" altLang="en-US" smtClean="0"/>
              <a:t>2019/3/5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FC86FB3-B211-476F-ABD1-C101961581A6}" type="slidenum">
              <a:rPr lang="zh-CN" altLang="en-US" smtClean="0"/>
              <a:t>‹#›</a:t>
            </a:fld>
            <a:endParaRPr lang="zh-CN" altLang="en-US"/>
          </a:p>
        </p:txBody>
      </p:sp>
    </p:spTree>
    <p:extLst>
      <p:ext uri="{BB962C8B-B14F-4D97-AF65-F5344CB8AC3E}">
        <p14:creationId xmlns:p14="http://schemas.microsoft.com/office/powerpoint/2010/main" val="3657717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22FA65-034E-4260-B65B-44485725D5EA}" type="datetimeFigureOut">
              <a:rPr lang="zh-CN" altLang="en-US" smtClean="0"/>
              <a:t>2019/3/5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FC86FB3-B211-476F-ABD1-C101961581A6}" type="slidenum">
              <a:rPr lang="zh-CN" altLang="en-US" smtClean="0"/>
              <a:t>‹#›</a:t>
            </a:fld>
            <a:endParaRPr lang="zh-CN" altLang="en-US"/>
          </a:p>
        </p:txBody>
      </p:sp>
    </p:spTree>
    <p:extLst>
      <p:ext uri="{BB962C8B-B14F-4D97-AF65-F5344CB8AC3E}">
        <p14:creationId xmlns:p14="http://schemas.microsoft.com/office/powerpoint/2010/main" val="1322686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5B22FA65-034E-4260-B65B-44485725D5EA}" type="datetimeFigureOut">
              <a:rPr lang="zh-CN" altLang="en-US" smtClean="0"/>
              <a:t>2019/3/5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FC86FB3-B211-476F-ABD1-C101961581A6}" type="slidenum">
              <a:rPr lang="zh-CN" altLang="en-US" smtClean="0"/>
              <a:t>‹#›</a:t>
            </a:fld>
            <a:endParaRPr lang="zh-CN" altLang="en-US"/>
          </a:p>
        </p:txBody>
      </p:sp>
    </p:spTree>
    <p:extLst>
      <p:ext uri="{BB962C8B-B14F-4D97-AF65-F5344CB8AC3E}">
        <p14:creationId xmlns:p14="http://schemas.microsoft.com/office/powerpoint/2010/main" val="3246669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5B22FA65-034E-4260-B65B-44485725D5EA}" type="datetimeFigureOut">
              <a:rPr lang="zh-CN" altLang="en-US" smtClean="0"/>
              <a:t>2019/3/5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FC86FB3-B211-476F-ABD1-C101961581A6}" type="slidenum">
              <a:rPr lang="zh-CN" altLang="en-US" smtClean="0"/>
              <a:t>‹#›</a:t>
            </a:fld>
            <a:endParaRPr lang="zh-CN" altLang="en-US"/>
          </a:p>
        </p:txBody>
      </p:sp>
    </p:spTree>
    <p:extLst>
      <p:ext uri="{BB962C8B-B14F-4D97-AF65-F5344CB8AC3E}">
        <p14:creationId xmlns:p14="http://schemas.microsoft.com/office/powerpoint/2010/main" val="1688166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22FA65-034E-4260-B65B-44485725D5EA}" type="datetimeFigureOut">
              <a:rPr lang="zh-CN" altLang="en-US" smtClean="0"/>
              <a:t>2019/3/5</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C86FB3-B211-476F-ABD1-C101961581A6}" type="slidenum">
              <a:rPr lang="zh-CN" altLang="en-US" smtClean="0"/>
              <a:t>‹#›</a:t>
            </a:fld>
            <a:endParaRPr lang="zh-CN" altLang="en-US"/>
          </a:p>
        </p:txBody>
      </p:sp>
    </p:spTree>
    <p:extLst>
      <p:ext uri="{BB962C8B-B14F-4D97-AF65-F5344CB8AC3E}">
        <p14:creationId xmlns:p14="http://schemas.microsoft.com/office/powerpoint/2010/main" val="1653519256"/>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6C8992-FD76-4EC5-A9D8-8B0A8AE1DF23}"/>
              </a:ext>
            </a:extLst>
          </p:cNvPr>
          <p:cNvSpPr>
            <a:spLocks noGrp="1"/>
          </p:cNvSpPr>
          <p:nvPr>
            <p:ph type="ctrTitle"/>
          </p:nvPr>
        </p:nvSpPr>
        <p:spPr>
          <a:xfrm>
            <a:off x="2209800" y="2235200"/>
            <a:ext cx="9144000" cy="2387600"/>
          </a:xfrm>
        </p:spPr>
        <p:txBody>
          <a:bodyPr/>
          <a:lstStyle/>
          <a:p>
            <a:pPr algn="r"/>
            <a:r>
              <a:rPr lang="en-US" altLang="zh-CN" b="1" dirty="0">
                <a:solidFill>
                  <a:schemeClr val="accent6"/>
                </a:solidFill>
              </a:rPr>
              <a:t>Report on Nigerian Economy</a:t>
            </a:r>
            <a:endParaRPr lang="zh-CN" altLang="en-US" dirty="0">
              <a:solidFill>
                <a:schemeClr val="accent6"/>
              </a:solidFill>
            </a:endParaRPr>
          </a:p>
        </p:txBody>
      </p:sp>
      <p:sp>
        <p:nvSpPr>
          <p:cNvPr id="3" name="副标题 2">
            <a:extLst>
              <a:ext uri="{FF2B5EF4-FFF2-40B4-BE49-F238E27FC236}">
                <a16:creationId xmlns:a16="http://schemas.microsoft.com/office/drawing/2014/main" id="{1DBF8C43-2C1F-4ADB-883B-6E5828F08C97}"/>
              </a:ext>
            </a:extLst>
          </p:cNvPr>
          <p:cNvSpPr>
            <a:spLocks noGrp="1"/>
          </p:cNvSpPr>
          <p:nvPr>
            <p:ph type="subTitle" idx="1"/>
          </p:nvPr>
        </p:nvSpPr>
        <p:spPr>
          <a:xfrm>
            <a:off x="2209800" y="4714875"/>
            <a:ext cx="9144000" cy="1655762"/>
          </a:xfrm>
        </p:spPr>
        <p:txBody>
          <a:bodyPr/>
          <a:lstStyle/>
          <a:p>
            <a:pPr algn="r"/>
            <a:r>
              <a:rPr lang="en-US" altLang="zh-CN" dirty="0"/>
              <a:t>Presented by Maggie Huang</a:t>
            </a:r>
            <a:endParaRPr lang="zh-CN" altLang="en-US" dirty="0"/>
          </a:p>
        </p:txBody>
      </p:sp>
    </p:spTree>
    <p:extLst>
      <p:ext uri="{BB962C8B-B14F-4D97-AF65-F5344CB8AC3E}">
        <p14:creationId xmlns:p14="http://schemas.microsoft.com/office/powerpoint/2010/main" val="9723540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7748FB-4A9C-4304-8B3B-7B67A358152A}"/>
              </a:ext>
            </a:extLst>
          </p:cNvPr>
          <p:cNvSpPr>
            <a:spLocks noGrp="1"/>
          </p:cNvSpPr>
          <p:nvPr>
            <p:ph type="title"/>
          </p:nvPr>
        </p:nvSpPr>
        <p:spPr/>
        <p:txBody>
          <a:bodyPr>
            <a:normAutofit/>
          </a:bodyPr>
          <a:lstStyle/>
          <a:p>
            <a:r>
              <a:rPr lang="en-US" altLang="zh-CN" sz="3200" b="1" dirty="0"/>
              <a:t>The population over the last decade: </a:t>
            </a:r>
            <a:br>
              <a:rPr lang="zh-CN" altLang="zh-CN" sz="3200" dirty="0"/>
            </a:br>
            <a:endParaRPr lang="zh-CN" altLang="en-US" sz="3200" dirty="0"/>
          </a:p>
        </p:txBody>
      </p:sp>
      <p:pic>
        <p:nvPicPr>
          <p:cNvPr id="4" name="内容占位符 3">
            <a:extLst>
              <a:ext uri="{FF2B5EF4-FFF2-40B4-BE49-F238E27FC236}">
                <a16:creationId xmlns:a16="http://schemas.microsoft.com/office/drawing/2014/main" id="{F0A2724F-23DF-479B-89B7-7D966AE5780A}"/>
              </a:ext>
            </a:extLst>
          </p:cNvPr>
          <p:cNvPicPr>
            <a:picLocks noGrp="1"/>
          </p:cNvPicPr>
          <p:nvPr>
            <p:ph idx="1"/>
          </p:nvPr>
        </p:nvPicPr>
        <p:blipFill rotWithShape="1">
          <a:blip r:embed="rId2"/>
          <a:srcRect t="9374"/>
          <a:stretch/>
        </p:blipFill>
        <p:spPr>
          <a:xfrm>
            <a:off x="1866900" y="1348740"/>
            <a:ext cx="8092440" cy="4862195"/>
          </a:xfrm>
          <a:prstGeom prst="rect">
            <a:avLst/>
          </a:prstGeom>
        </p:spPr>
      </p:pic>
    </p:spTree>
    <p:extLst>
      <p:ext uri="{BB962C8B-B14F-4D97-AF65-F5344CB8AC3E}">
        <p14:creationId xmlns:p14="http://schemas.microsoft.com/office/powerpoint/2010/main" val="3033751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712859-1B59-4D3F-A358-FF89FBD094A3}"/>
              </a:ext>
            </a:extLst>
          </p:cNvPr>
          <p:cNvSpPr>
            <a:spLocks noGrp="1"/>
          </p:cNvSpPr>
          <p:nvPr>
            <p:ph type="title"/>
          </p:nvPr>
        </p:nvSpPr>
        <p:spPr/>
        <p:txBody>
          <a:bodyPr>
            <a:noAutofit/>
          </a:bodyPr>
          <a:lstStyle/>
          <a:p>
            <a:r>
              <a:rPr lang="en-US" altLang="zh-CN" sz="3200" b="1" dirty="0"/>
              <a:t>2.2 Do all people seem to be equally affected by unemployment?</a:t>
            </a:r>
            <a:br>
              <a:rPr lang="zh-CN" altLang="zh-CN" sz="3200" b="1" dirty="0"/>
            </a:br>
            <a:endParaRPr lang="zh-CN" altLang="en-US" sz="3200" dirty="0"/>
          </a:p>
        </p:txBody>
      </p:sp>
      <p:graphicFrame>
        <p:nvGraphicFramePr>
          <p:cNvPr id="4" name="内容占位符 3">
            <a:extLst>
              <a:ext uri="{FF2B5EF4-FFF2-40B4-BE49-F238E27FC236}">
                <a16:creationId xmlns:a16="http://schemas.microsoft.com/office/drawing/2014/main" id="{478465F4-6CE5-407B-83BB-E8FDE93C27DB}"/>
              </a:ext>
            </a:extLst>
          </p:cNvPr>
          <p:cNvGraphicFramePr>
            <a:graphicFrameLocks noGrp="1"/>
          </p:cNvGraphicFramePr>
          <p:nvPr>
            <p:ph idx="1"/>
            <p:extLst>
              <p:ext uri="{D42A27DB-BD31-4B8C-83A1-F6EECF244321}">
                <p14:modId xmlns:p14="http://schemas.microsoft.com/office/powerpoint/2010/main" val="1998972118"/>
              </p:ext>
            </p:extLst>
          </p:nvPr>
        </p:nvGraphicFramePr>
        <p:xfrm>
          <a:off x="1409700" y="1690688"/>
          <a:ext cx="8557260" cy="456533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062915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a:extLst>
              <a:ext uri="{FF2B5EF4-FFF2-40B4-BE49-F238E27FC236}">
                <a16:creationId xmlns:a16="http://schemas.microsoft.com/office/drawing/2014/main" id="{D66D3C44-0124-40E9-B63D-4324EF23606B}"/>
              </a:ext>
            </a:extLst>
          </p:cNvPr>
          <p:cNvGraphicFramePr>
            <a:graphicFrameLocks noGrp="1"/>
          </p:cNvGraphicFramePr>
          <p:nvPr>
            <p:ph idx="1"/>
            <p:extLst>
              <p:ext uri="{D42A27DB-BD31-4B8C-83A1-F6EECF244321}">
                <p14:modId xmlns:p14="http://schemas.microsoft.com/office/powerpoint/2010/main" val="3502533865"/>
              </p:ext>
            </p:extLst>
          </p:nvPr>
        </p:nvGraphicFramePr>
        <p:xfrm>
          <a:off x="914400" y="693420"/>
          <a:ext cx="10020300" cy="548354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04687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72216C-A9DD-4ED8-8517-27A01342A4B7}"/>
              </a:ext>
            </a:extLst>
          </p:cNvPr>
          <p:cNvSpPr>
            <a:spLocks noGrp="1"/>
          </p:cNvSpPr>
          <p:nvPr>
            <p:ph type="title"/>
          </p:nvPr>
        </p:nvSpPr>
        <p:spPr/>
        <p:txBody>
          <a:bodyPr>
            <a:normAutofit/>
          </a:bodyPr>
          <a:lstStyle/>
          <a:p>
            <a:r>
              <a:rPr lang="en-US" altLang="zh-CN" sz="3600" b="1" dirty="0">
                <a:solidFill>
                  <a:srgbClr val="E0B64E"/>
                </a:solidFill>
              </a:rPr>
              <a:t>3. Inflation </a:t>
            </a:r>
            <a:endParaRPr lang="zh-CN" altLang="en-US" sz="3600" dirty="0">
              <a:solidFill>
                <a:srgbClr val="E0B64E"/>
              </a:solidFill>
            </a:endParaRPr>
          </a:p>
        </p:txBody>
      </p:sp>
      <p:sp>
        <p:nvSpPr>
          <p:cNvPr id="3" name="内容占位符 2">
            <a:extLst>
              <a:ext uri="{FF2B5EF4-FFF2-40B4-BE49-F238E27FC236}">
                <a16:creationId xmlns:a16="http://schemas.microsoft.com/office/drawing/2014/main" id="{0A4277D2-DB94-4AB6-B6A9-A7C6C2200072}"/>
              </a:ext>
            </a:extLst>
          </p:cNvPr>
          <p:cNvSpPr>
            <a:spLocks noGrp="1"/>
          </p:cNvSpPr>
          <p:nvPr>
            <p:ph idx="1"/>
          </p:nvPr>
        </p:nvSpPr>
        <p:spPr>
          <a:xfrm>
            <a:off x="899160" y="1376045"/>
            <a:ext cx="10515600" cy="4351338"/>
          </a:xfrm>
        </p:spPr>
        <p:txBody>
          <a:bodyPr/>
          <a:lstStyle/>
          <a:p>
            <a:pPr marL="0" indent="0">
              <a:buNone/>
            </a:pPr>
            <a:r>
              <a:rPr lang="en-US" altLang="zh-CN" b="1" dirty="0"/>
              <a:t>3.1 Nigeria’s rate of inflation</a:t>
            </a:r>
            <a:endParaRPr lang="zh-CN" altLang="zh-CN" b="1" dirty="0"/>
          </a:p>
          <a:p>
            <a:endParaRPr lang="zh-CN" altLang="en-US" dirty="0"/>
          </a:p>
        </p:txBody>
      </p:sp>
      <p:graphicFrame>
        <p:nvGraphicFramePr>
          <p:cNvPr id="4" name="表格 3">
            <a:extLst>
              <a:ext uri="{FF2B5EF4-FFF2-40B4-BE49-F238E27FC236}">
                <a16:creationId xmlns:a16="http://schemas.microsoft.com/office/drawing/2014/main" id="{C02AEF66-CF8D-4BB5-BFAB-4832CB95F5A3}"/>
              </a:ext>
            </a:extLst>
          </p:cNvPr>
          <p:cNvGraphicFramePr>
            <a:graphicFrameLocks noGrp="1"/>
          </p:cNvGraphicFramePr>
          <p:nvPr>
            <p:extLst>
              <p:ext uri="{D42A27DB-BD31-4B8C-83A1-F6EECF244321}">
                <p14:modId xmlns:p14="http://schemas.microsoft.com/office/powerpoint/2010/main" val="356157692"/>
              </p:ext>
            </p:extLst>
          </p:nvPr>
        </p:nvGraphicFramePr>
        <p:xfrm>
          <a:off x="1090930" y="2037874"/>
          <a:ext cx="7862569" cy="628332"/>
        </p:xfrm>
        <a:graphic>
          <a:graphicData uri="http://schemas.openxmlformats.org/drawingml/2006/table">
            <a:tbl>
              <a:tblPr firstRow="1" firstCol="1" bandRow="1">
                <a:tableStyleId>{10A1B5D5-9B99-4C35-A422-299274C87663}</a:tableStyleId>
              </a:tblPr>
              <a:tblGrid>
                <a:gridCol w="714779">
                  <a:extLst>
                    <a:ext uri="{9D8B030D-6E8A-4147-A177-3AD203B41FA5}">
                      <a16:colId xmlns:a16="http://schemas.microsoft.com/office/drawing/2014/main" val="2341884677"/>
                    </a:ext>
                  </a:extLst>
                </a:gridCol>
                <a:gridCol w="714779">
                  <a:extLst>
                    <a:ext uri="{9D8B030D-6E8A-4147-A177-3AD203B41FA5}">
                      <a16:colId xmlns:a16="http://schemas.microsoft.com/office/drawing/2014/main" val="2096611556"/>
                    </a:ext>
                  </a:extLst>
                </a:gridCol>
                <a:gridCol w="714779">
                  <a:extLst>
                    <a:ext uri="{9D8B030D-6E8A-4147-A177-3AD203B41FA5}">
                      <a16:colId xmlns:a16="http://schemas.microsoft.com/office/drawing/2014/main" val="1124268967"/>
                    </a:ext>
                  </a:extLst>
                </a:gridCol>
                <a:gridCol w="714779">
                  <a:extLst>
                    <a:ext uri="{9D8B030D-6E8A-4147-A177-3AD203B41FA5}">
                      <a16:colId xmlns:a16="http://schemas.microsoft.com/office/drawing/2014/main" val="1757116388"/>
                    </a:ext>
                  </a:extLst>
                </a:gridCol>
                <a:gridCol w="714779">
                  <a:extLst>
                    <a:ext uri="{9D8B030D-6E8A-4147-A177-3AD203B41FA5}">
                      <a16:colId xmlns:a16="http://schemas.microsoft.com/office/drawing/2014/main" val="3711300471"/>
                    </a:ext>
                  </a:extLst>
                </a:gridCol>
                <a:gridCol w="714779">
                  <a:extLst>
                    <a:ext uri="{9D8B030D-6E8A-4147-A177-3AD203B41FA5}">
                      <a16:colId xmlns:a16="http://schemas.microsoft.com/office/drawing/2014/main" val="2188279723"/>
                    </a:ext>
                  </a:extLst>
                </a:gridCol>
                <a:gridCol w="714779">
                  <a:extLst>
                    <a:ext uri="{9D8B030D-6E8A-4147-A177-3AD203B41FA5}">
                      <a16:colId xmlns:a16="http://schemas.microsoft.com/office/drawing/2014/main" val="2896629119"/>
                    </a:ext>
                  </a:extLst>
                </a:gridCol>
                <a:gridCol w="714779">
                  <a:extLst>
                    <a:ext uri="{9D8B030D-6E8A-4147-A177-3AD203B41FA5}">
                      <a16:colId xmlns:a16="http://schemas.microsoft.com/office/drawing/2014/main" val="970749201"/>
                    </a:ext>
                  </a:extLst>
                </a:gridCol>
                <a:gridCol w="714779">
                  <a:extLst>
                    <a:ext uri="{9D8B030D-6E8A-4147-A177-3AD203B41FA5}">
                      <a16:colId xmlns:a16="http://schemas.microsoft.com/office/drawing/2014/main" val="997520193"/>
                    </a:ext>
                  </a:extLst>
                </a:gridCol>
                <a:gridCol w="714779">
                  <a:extLst>
                    <a:ext uri="{9D8B030D-6E8A-4147-A177-3AD203B41FA5}">
                      <a16:colId xmlns:a16="http://schemas.microsoft.com/office/drawing/2014/main" val="704864078"/>
                    </a:ext>
                  </a:extLst>
                </a:gridCol>
                <a:gridCol w="714779">
                  <a:extLst>
                    <a:ext uri="{9D8B030D-6E8A-4147-A177-3AD203B41FA5}">
                      <a16:colId xmlns:a16="http://schemas.microsoft.com/office/drawing/2014/main" val="131976866"/>
                    </a:ext>
                  </a:extLst>
                </a:gridCol>
              </a:tblGrid>
              <a:tr h="314166">
                <a:tc>
                  <a:txBody>
                    <a:bodyPr/>
                    <a:lstStyle/>
                    <a:p>
                      <a:pPr algn="l">
                        <a:spcAft>
                          <a:spcPts val="0"/>
                        </a:spcAft>
                      </a:pPr>
                      <a:r>
                        <a:rPr lang="en-US" sz="1600" kern="0">
                          <a:effectLst/>
                        </a:rPr>
                        <a:t>2007</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600" kern="0">
                          <a:effectLst/>
                        </a:rPr>
                        <a:t>2008</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600" kern="0">
                          <a:effectLst/>
                        </a:rPr>
                        <a:t>2009</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600" kern="0">
                          <a:effectLst/>
                        </a:rPr>
                        <a:t>2010</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600" kern="0">
                          <a:effectLst/>
                        </a:rPr>
                        <a:t>2011</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600" kern="0">
                          <a:effectLst/>
                        </a:rPr>
                        <a:t>2012</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600" kern="0">
                          <a:effectLst/>
                        </a:rPr>
                        <a:t>2013</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600" kern="0">
                          <a:effectLst/>
                        </a:rPr>
                        <a:t>2014</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600" kern="0">
                          <a:effectLst/>
                        </a:rPr>
                        <a:t>2015</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600" kern="0">
                          <a:effectLst/>
                        </a:rPr>
                        <a:t>2016</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600" kern="0">
                          <a:effectLst/>
                        </a:rPr>
                        <a:t>2017</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083109112"/>
                  </a:ext>
                </a:extLst>
              </a:tr>
              <a:tr h="314166">
                <a:tc>
                  <a:txBody>
                    <a:bodyPr/>
                    <a:lstStyle/>
                    <a:p>
                      <a:pPr algn="l">
                        <a:spcAft>
                          <a:spcPts val="0"/>
                        </a:spcAft>
                      </a:pPr>
                      <a:r>
                        <a:rPr lang="en-US" sz="1600" kern="0">
                          <a:effectLst/>
                        </a:rPr>
                        <a:t>5.38</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tc>
                <a:tc>
                  <a:txBody>
                    <a:bodyPr/>
                    <a:lstStyle/>
                    <a:p>
                      <a:pPr algn="l">
                        <a:spcAft>
                          <a:spcPts val="0"/>
                        </a:spcAft>
                      </a:pPr>
                      <a:r>
                        <a:rPr lang="en-US" sz="1600" kern="0">
                          <a:effectLst/>
                        </a:rPr>
                        <a:t>11.6</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tc>
                <a:tc>
                  <a:txBody>
                    <a:bodyPr/>
                    <a:lstStyle/>
                    <a:p>
                      <a:pPr algn="l">
                        <a:spcAft>
                          <a:spcPts val="0"/>
                        </a:spcAft>
                      </a:pPr>
                      <a:r>
                        <a:rPr lang="en-US" sz="1600" kern="0">
                          <a:effectLst/>
                        </a:rPr>
                        <a:t>11.5</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tc>
                <a:tc>
                  <a:txBody>
                    <a:bodyPr/>
                    <a:lstStyle/>
                    <a:p>
                      <a:pPr algn="l">
                        <a:spcAft>
                          <a:spcPts val="0"/>
                        </a:spcAft>
                      </a:pPr>
                      <a:r>
                        <a:rPr lang="en-US" sz="1600" kern="0">
                          <a:effectLst/>
                        </a:rPr>
                        <a:t>13.7</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tc>
                <a:tc>
                  <a:txBody>
                    <a:bodyPr/>
                    <a:lstStyle/>
                    <a:p>
                      <a:pPr algn="l">
                        <a:spcAft>
                          <a:spcPts val="0"/>
                        </a:spcAft>
                      </a:pPr>
                      <a:r>
                        <a:rPr lang="en-US" sz="1600" kern="0">
                          <a:effectLst/>
                        </a:rPr>
                        <a:t>10.8</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tc>
                <a:tc>
                  <a:txBody>
                    <a:bodyPr/>
                    <a:lstStyle/>
                    <a:p>
                      <a:pPr algn="l">
                        <a:spcAft>
                          <a:spcPts val="0"/>
                        </a:spcAft>
                      </a:pPr>
                      <a:r>
                        <a:rPr lang="en-US" sz="1600" kern="0">
                          <a:effectLst/>
                        </a:rPr>
                        <a:t>12.2</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tc>
                <a:tc>
                  <a:txBody>
                    <a:bodyPr/>
                    <a:lstStyle/>
                    <a:p>
                      <a:pPr algn="l">
                        <a:spcAft>
                          <a:spcPts val="0"/>
                        </a:spcAft>
                      </a:pPr>
                      <a:r>
                        <a:rPr lang="en-US" sz="1600" kern="0">
                          <a:effectLst/>
                        </a:rPr>
                        <a:t>8.48</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tc>
                <a:tc>
                  <a:txBody>
                    <a:bodyPr/>
                    <a:lstStyle/>
                    <a:p>
                      <a:pPr algn="l">
                        <a:spcAft>
                          <a:spcPts val="0"/>
                        </a:spcAft>
                      </a:pPr>
                      <a:r>
                        <a:rPr lang="en-US" sz="1600" kern="0">
                          <a:effectLst/>
                        </a:rPr>
                        <a:t>8.06</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tc>
                <a:tc>
                  <a:txBody>
                    <a:bodyPr/>
                    <a:lstStyle/>
                    <a:p>
                      <a:pPr algn="l">
                        <a:spcAft>
                          <a:spcPts val="0"/>
                        </a:spcAft>
                      </a:pPr>
                      <a:r>
                        <a:rPr lang="en-US" sz="1600" kern="0">
                          <a:effectLst/>
                        </a:rPr>
                        <a:t>9.01</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tc>
                <a:tc>
                  <a:txBody>
                    <a:bodyPr/>
                    <a:lstStyle/>
                    <a:p>
                      <a:pPr algn="l">
                        <a:spcAft>
                          <a:spcPts val="0"/>
                        </a:spcAft>
                      </a:pPr>
                      <a:r>
                        <a:rPr lang="en-US" sz="1600" kern="0">
                          <a:effectLst/>
                        </a:rPr>
                        <a:t>15.7</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tc>
                <a:tc>
                  <a:txBody>
                    <a:bodyPr/>
                    <a:lstStyle/>
                    <a:p>
                      <a:pPr algn="l">
                        <a:spcAft>
                          <a:spcPts val="0"/>
                        </a:spcAft>
                      </a:pPr>
                      <a:r>
                        <a:rPr lang="en-US" sz="1600" kern="0" dirty="0">
                          <a:effectLst/>
                        </a:rPr>
                        <a:t>16.5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2507552039"/>
                  </a:ext>
                </a:extLst>
              </a:tr>
            </a:tbl>
          </a:graphicData>
        </a:graphic>
      </p:graphicFrame>
      <p:graphicFrame>
        <p:nvGraphicFramePr>
          <p:cNvPr id="5" name="图表 4">
            <a:extLst>
              <a:ext uri="{FF2B5EF4-FFF2-40B4-BE49-F238E27FC236}">
                <a16:creationId xmlns:a16="http://schemas.microsoft.com/office/drawing/2014/main" id="{FA5083B4-107A-4998-A614-3847C0AB99A6}"/>
              </a:ext>
            </a:extLst>
          </p:cNvPr>
          <p:cNvGraphicFramePr/>
          <p:nvPr>
            <p:extLst>
              <p:ext uri="{D42A27DB-BD31-4B8C-83A1-F6EECF244321}">
                <p14:modId xmlns:p14="http://schemas.microsoft.com/office/powerpoint/2010/main" val="1831294665"/>
              </p:ext>
            </p:extLst>
          </p:nvPr>
        </p:nvGraphicFramePr>
        <p:xfrm>
          <a:off x="4145280" y="2904012"/>
          <a:ext cx="6789420" cy="345868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462323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D3A906-AD06-4081-B5A3-B2542F0C2237}"/>
              </a:ext>
            </a:extLst>
          </p:cNvPr>
          <p:cNvSpPr>
            <a:spLocks noGrp="1"/>
          </p:cNvSpPr>
          <p:nvPr>
            <p:ph type="title"/>
          </p:nvPr>
        </p:nvSpPr>
        <p:spPr>
          <a:xfrm>
            <a:off x="975360" y="2401411"/>
            <a:ext cx="10515600" cy="1325563"/>
          </a:xfrm>
        </p:spPr>
        <p:txBody>
          <a:bodyPr>
            <a:noAutofit/>
          </a:bodyPr>
          <a:lstStyle/>
          <a:p>
            <a:r>
              <a:rPr lang="en-US" altLang="zh-CN" sz="4800" dirty="0">
                <a:solidFill>
                  <a:srgbClr val="E0B64E"/>
                </a:solidFill>
              </a:rPr>
              <a:t>Question:</a:t>
            </a:r>
            <a:br>
              <a:rPr lang="en-US" altLang="zh-CN" sz="4800" dirty="0">
                <a:solidFill>
                  <a:srgbClr val="E0B64E"/>
                </a:solidFill>
              </a:rPr>
            </a:br>
            <a:r>
              <a:rPr lang="en-US" altLang="zh-CN" sz="4800" dirty="0">
                <a:solidFill>
                  <a:srgbClr val="E0B64E"/>
                </a:solidFill>
              </a:rPr>
              <a:t>Will inflation be a major concern for Nigeria?</a:t>
            </a:r>
            <a:endParaRPr lang="zh-CN" altLang="en-US" sz="4800" dirty="0">
              <a:solidFill>
                <a:srgbClr val="E0B64E"/>
              </a:solidFill>
            </a:endParaRPr>
          </a:p>
        </p:txBody>
      </p:sp>
    </p:spTree>
    <p:extLst>
      <p:ext uri="{BB962C8B-B14F-4D97-AF65-F5344CB8AC3E}">
        <p14:creationId xmlns:p14="http://schemas.microsoft.com/office/powerpoint/2010/main" val="25050489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0F577D-37A4-44A7-A72C-562B8732C5EC}"/>
              </a:ext>
            </a:extLst>
          </p:cNvPr>
          <p:cNvSpPr>
            <a:spLocks noGrp="1"/>
          </p:cNvSpPr>
          <p:nvPr>
            <p:ph type="title"/>
          </p:nvPr>
        </p:nvSpPr>
        <p:spPr/>
        <p:txBody>
          <a:bodyPr>
            <a:normAutofit/>
          </a:bodyPr>
          <a:lstStyle/>
          <a:p>
            <a:r>
              <a:rPr lang="en-US" altLang="zh-CN" sz="3600" b="1" dirty="0">
                <a:solidFill>
                  <a:srgbClr val="E0B64E"/>
                </a:solidFill>
              </a:rPr>
              <a:t>4. REAL GNI</a:t>
            </a:r>
            <a:endParaRPr lang="zh-CN" altLang="en-US" sz="3600" dirty="0">
              <a:solidFill>
                <a:srgbClr val="E0B64E"/>
              </a:solidFill>
            </a:endParaRPr>
          </a:p>
        </p:txBody>
      </p:sp>
      <p:graphicFrame>
        <p:nvGraphicFramePr>
          <p:cNvPr id="4" name="内容占位符 3">
            <a:extLst>
              <a:ext uri="{FF2B5EF4-FFF2-40B4-BE49-F238E27FC236}">
                <a16:creationId xmlns:a16="http://schemas.microsoft.com/office/drawing/2014/main" id="{99C3E21B-1340-4054-B57B-702411ACA904}"/>
              </a:ext>
            </a:extLst>
          </p:cNvPr>
          <p:cNvGraphicFramePr>
            <a:graphicFrameLocks noGrp="1"/>
          </p:cNvGraphicFramePr>
          <p:nvPr>
            <p:ph idx="1"/>
            <p:extLst>
              <p:ext uri="{D42A27DB-BD31-4B8C-83A1-F6EECF244321}">
                <p14:modId xmlns:p14="http://schemas.microsoft.com/office/powerpoint/2010/main" val="2682409536"/>
              </p:ext>
            </p:extLst>
          </p:nvPr>
        </p:nvGraphicFramePr>
        <p:xfrm>
          <a:off x="1145540" y="1447324"/>
          <a:ext cx="9705340" cy="630396"/>
        </p:xfrm>
        <a:graphic>
          <a:graphicData uri="http://schemas.openxmlformats.org/drawingml/2006/table">
            <a:tbl>
              <a:tblPr firstRow="1" firstCol="1" bandRow="1">
                <a:tableStyleId>{10A1B5D5-9B99-4C35-A422-299274C87663}</a:tableStyleId>
              </a:tblPr>
              <a:tblGrid>
                <a:gridCol w="970534">
                  <a:extLst>
                    <a:ext uri="{9D8B030D-6E8A-4147-A177-3AD203B41FA5}">
                      <a16:colId xmlns:a16="http://schemas.microsoft.com/office/drawing/2014/main" val="1427326530"/>
                    </a:ext>
                  </a:extLst>
                </a:gridCol>
                <a:gridCol w="970534">
                  <a:extLst>
                    <a:ext uri="{9D8B030D-6E8A-4147-A177-3AD203B41FA5}">
                      <a16:colId xmlns:a16="http://schemas.microsoft.com/office/drawing/2014/main" val="4270537996"/>
                    </a:ext>
                  </a:extLst>
                </a:gridCol>
                <a:gridCol w="970534">
                  <a:extLst>
                    <a:ext uri="{9D8B030D-6E8A-4147-A177-3AD203B41FA5}">
                      <a16:colId xmlns:a16="http://schemas.microsoft.com/office/drawing/2014/main" val="3973489097"/>
                    </a:ext>
                  </a:extLst>
                </a:gridCol>
                <a:gridCol w="970534">
                  <a:extLst>
                    <a:ext uri="{9D8B030D-6E8A-4147-A177-3AD203B41FA5}">
                      <a16:colId xmlns:a16="http://schemas.microsoft.com/office/drawing/2014/main" val="500752642"/>
                    </a:ext>
                  </a:extLst>
                </a:gridCol>
                <a:gridCol w="970534">
                  <a:extLst>
                    <a:ext uri="{9D8B030D-6E8A-4147-A177-3AD203B41FA5}">
                      <a16:colId xmlns:a16="http://schemas.microsoft.com/office/drawing/2014/main" val="577316060"/>
                    </a:ext>
                  </a:extLst>
                </a:gridCol>
                <a:gridCol w="970534">
                  <a:extLst>
                    <a:ext uri="{9D8B030D-6E8A-4147-A177-3AD203B41FA5}">
                      <a16:colId xmlns:a16="http://schemas.microsoft.com/office/drawing/2014/main" val="241483863"/>
                    </a:ext>
                  </a:extLst>
                </a:gridCol>
                <a:gridCol w="970534">
                  <a:extLst>
                    <a:ext uri="{9D8B030D-6E8A-4147-A177-3AD203B41FA5}">
                      <a16:colId xmlns:a16="http://schemas.microsoft.com/office/drawing/2014/main" val="7814376"/>
                    </a:ext>
                  </a:extLst>
                </a:gridCol>
                <a:gridCol w="970534">
                  <a:extLst>
                    <a:ext uri="{9D8B030D-6E8A-4147-A177-3AD203B41FA5}">
                      <a16:colId xmlns:a16="http://schemas.microsoft.com/office/drawing/2014/main" val="1639843885"/>
                    </a:ext>
                  </a:extLst>
                </a:gridCol>
                <a:gridCol w="970534">
                  <a:extLst>
                    <a:ext uri="{9D8B030D-6E8A-4147-A177-3AD203B41FA5}">
                      <a16:colId xmlns:a16="http://schemas.microsoft.com/office/drawing/2014/main" val="2246435727"/>
                    </a:ext>
                  </a:extLst>
                </a:gridCol>
                <a:gridCol w="970534">
                  <a:extLst>
                    <a:ext uri="{9D8B030D-6E8A-4147-A177-3AD203B41FA5}">
                      <a16:colId xmlns:a16="http://schemas.microsoft.com/office/drawing/2014/main" val="503650658"/>
                    </a:ext>
                  </a:extLst>
                </a:gridCol>
              </a:tblGrid>
              <a:tr h="315198">
                <a:tc>
                  <a:txBody>
                    <a:bodyPr/>
                    <a:lstStyle/>
                    <a:p>
                      <a:pPr algn="l">
                        <a:spcAft>
                          <a:spcPts val="0"/>
                        </a:spcAft>
                      </a:pPr>
                      <a:r>
                        <a:rPr lang="en-US" sz="1600" kern="0">
                          <a:effectLst/>
                        </a:rPr>
                        <a:t>2008</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600" kern="0">
                          <a:effectLst/>
                        </a:rPr>
                        <a:t>2009</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600" kern="0">
                          <a:effectLst/>
                        </a:rPr>
                        <a:t>2010</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600" kern="0">
                          <a:effectLst/>
                        </a:rPr>
                        <a:t>2011</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600" kern="0">
                          <a:effectLst/>
                        </a:rPr>
                        <a:t>2012</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600" kern="0">
                          <a:effectLst/>
                        </a:rPr>
                        <a:t>2013</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600" kern="0">
                          <a:effectLst/>
                        </a:rPr>
                        <a:t>2014</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600" kern="0">
                          <a:effectLst/>
                        </a:rPr>
                        <a:t>2015</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600" kern="0">
                          <a:effectLst/>
                        </a:rPr>
                        <a:t>2016</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600" kern="0">
                          <a:effectLst/>
                        </a:rPr>
                        <a:t>2017</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889661123"/>
                  </a:ext>
                </a:extLst>
              </a:tr>
              <a:tr h="315198">
                <a:tc>
                  <a:txBody>
                    <a:bodyPr/>
                    <a:lstStyle/>
                    <a:p>
                      <a:pPr algn="l">
                        <a:spcAft>
                          <a:spcPts val="0"/>
                        </a:spcAft>
                      </a:pPr>
                      <a:r>
                        <a:rPr lang="en-US" sz="1600" kern="0">
                          <a:effectLst/>
                        </a:rPr>
                        <a:t>0.63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tc>
                <a:tc>
                  <a:txBody>
                    <a:bodyPr/>
                    <a:lstStyle/>
                    <a:p>
                      <a:pPr algn="l">
                        <a:spcAft>
                          <a:spcPts val="0"/>
                        </a:spcAft>
                      </a:pPr>
                      <a:r>
                        <a:rPr lang="en-US" sz="1600" kern="0">
                          <a:effectLst/>
                        </a:rPr>
                        <a:t>0.69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tc>
                <a:tc>
                  <a:txBody>
                    <a:bodyPr/>
                    <a:lstStyle/>
                    <a:p>
                      <a:pPr algn="l">
                        <a:spcAft>
                          <a:spcPts val="0"/>
                        </a:spcAft>
                      </a:pPr>
                      <a:r>
                        <a:rPr lang="en-US" sz="1600" kern="0">
                          <a:effectLst/>
                        </a:rPr>
                        <a:t>0.75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tc>
                <a:tc>
                  <a:txBody>
                    <a:bodyPr/>
                    <a:lstStyle/>
                    <a:p>
                      <a:pPr algn="l">
                        <a:spcAft>
                          <a:spcPts val="0"/>
                        </a:spcAft>
                      </a:pPr>
                      <a:r>
                        <a:rPr lang="en-US" sz="1600" kern="0">
                          <a:effectLst/>
                        </a:rPr>
                        <a:t>0.80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tc>
                <a:tc>
                  <a:txBody>
                    <a:bodyPr/>
                    <a:lstStyle/>
                    <a:p>
                      <a:pPr algn="l">
                        <a:spcAft>
                          <a:spcPts val="0"/>
                        </a:spcAft>
                      </a:pPr>
                      <a:r>
                        <a:rPr lang="en-US" sz="1600" kern="0">
                          <a:effectLst/>
                        </a:rPr>
                        <a:t>0.86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tc>
                <a:tc>
                  <a:txBody>
                    <a:bodyPr/>
                    <a:lstStyle/>
                    <a:p>
                      <a:pPr algn="l">
                        <a:spcAft>
                          <a:spcPts val="0"/>
                        </a:spcAft>
                      </a:pPr>
                      <a:r>
                        <a:rPr lang="en-US" sz="1600" kern="0">
                          <a:effectLst/>
                        </a:rPr>
                        <a:t>0.93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tc>
                <a:tc>
                  <a:txBody>
                    <a:bodyPr/>
                    <a:lstStyle/>
                    <a:p>
                      <a:pPr algn="l">
                        <a:spcAft>
                          <a:spcPts val="0"/>
                        </a:spcAft>
                      </a:pPr>
                      <a:r>
                        <a:rPr lang="en-US" sz="1600" kern="0">
                          <a:effectLst/>
                        </a:rPr>
                        <a:t>1.02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tc>
                <a:tc>
                  <a:txBody>
                    <a:bodyPr/>
                    <a:lstStyle/>
                    <a:p>
                      <a:pPr algn="l">
                        <a:spcAft>
                          <a:spcPts val="0"/>
                        </a:spcAft>
                      </a:pPr>
                      <a:r>
                        <a:rPr lang="en-US" sz="1600" kern="0">
                          <a:effectLst/>
                        </a:rPr>
                        <a:t>1.07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tc>
                <a:tc>
                  <a:txBody>
                    <a:bodyPr/>
                    <a:lstStyle/>
                    <a:p>
                      <a:pPr algn="l">
                        <a:spcAft>
                          <a:spcPts val="0"/>
                        </a:spcAft>
                      </a:pPr>
                      <a:r>
                        <a:rPr lang="en-US" sz="1600" kern="0">
                          <a:effectLst/>
                        </a:rPr>
                        <a:t>1.07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tc>
                <a:tc>
                  <a:txBody>
                    <a:bodyPr/>
                    <a:lstStyle/>
                    <a:p>
                      <a:pPr algn="l">
                        <a:spcAft>
                          <a:spcPts val="0"/>
                        </a:spcAft>
                      </a:pPr>
                      <a:r>
                        <a:rPr lang="en-US" sz="1600" kern="0" dirty="0">
                          <a:effectLst/>
                        </a:rPr>
                        <a:t>1.09 </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197398953"/>
                  </a:ext>
                </a:extLst>
              </a:tr>
            </a:tbl>
          </a:graphicData>
        </a:graphic>
      </p:graphicFrame>
      <p:graphicFrame>
        <p:nvGraphicFramePr>
          <p:cNvPr id="5" name="图表 4">
            <a:extLst>
              <a:ext uri="{FF2B5EF4-FFF2-40B4-BE49-F238E27FC236}">
                <a16:creationId xmlns:a16="http://schemas.microsoft.com/office/drawing/2014/main" id="{DE2F594A-9BFD-44EF-8DDF-33ED0077A3D3}"/>
              </a:ext>
            </a:extLst>
          </p:cNvPr>
          <p:cNvGraphicFramePr/>
          <p:nvPr>
            <p:extLst>
              <p:ext uri="{D42A27DB-BD31-4B8C-83A1-F6EECF244321}">
                <p14:modId xmlns:p14="http://schemas.microsoft.com/office/powerpoint/2010/main" val="3799868345"/>
              </p:ext>
            </p:extLst>
          </p:nvPr>
        </p:nvGraphicFramePr>
        <p:xfrm>
          <a:off x="1935480" y="2430780"/>
          <a:ext cx="7696199" cy="398526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38494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9000F6-9CBC-420C-9A2C-C5A2246B1C2D}"/>
              </a:ext>
            </a:extLst>
          </p:cNvPr>
          <p:cNvSpPr>
            <a:spLocks noGrp="1"/>
          </p:cNvSpPr>
          <p:nvPr>
            <p:ph type="title"/>
          </p:nvPr>
        </p:nvSpPr>
        <p:spPr/>
        <p:txBody>
          <a:bodyPr>
            <a:normAutofit/>
          </a:bodyPr>
          <a:lstStyle/>
          <a:p>
            <a:r>
              <a:rPr lang="en-US" altLang="zh-CN" sz="3600" b="1" dirty="0">
                <a:solidFill>
                  <a:srgbClr val="E0B64E"/>
                </a:solidFill>
                <a:latin typeface="Arial" panose="020B0604020202020204" pitchFamily="34" charset="0"/>
                <a:ea typeface="等线" panose="02010600030101010101" pitchFamily="2" charset="-122"/>
                <a:cs typeface="Arial" panose="020B0604020202020204" pitchFamily="34" charset="0"/>
              </a:rPr>
              <a:t>Comparison with GDP: </a:t>
            </a:r>
            <a:endParaRPr lang="zh-CN" altLang="en-US" sz="3600" dirty="0">
              <a:solidFill>
                <a:srgbClr val="E0B64E"/>
              </a:solidFill>
            </a:endParaRPr>
          </a:p>
        </p:txBody>
      </p:sp>
      <p:graphicFrame>
        <p:nvGraphicFramePr>
          <p:cNvPr id="5" name="图表 4">
            <a:extLst>
              <a:ext uri="{FF2B5EF4-FFF2-40B4-BE49-F238E27FC236}">
                <a16:creationId xmlns:a16="http://schemas.microsoft.com/office/drawing/2014/main" id="{E9B9E78B-D81F-42F2-9233-657D845B069C}"/>
              </a:ext>
            </a:extLst>
          </p:cNvPr>
          <p:cNvGraphicFramePr/>
          <p:nvPr>
            <p:extLst>
              <p:ext uri="{D42A27DB-BD31-4B8C-83A1-F6EECF244321}">
                <p14:modId xmlns:p14="http://schemas.microsoft.com/office/powerpoint/2010/main" val="2958969304"/>
              </p:ext>
            </p:extLst>
          </p:nvPr>
        </p:nvGraphicFramePr>
        <p:xfrm>
          <a:off x="533400" y="1935480"/>
          <a:ext cx="5501639" cy="4091903"/>
        </p:xfrm>
        <a:graphic>
          <a:graphicData uri="http://schemas.openxmlformats.org/drawingml/2006/chart">
            <c:chart xmlns:c="http://schemas.openxmlformats.org/drawingml/2006/chart" xmlns:r="http://schemas.openxmlformats.org/officeDocument/2006/relationships" r:id="rId2"/>
          </a:graphicData>
        </a:graphic>
      </p:graphicFrame>
      <p:sp>
        <p:nvSpPr>
          <p:cNvPr id="6" name="Rectangle 3">
            <a:extLst>
              <a:ext uri="{FF2B5EF4-FFF2-40B4-BE49-F238E27FC236}">
                <a16:creationId xmlns:a16="http://schemas.microsoft.com/office/drawing/2014/main" id="{EED5C450-862A-4A00-A9A4-2408BCD52201}"/>
              </a:ext>
            </a:extLst>
          </p:cNvPr>
          <p:cNvSpPr>
            <a:spLocks noChangeArrowheads="1"/>
          </p:cNvSpPr>
          <p:nvPr/>
        </p:nvSpPr>
        <p:spPr bwMode="auto">
          <a:xfrm>
            <a:off x="0" y="31623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图表 6">
            <a:extLst>
              <a:ext uri="{FF2B5EF4-FFF2-40B4-BE49-F238E27FC236}">
                <a16:creationId xmlns:a16="http://schemas.microsoft.com/office/drawing/2014/main" id="{FBC9FDBD-D6DF-4E6F-9587-756BA1C91972}"/>
              </a:ext>
            </a:extLst>
          </p:cNvPr>
          <p:cNvGraphicFramePr/>
          <p:nvPr>
            <p:extLst>
              <p:ext uri="{D42A27DB-BD31-4B8C-83A1-F6EECF244321}">
                <p14:modId xmlns:p14="http://schemas.microsoft.com/office/powerpoint/2010/main" val="2846347326"/>
              </p:ext>
            </p:extLst>
          </p:nvPr>
        </p:nvGraphicFramePr>
        <p:xfrm>
          <a:off x="6156960" y="1935480"/>
          <a:ext cx="5501639" cy="397763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093750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FD4958-9324-47B6-B951-BB8E92AE8411}"/>
              </a:ext>
            </a:extLst>
          </p:cNvPr>
          <p:cNvSpPr>
            <a:spLocks noGrp="1"/>
          </p:cNvSpPr>
          <p:nvPr>
            <p:ph type="title"/>
          </p:nvPr>
        </p:nvSpPr>
        <p:spPr/>
        <p:txBody>
          <a:bodyPr/>
          <a:lstStyle/>
          <a:p>
            <a:r>
              <a:rPr lang="en-US" altLang="zh-CN" sz="3600" b="1" dirty="0">
                <a:solidFill>
                  <a:srgbClr val="E0B64E"/>
                </a:solidFill>
              </a:rPr>
              <a:t>Comparison (2017)</a:t>
            </a:r>
            <a:br>
              <a:rPr lang="zh-CN" altLang="zh-CN" b="1" dirty="0"/>
            </a:br>
            <a:endParaRPr lang="zh-CN" altLang="en-US" dirty="0"/>
          </a:p>
        </p:txBody>
      </p:sp>
      <p:graphicFrame>
        <p:nvGraphicFramePr>
          <p:cNvPr id="4" name="内容占位符 3">
            <a:extLst>
              <a:ext uri="{FF2B5EF4-FFF2-40B4-BE49-F238E27FC236}">
                <a16:creationId xmlns:a16="http://schemas.microsoft.com/office/drawing/2014/main" id="{5CBDABE0-16A8-4042-BDFB-E44A1BAF52B3}"/>
              </a:ext>
            </a:extLst>
          </p:cNvPr>
          <p:cNvGraphicFramePr>
            <a:graphicFrameLocks noGrp="1"/>
          </p:cNvGraphicFramePr>
          <p:nvPr>
            <p:ph idx="1"/>
            <p:extLst>
              <p:ext uri="{D42A27DB-BD31-4B8C-83A1-F6EECF244321}">
                <p14:modId xmlns:p14="http://schemas.microsoft.com/office/powerpoint/2010/main" val="2739474180"/>
              </p:ext>
            </p:extLst>
          </p:nvPr>
        </p:nvGraphicFramePr>
        <p:xfrm>
          <a:off x="967740" y="1133737"/>
          <a:ext cx="10157460" cy="5165537"/>
        </p:xfrm>
        <a:graphic>
          <a:graphicData uri="http://schemas.openxmlformats.org/drawingml/2006/table">
            <a:tbl>
              <a:tblPr firstRow="1" firstCol="1" bandRow="1">
                <a:tableStyleId>{93296810-A885-4BE3-A3E7-6D5BEEA58F35}</a:tableStyleId>
              </a:tblPr>
              <a:tblGrid>
                <a:gridCol w="1866900">
                  <a:extLst>
                    <a:ext uri="{9D8B030D-6E8A-4147-A177-3AD203B41FA5}">
                      <a16:colId xmlns:a16="http://schemas.microsoft.com/office/drawing/2014/main" val="4043244488"/>
                    </a:ext>
                  </a:extLst>
                </a:gridCol>
                <a:gridCol w="1021080">
                  <a:extLst>
                    <a:ext uri="{9D8B030D-6E8A-4147-A177-3AD203B41FA5}">
                      <a16:colId xmlns:a16="http://schemas.microsoft.com/office/drawing/2014/main" val="237558761"/>
                    </a:ext>
                  </a:extLst>
                </a:gridCol>
                <a:gridCol w="982980">
                  <a:extLst>
                    <a:ext uri="{9D8B030D-6E8A-4147-A177-3AD203B41FA5}">
                      <a16:colId xmlns:a16="http://schemas.microsoft.com/office/drawing/2014/main" val="38386068"/>
                    </a:ext>
                  </a:extLst>
                </a:gridCol>
                <a:gridCol w="1295400">
                  <a:extLst>
                    <a:ext uri="{9D8B030D-6E8A-4147-A177-3AD203B41FA5}">
                      <a16:colId xmlns:a16="http://schemas.microsoft.com/office/drawing/2014/main" val="3747776142"/>
                    </a:ext>
                  </a:extLst>
                </a:gridCol>
                <a:gridCol w="1074420">
                  <a:extLst>
                    <a:ext uri="{9D8B030D-6E8A-4147-A177-3AD203B41FA5}">
                      <a16:colId xmlns:a16="http://schemas.microsoft.com/office/drawing/2014/main" val="3751887557"/>
                    </a:ext>
                  </a:extLst>
                </a:gridCol>
                <a:gridCol w="906780">
                  <a:extLst>
                    <a:ext uri="{9D8B030D-6E8A-4147-A177-3AD203B41FA5}">
                      <a16:colId xmlns:a16="http://schemas.microsoft.com/office/drawing/2014/main" val="2560384953"/>
                    </a:ext>
                  </a:extLst>
                </a:gridCol>
                <a:gridCol w="1645920">
                  <a:extLst>
                    <a:ext uri="{9D8B030D-6E8A-4147-A177-3AD203B41FA5}">
                      <a16:colId xmlns:a16="http://schemas.microsoft.com/office/drawing/2014/main" val="691074315"/>
                    </a:ext>
                  </a:extLst>
                </a:gridCol>
                <a:gridCol w="1363980">
                  <a:extLst>
                    <a:ext uri="{9D8B030D-6E8A-4147-A177-3AD203B41FA5}">
                      <a16:colId xmlns:a16="http://schemas.microsoft.com/office/drawing/2014/main" val="1249833506"/>
                    </a:ext>
                  </a:extLst>
                </a:gridCol>
              </a:tblGrid>
              <a:tr h="727820">
                <a:tc>
                  <a:txBody>
                    <a:bodyPr/>
                    <a:lstStyle/>
                    <a:p>
                      <a:pPr algn="l">
                        <a:spcAft>
                          <a:spcPts val="0"/>
                        </a:spcAft>
                      </a:pPr>
                      <a:r>
                        <a:rPr lang="en-US" sz="1800" kern="100">
                          <a:effectLst/>
                        </a:rPr>
                        <a:t>Criteria</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1800" kern="100">
                          <a:effectLst/>
                        </a:rPr>
                        <a:t>Value</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1800" kern="100">
                          <a:effectLst/>
                        </a:rPr>
                        <a:t>World rank</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1800" kern="100">
                          <a:effectLst/>
                        </a:rPr>
                        <a:t>The world average</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1800" kern="100">
                          <a:effectLst/>
                        </a:rPr>
                        <a:t>The first</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1800" kern="100">
                          <a:effectLst/>
                        </a:rPr>
                        <a:t>The value for the first</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000" kern="0">
                          <a:effectLst/>
                        </a:rPr>
                        <a:t>The last one</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1800" kern="100">
                          <a:effectLst/>
                        </a:rPr>
                        <a:t>The value for the last</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351924141"/>
                  </a:ext>
                </a:extLst>
              </a:tr>
              <a:tr h="748947">
                <a:tc>
                  <a:txBody>
                    <a:bodyPr/>
                    <a:lstStyle/>
                    <a:p>
                      <a:pPr algn="l">
                        <a:spcAft>
                          <a:spcPts val="0"/>
                        </a:spcAft>
                      </a:pPr>
                      <a:r>
                        <a:rPr lang="en-US" sz="1800" kern="100">
                          <a:effectLst/>
                        </a:rPr>
                        <a:t>Inflation </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000" kern="100">
                          <a:effectLst/>
                        </a:rPr>
                        <a:t>16.5</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1800" kern="100">
                          <a:effectLst/>
                        </a:rPr>
                        <a:t>6/231</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000" kern="100">
                          <a:effectLst/>
                        </a:rPr>
                        <a:t>4.6</a:t>
                      </a:r>
                      <a:endParaRPr lang="zh-CN" sz="1800" kern="100">
                        <a:effectLst/>
                      </a:endParaRPr>
                    </a:p>
                    <a:p>
                      <a:pPr algn="l">
                        <a:spcAft>
                          <a:spcPts val="0"/>
                        </a:spcAft>
                      </a:pPr>
                      <a:r>
                        <a:rPr lang="en-US" sz="1800" kern="100">
                          <a:effectLst/>
                        </a:rPr>
                        <a:t> </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000" kern="100">
                          <a:effectLst/>
                        </a:rPr>
                        <a:t>South Sudan</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000" kern="100">
                          <a:effectLst/>
                        </a:rPr>
                        <a:t>188</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000" kern="100">
                          <a:effectLst/>
                        </a:rPr>
                        <a:t>Saudi Arabia</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000" kern="100">
                          <a:effectLst/>
                        </a:rPr>
                        <a:t>-0.8</a:t>
                      </a:r>
                      <a:endParaRPr lang="zh-CN" sz="1800" kern="100">
                        <a:effectLst/>
                      </a:endParaRPr>
                    </a:p>
                    <a:p>
                      <a:pPr algn="l">
                        <a:spcAft>
                          <a:spcPts val="0"/>
                        </a:spcAft>
                      </a:pPr>
                      <a:r>
                        <a:rPr lang="en-US" sz="1800" kern="100">
                          <a:effectLst/>
                        </a:rPr>
                        <a:t> </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221107813"/>
                  </a:ext>
                </a:extLst>
              </a:tr>
              <a:tr h="374473">
                <a:tc>
                  <a:txBody>
                    <a:bodyPr/>
                    <a:lstStyle/>
                    <a:p>
                      <a:pPr algn="l">
                        <a:spcAft>
                          <a:spcPts val="0"/>
                        </a:spcAft>
                      </a:pPr>
                      <a:r>
                        <a:rPr lang="en-US" sz="1800" kern="100">
                          <a:effectLst/>
                        </a:rPr>
                        <a:t>Unemployment</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000" kern="100">
                          <a:effectLst/>
                        </a:rPr>
                        <a:t>7.03</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1800" kern="100">
                          <a:effectLst/>
                        </a:rPr>
                        <a:t>93/233</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000" kern="100">
                          <a:effectLst/>
                        </a:rPr>
                        <a:t>7.37</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000" kern="100">
                          <a:effectLst/>
                        </a:rPr>
                        <a:t>Lesotho</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000" kern="100">
                          <a:effectLst/>
                        </a:rPr>
                        <a:t>28</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000" kern="100">
                          <a:effectLst/>
                        </a:rPr>
                        <a:t>Qatar</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000" kern="100">
                          <a:effectLst/>
                        </a:rPr>
                        <a:t>0.121</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967674732"/>
                  </a:ext>
                </a:extLst>
              </a:tr>
              <a:tr h="697495">
                <a:tc>
                  <a:txBody>
                    <a:bodyPr/>
                    <a:lstStyle/>
                    <a:p>
                      <a:pPr algn="l">
                        <a:spcAft>
                          <a:spcPts val="0"/>
                        </a:spcAft>
                      </a:pPr>
                      <a:r>
                        <a:rPr lang="en-US" sz="1800" kern="100">
                          <a:effectLst/>
                        </a:rPr>
                        <a:t>Real GDP (trillion)</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1800" kern="100">
                          <a:effectLst/>
                        </a:rPr>
                        <a:t>1.12</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1800" kern="100">
                          <a:effectLst/>
                        </a:rPr>
                        <a:t>22/220</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1800" kern="100">
                          <a:effectLst/>
                        </a:rPr>
                        <a:t>0.67</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000" kern="100">
                          <a:effectLst/>
                        </a:rPr>
                        <a:t>China</a:t>
                      </a:r>
                      <a:endParaRPr lang="zh-CN" sz="1800" kern="100">
                        <a:effectLst/>
                      </a:endParaRPr>
                    </a:p>
                    <a:p>
                      <a:pPr algn="l">
                        <a:spcAft>
                          <a:spcPts val="0"/>
                        </a:spcAft>
                      </a:pPr>
                      <a:r>
                        <a:rPr lang="en-US" sz="1800" kern="100">
                          <a:effectLst/>
                        </a:rPr>
                        <a:t> </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1800" kern="100">
                          <a:effectLst/>
                        </a:rPr>
                        <a:t>23.3</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000" kern="100">
                          <a:effectLst/>
                        </a:rPr>
                        <a:t>Tuvalu</a:t>
                      </a:r>
                      <a:endParaRPr lang="zh-CN" sz="1800" kern="100">
                        <a:effectLst/>
                      </a:endParaRPr>
                    </a:p>
                    <a:p>
                      <a:pPr algn="l">
                        <a:spcAft>
                          <a:spcPts val="0"/>
                        </a:spcAft>
                      </a:pPr>
                      <a:r>
                        <a:rPr lang="en-US" sz="1800" kern="100">
                          <a:effectLst/>
                        </a:rPr>
                        <a:t> </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1800" kern="100">
                          <a:effectLst/>
                        </a:rPr>
                        <a:t>0.00004</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839537413"/>
                  </a:ext>
                </a:extLst>
              </a:tr>
              <a:tr h="939168">
                <a:tc>
                  <a:txBody>
                    <a:bodyPr/>
                    <a:lstStyle/>
                    <a:p>
                      <a:pPr algn="l">
                        <a:spcAft>
                          <a:spcPts val="0"/>
                        </a:spcAft>
                      </a:pPr>
                      <a:r>
                        <a:rPr lang="en-US" sz="1800" kern="100">
                          <a:effectLst/>
                        </a:rPr>
                        <a:t>GDP per capita ($)</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1800" kern="100">
                          <a:effectLst/>
                        </a:rPr>
                        <a:t>5875</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1800" kern="100">
                          <a:effectLst/>
                        </a:rPr>
                        <a:t>170/235</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000" kern="100">
                          <a:effectLst/>
                        </a:rPr>
                        <a:t>20358</a:t>
                      </a:r>
                      <a:endParaRPr lang="zh-CN" sz="1800" kern="100">
                        <a:effectLst/>
                      </a:endParaRPr>
                    </a:p>
                    <a:p>
                      <a:pPr algn="l">
                        <a:spcAft>
                          <a:spcPts val="0"/>
                        </a:spcAft>
                      </a:pPr>
                      <a:r>
                        <a:rPr lang="en-US" sz="1800" kern="100">
                          <a:effectLst/>
                        </a:rPr>
                        <a:t> </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1800" kern="100">
                          <a:effectLst/>
                        </a:rPr>
                        <a:t>Qatar</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000" kern="100">
                          <a:effectLst/>
                        </a:rPr>
                        <a:t>128374</a:t>
                      </a:r>
                      <a:endParaRPr lang="zh-CN" sz="1800" kern="100">
                        <a:effectLst/>
                      </a:endParaRPr>
                    </a:p>
                    <a:p>
                      <a:pPr algn="l">
                        <a:spcAft>
                          <a:spcPts val="0"/>
                        </a:spcAft>
                      </a:pPr>
                      <a:r>
                        <a:rPr lang="en-US" sz="1800" kern="100">
                          <a:effectLst/>
                        </a:rPr>
                        <a:t> </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000" kern="100">
                          <a:effectLst/>
                        </a:rPr>
                        <a:t>Central African Republic</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000" kern="100">
                          <a:effectLst/>
                        </a:rPr>
                        <a:t>725</a:t>
                      </a:r>
                      <a:endParaRPr lang="zh-CN" sz="1800" kern="100">
                        <a:effectLst/>
                      </a:endParaRPr>
                    </a:p>
                    <a:p>
                      <a:pPr algn="l">
                        <a:spcAft>
                          <a:spcPts val="0"/>
                        </a:spcAft>
                      </a:pPr>
                      <a:r>
                        <a:rPr lang="en-US" sz="1800" kern="100">
                          <a:effectLst/>
                        </a:rPr>
                        <a:t> </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84080268"/>
                  </a:ext>
                </a:extLst>
              </a:tr>
              <a:tr h="714904">
                <a:tc>
                  <a:txBody>
                    <a:bodyPr/>
                    <a:lstStyle/>
                    <a:p>
                      <a:pPr algn="l">
                        <a:spcAft>
                          <a:spcPts val="0"/>
                        </a:spcAft>
                      </a:pPr>
                      <a:r>
                        <a:rPr lang="en-US" sz="1800" kern="100">
                          <a:effectLst/>
                        </a:rPr>
                        <a:t>Rate of economy growth (%)</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1800" kern="100">
                          <a:effectLst/>
                        </a:rPr>
                        <a:t>0.81</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1800" kern="100">
                          <a:effectLst/>
                        </a:rPr>
                        <a:t>216/241</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000" kern="100">
                          <a:effectLst/>
                        </a:rPr>
                        <a:t>3.4</a:t>
                      </a:r>
                      <a:endParaRPr lang="zh-CN" sz="1800" kern="100">
                        <a:effectLst/>
                      </a:endParaRPr>
                    </a:p>
                    <a:p>
                      <a:pPr algn="l">
                        <a:spcAft>
                          <a:spcPts val="0"/>
                        </a:spcAft>
                      </a:pPr>
                      <a:r>
                        <a:rPr lang="en-US" sz="2000" kern="0">
                          <a:effectLst/>
                        </a:rPr>
                        <a:t> </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000" kern="0">
                          <a:effectLst/>
                        </a:rPr>
                        <a:t>Libya</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000" kern="0">
                          <a:effectLst/>
                        </a:rPr>
                        <a:t>26.7</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000" kern="0">
                          <a:effectLst/>
                        </a:rPr>
                        <a:t>Dominica</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000" kern="0">
                          <a:effectLst/>
                        </a:rPr>
                        <a:t>-9.5</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67773045"/>
                  </a:ext>
                </a:extLst>
              </a:tr>
              <a:tr h="485214">
                <a:tc>
                  <a:txBody>
                    <a:bodyPr/>
                    <a:lstStyle/>
                    <a:p>
                      <a:pPr algn="l">
                        <a:spcAft>
                          <a:spcPts val="0"/>
                        </a:spcAft>
                      </a:pPr>
                      <a:r>
                        <a:rPr lang="en-US" sz="1800" kern="100">
                          <a:effectLst/>
                        </a:rPr>
                        <a:t>Real GNI</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1800" kern="100">
                          <a:effectLst/>
                        </a:rPr>
                        <a:t>1.09</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1800" kern="100">
                          <a:effectLst/>
                        </a:rPr>
                        <a:t>24/190</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000" kern="100">
                          <a:effectLst/>
                        </a:rPr>
                        <a:t>0.74</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000" kern="100">
                          <a:effectLst/>
                        </a:rPr>
                        <a:t>China</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000" kern="100">
                          <a:effectLst/>
                        </a:rPr>
                        <a:t>23.2</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000" kern="100">
                          <a:effectLst/>
                        </a:rPr>
                        <a:t>Tuvalu</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000" kern="100" dirty="0">
                          <a:effectLst/>
                        </a:rPr>
                        <a:t>0.00006</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144321364"/>
                  </a:ext>
                </a:extLst>
              </a:tr>
            </a:tbl>
          </a:graphicData>
        </a:graphic>
      </p:graphicFrame>
    </p:spTree>
    <p:extLst>
      <p:ext uri="{BB962C8B-B14F-4D97-AF65-F5344CB8AC3E}">
        <p14:creationId xmlns:p14="http://schemas.microsoft.com/office/powerpoint/2010/main" val="29723892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324B08-2737-4B4A-A128-B4D873A3B3EB}"/>
              </a:ext>
            </a:extLst>
          </p:cNvPr>
          <p:cNvSpPr>
            <a:spLocks noGrp="1"/>
          </p:cNvSpPr>
          <p:nvPr>
            <p:ph type="title"/>
          </p:nvPr>
        </p:nvSpPr>
        <p:spPr/>
        <p:txBody>
          <a:bodyPr/>
          <a:lstStyle/>
          <a:p>
            <a:r>
              <a:rPr lang="en-US" altLang="zh-CN" dirty="0">
                <a:solidFill>
                  <a:srgbClr val="E0B64E"/>
                </a:solidFill>
              </a:rPr>
              <a:t>Question: Real GDP ranking consistent with its per capita GDP ranking? </a:t>
            </a:r>
            <a:endParaRPr lang="zh-CN" altLang="en-US" dirty="0">
              <a:solidFill>
                <a:srgbClr val="E0B64E"/>
              </a:solidFill>
            </a:endParaRPr>
          </a:p>
        </p:txBody>
      </p:sp>
      <p:sp>
        <p:nvSpPr>
          <p:cNvPr id="3" name="内容占位符 2">
            <a:extLst>
              <a:ext uri="{FF2B5EF4-FFF2-40B4-BE49-F238E27FC236}">
                <a16:creationId xmlns:a16="http://schemas.microsoft.com/office/drawing/2014/main" id="{3E4FD833-DBA5-4D32-BE6C-867C022568E5}"/>
              </a:ext>
            </a:extLst>
          </p:cNvPr>
          <p:cNvSpPr>
            <a:spLocks noGrp="1"/>
          </p:cNvSpPr>
          <p:nvPr>
            <p:ph idx="1"/>
          </p:nvPr>
        </p:nvSpPr>
        <p:spPr>
          <a:xfrm>
            <a:off x="838200" y="2018982"/>
            <a:ext cx="10515600" cy="4351338"/>
          </a:xfrm>
        </p:spPr>
        <p:txBody>
          <a:bodyPr/>
          <a:lstStyle/>
          <a:p>
            <a:r>
              <a:rPr lang="en-US" altLang="zh-CN" dirty="0"/>
              <a:t>GDP ranking: 22</a:t>
            </a:r>
            <a:endParaRPr lang="zh-CN" altLang="zh-CN" dirty="0"/>
          </a:p>
          <a:p>
            <a:r>
              <a:rPr lang="en-US" altLang="zh-CN" dirty="0"/>
              <a:t>GDP per capita: 170</a:t>
            </a:r>
            <a:endParaRPr lang="zh-CN" altLang="zh-CN" dirty="0"/>
          </a:p>
          <a:p>
            <a:endParaRPr lang="zh-CN" altLang="en-US" dirty="0"/>
          </a:p>
        </p:txBody>
      </p:sp>
      <p:pic>
        <p:nvPicPr>
          <p:cNvPr id="4" name="图片 3">
            <a:extLst>
              <a:ext uri="{FF2B5EF4-FFF2-40B4-BE49-F238E27FC236}">
                <a16:creationId xmlns:a16="http://schemas.microsoft.com/office/drawing/2014/main" id="{A110CE60-5484-4DF9-A3B3-E1B1DD30E775}"/>
              </a:ext>
            </a:extLst>
          </p:cNvPr>
          <p:cNvPicPr/>
          <p:nvPr/>
        </p:nvPicPr>
        <p:blipFill>
          <a:blip r:embed="rId2"/>
          <a:stretch>
            <a:fillRect/>
          </a:stretch>
        </p:blipFill>
        <p:spPr>
          <a:xfrm>
            <a:off x="4876800" y="1825625"/>
            <a:ext cx="7155815" cy="4544695"/>
          </a:xfrm>
          <a:prstGeom prst="rect">
            <a:avLst/>
          </a:prstGeom>
        </p:spPr>
      </p:pic>
    </p:spTree>
    <p:extLst>
      <p:ext uri="{BB962C8B-B14F-4D97-AF65-F5344CB8AC3E}">
        <p14:creationId xmlns:p14="http://schemas.microsoft.com/office/powerpoint/2010/main" val="25149206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954E1F-1317-4298-A753-A87CA480CCBD}"/>
              </a:ext>
            </a:extLst>
          </p:cNvPr>
          <p:cNvSpPr>
            <a:spLocks noGrp="1"/>
          </p:cNvSpPr>
          <p:nvPr>
            <p:ph type="title"/>
          </p:nvPr>
        </p:nvSpPr>
        <p:spPr/>
        <p:txBody>
          <a:bodyPr>
            <a:noAutofit/>
          </a:bodyPr>
          <a:lstStyle/>
          <a:p>
            <a:r>
              <a:rPr lang="en-US" altLang="zh-CN" sz="3600" b="1" dirty="0">
                <a:solidFill>
                  <a:srgbClr val="E0B64E"/>
                </a:solidFill>
              </a:rPr>
              <a:t>Question:  why GDP and GNI ranking is different</a:t>
            </a:r>
            <a:br>
              <a:rPr lang="zh-CN" altLang="zh-CN" sz="3600" b="1" dirty="0">
                <a:solidFill>
                  <a:srgbClr val="E0B64E"/>
                </a:solidFill>
              </a:rPr>
            </a:br>
            <a:endParaRPr lang="zh-CN" altLang="en-US" sz="3600" b="1" dirty="0">
              <a:solidFill>
                <a:srgbClr val="E0B64E"/>
              </a:solidFill>
            </a:endParaRPr>
          </a:p>
        </p:txBody>
      </p:sp>
      <p:sp>
        <p:nvSpPr>
          <p:cNvPr id="3" name="内容占位符 2">
            <a:extLst>
              <a:ext uri="{FF2B5EF4-FFF2-40B4-BE49-F238E27FC236}">
                <a16:creationId xmlns:a16="http://schemas.microsoft.com/office/drawing/2014/main" id="{102FFA51-766F-4BDE-A258-48686DE74A5C}"/>
              </a:ext>
            </a:extLst>
          </p:cNvPr>
          <p:cNvSpPr>
            <a:spLocks noGrp="1"/>
          </p:cNvSpPr>
          <p:nvPr>
            <p:ph idx="1"/>
          </p:nvPr>
        </p:nvSpPr>
        <p:spPr/>
        <p:txBody>
          <a:bodyPr/>
          <a:lstStyle/>
          <a:p>
            <a:r>
              <a:rPr lang="en-US" altLang="zh-CN" dirty="0"/>
              <a:t>Definition from the World Bank: </a:t>
            </a:r>
          </a:p>
          <a:p>
            <a:r>
              <a:rPr lang="en-US" altLang="zh-CN" dirty="0"/>
              <a:t>“GNI is the sum of value added by all resident producers plus any product taxes (minus subsidies) not included in the valuation of output plus net receipts of primary income (compensation of employees and property income) from abroad.”</a:t>
            </a:r>
            <a:endParaRPr lang="zh-CN" altLang="zh-CN" dirty="0"/>
          </a:p>
          <a:p>
            <a:endParaRPr lang="zh-CN" altLang="en-US" dirty="0"/>
          </a:p>
        </p:txBody>
      </p:sp>
    </p:spTree>
    <p:extLst>
      <p:ext uri="{BB962C8B-B14F-4D97-AF65-F5344CB8AC3E}">
        <p14:creationId xmlns:p14="http://schemas.microsoft.com/office/powerpoint/2010/main" val="1213416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532312-36DC-448C-B422-1DE61D2D87FB}"/>
              </a:ext>
            </a:extLst>
          </p:cNvPr>
          <p:cNvSpPr>
            <a:spLocks noGrp="1"/>
          </p:cNvSpPr>
          <p:nvPr>
            <p:ph type="title"/>
          </p:nvPr>
        </p:nvSpPr>
        <p:spPr/>
        <p:txBody>
          <a:bodyPr/>
          <a:lstStyle/>
          <a:p>
            <a:r>
              <a:rPr lang="en-US" altLang="zh-CN" b="1" dirty="0">
                <a:latin typeface="Arial" panose="020B0604020202020204" pitchFamily="34" charset="0"/>
                <a:ea typeface="Times New Roman" panose="02020603050405020304" pitchFamily="18" charset="0"/>
                <a:cs typeface="Arial" panose="020B0604020202020204" pitchFamily="34" charset="0"/>
              </a:rPr>
              <a:t>Country Profile (the World Bank): </a:t>
            </a:r>
            <a:endParaRPr lang="zh-CN" altLang="en-US" dirty="0"/>
          </a:p>
        </p:txBody>
      </p:sp>
      <p:graphicFrame>
        <p:nvGraphicFramePr>
          <p:cNvPr id="4" name="内容占位符 3">
            <a:extLst>
              <a:ext uri="{FF2B5EF4-FFF2-40B4-BE49-F238E27FC236}">
                <a16:creationId xmlns:a16="http://schemas.microsoft.com/office/drawing/2014/main" id="{BBC6E118-02D1-4833-8E42-CB1DE308873E}"/>
              </a:ext>
            </a:extLst>
          </p:cNvPr>
          <p:cNvGraphicFramePr>
            <a:graphicFrameLocks noGrp="1"/>
          </p:cNvGraphicFramePr>
          <p:nvPr>
            <p:ph idx="1"/>
            <p:extLst>
              <p:ext uri="{D42A27DB-BD31-4B8C-83A1-F6EECF244321}">
                <p14:modId xmlns:p14="http://schemas.microsoft.com/office/powerpoint/2010/main" val="3631412001"/>
              </p:ext>
            </p:extLst>
          </p:nvPr>
        </p:nvGraphicFramePr>
        <p:xfrm>
          <a:off x="1790700" y="1690689"/>
          <a:ext cx="8122920" cy="3292792"/>
        </p:xfrm>
        <a:graphic>
          <a:graphicData uri="http://schemas.openxmlformats.org/drawingml/2006/table">
            <a:tbl>
              <a:tblPr firstRow="1" firstCol="1" bandRow="1">
                <a:tableStyleId>{93296810-A885-4BE3-A3E7-6D5BEEA58F35}</a:tableStyleId>
              </a:tblPr>
              <a:tblGrid>
                <a:gridCol w="3869741">
                  <a:extLst>
                    <a:ext uri="{9D8B030D-6E8A-4147-A177-3AD203B41FA5}">
                      <a16:colId xmlns:a16="http://schemas.microsoft.com/office/drawing/2014/main" val="1892387101"/>
                    </a:ext>
                  </a:extLst>
                </a:gridCol>
                <a:gridCol w="4253179">
                  <a:extLst>
                    <a:ext uri="{9D8B030D-6E8A-4147-A177-3AD203B41FA5}">
                      <a16:colId xmlns:a16="http://schemas.microsoft.com/office/drawing/2014/main" val="3066070178"/>
                    </a:ext>
                  </a:extLst>
                </a:gridCol>
              </a:tblGrid>
              <a:tr h="690424">
                <a:tc>
                  <a:txBody>
                    <a:bodyPr/>
                    <a:lstStyle/>
                    <a:p>
                      <a:pPr algn="l">
                        <a:spcAft>
                          <a:spcPts val="0"/>
                        </a:spcAft>
                      </a:pPr>
                      <a:r>
                        <a:rPr lang="en-US" sz="2400" kern="100" dirty="0">
                          <a:solidFill>
                            <a:schemeClr val="bg1"/>
                          </a:solidFill>
                          <a:effectLst/>
                        </a:rPr>
                        <a:t>Level of development</a:t>
                      </a:r>
                      <a:endParaRPr lang="zh-CN" sz="1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solidFill>
                      <a:srgbClr val="E0B64E"/>
                    </a:solidFill>
                  </a:tcPr>
                </a:tc>
                <a:tc>
                  <a:txBody>
                    <a:bodyPr/>
                    <a:lstStyle/>
                    <a:p>
                      <a:pPr algn="l">
                        <a:spcAft>
                          <a:spcPts val="0"/>
                        </a:spcAft>
                      </a:pPr>
                      <a:r>
                        <a:rPr lang="en-US" sz="2400" b="0" kern="100" dirty="0">
                          <a:solidFill>
                            <a:schemeClr val="bg1"/>
                          </a:solidFill>
                          <a:effectLst/>
                        </a:rPr>
                        <a:t>developing</a:t>
                      </a:r>
                      <a:endParaRPr lang="zh-CN" sz="1800" b="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solidFill>
                      <a:schemeClr val="accent6">
                        <a:lumMod val="40000"/>
                        <a:lumOff val="60000"/>
                      </a:schemeClr>
                    </a:solidFill>
                  </a:tcPr>
                </a:tc>
                <a:extLst>
                  <a:ext uri="{0D108BD9-81ED-4DB2-BD59-A6C34878D82A}">
                    <a16:rowId xmlns:a16="http://schemas.microsoft.com/office/drawing/2014/main" val="2458863854"/>
                  </a:ext>
                </a:extLst>
              </a:tr>
              <a:tr h="690424">
                <a:tc>
                  <a:txBody>
                    <a:bodyPr/>
                    <a:lstStyle/>
                    <a:p>
                      <a:pPr algn="l">
                        <a:spcAft>
                          <a:spcPts val="0"/>
                        </a:spcAft>
                      </a:pPr>
                      <a:r>
                        <a:rPr lang="en-US" sz="2400" kern="100">
                          <a:solidFill>
                            <a:schemeClr val="bg1"/>
                          </a:solidFill>
                          <a:effectLst/>
                        </a:rPr>
                        <a:t>Region</a:t>
                      </a:r>
                      <a:endParaRPr lang="zh-CN" sz="1800" kern="10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solidFill>
                      <a:srgbClr val="E0B64E"/>
                    </a:solidFill>
                  </a:tcPr>
                </a:tc>
                <a:tc>
                  <a:txBody>
                    <a:bodyPr/>
                    <a:lstStyle/>
                    <a:p>
                      <a:pPr algn="l">
                        <a:spcAft>
                          <a:spcPts val="0"/>
                        </a:spcAft>
                      </a:pPr>
                      <a:r>
                        <a:rPr lang="en-US" sz="2400" kern="100" dirty="0">
                          <a:solidFill>
                            <a:schemeClr val="bg1"/>
                          </a:solidFill>
                          <a:effectLst/>
                        </a:rPr>
                        <a:t>Sub-Saharan Africa</a:t>
                      </a:r>
                      <a:endParaRPr lang="zh-CN" sz="1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solidFill>
                      <a:schemeClr val="accent6">
                        <a:lumMod val="40000"/>
                        <a:lumOff val="60000"/>
                      </a:schemeClr>
                    </a:solidFill>
                  </a:tcPr>
                </a:tc>
                <a:extLst>
                  <a:ext uri="{0D108BD9-81ED-4DB2-BD59-A6C34878D82A}">
                    <a16:rowId xmlns:a16="http://schemas.microsoft.com/office/drawing/2014/main" val="4282413941"/>
                  </a:ext>
                </a:extLst>
              </a:tr>
              <a:tr h="690424">
                <a:tc>
                  <a:txBody>
                    <a:bodyPr/>
                    <a:lstStyle/>
                    <a:p>
                      <a:pPr algn="l">
                        <a:spcAft>
                          <a:spcPts val="0"/>
                        </a:spcAft>
                      </a:pPr>
                      <a:r>
                        <a:rPr lang="en-US" sz="2400" kern="100">
                          <a:solidFill>
                            <a:schemeClr val="bg1"/>
                          </a:solidFill>
                          <a:effectLst/>
                        </a:rPr>
                        <a:t>Land (Wikipedia)</a:t>
                      </a:r>
                      <a:endParaRPr lang="zh-CN" sz="1800" kern="10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solidFill>
                      <a:srgbClr val="E0B64E"/>
                    </a:solidFill>
                  </a:tcPr>
                </a:tc>
                <a:tc>
                  <a:txBody>
                    <a:bodyPr/>
                    <a:lstStyle/>
                    <a:p>
                      <a:pPr algn="l">
                        <a:spcAft>
                          <a:spcPts val="0"/>
                        </a:spcAft>
                      </a:pPr>
                      <a:r>
                        <a:rPr lang="en-US" sz="2400" kern="100">
                          <a:solidFill>
                            <a:schemeClr val="bg1"/>
                          </a:solidFill>
                          <a:effectLst/>
                        </a:rPr>
                        <a:t>923,768</a:t>
                      </a:r>
                      <a:endParaRPr lang="zh-CN" sz="1800" kern="10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solidFill>
                      <a:schemeClr val="accent6">
                        <a:lumMod val="40000"/>
                        <a:lumOff val="60000"/>
                      </a:schemeClr>
                    </a:solidFill>
                  </a:tcPr>
                </a:tc>
                <a:extLst>
                  <a:ext uri="{0D108BD9-81ED-4DB2-BD59-A6C34878D82A}">
                    <a16:rowId xmlns:a16="http://schemas.microsoft.com/office/drawing/2014/main" val="172860625"/>
                  </a:ext>
                </a:extLst>
              </a:tr>
              <a:tr h="610760">
                <a:tc>
                  <a:txBody>
                    <a:bodyPr/>
                    <a:lstStyle/>
                    <a:p>
                      <a:pPr algn="l">
                        <a:spcAft>
                          <a:spcPts val="0"/>
                        </a:spcAft>
                      </a:pPr>
                      <a:r>
                        <a:rPr lang="en-US" sz="2400" kern="100">
                          <a:solidFill>
                            <a:schemeClr val="bg1"/>
                          </a:solidFill>
                          <a:effectLst/>
                        </a:rPr>
                        <a:t>Income Group:</a:t>
                      </a:r>
                      <a:endParaRPr lang="zh-CN" sz="1800" kern="10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solidFill>
                      <a:srgbClr val="E0B64E"/>
                    </a:solidFill>
                  </a:tcPr>
                </a:tc>
                <a:tc>
                  <a:txBody>
                    <a:bodyPr/>
                    <a:lstStyle/>
                    <a:p>
                      <a:pPr algn="l">
                        <a:spcAft>
                          <a:spcPts val="0"/>
                        </a:spcAft>
                      </a:pPr>
                      <a:r>
                        <a:rPr lang="en-US" sz="2400" kern="100">
                          <a:solidFill>
                            <a:schemeClr val="bg1"/>
                          </a:solidFill>
                          <a:effectLst/>
                        </a:rPr>
                        <a:t>Lower middle income</a:t>
                      </a:r>
                      <a:endParaRPr lang="zh-CN" sz="1800" kern="10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solidFill>
                      <a:schemeClr val="accent6">
                        <a:lumMod val="40000"/>
                        <a:lumOff val="60000"/>
                      </a:schemeClr>
                    </a:solidFill>
                  </a:tcPr>
                </a:tc>
                <a:extLst>
                  <a:ext uri="{0D108BD9-81ED-4DB2-BD59-A6C34878D82A}">
                    <a16:rowId xmlns:a16="http://schemas.microsoft.com/office/drawing/2014/main" val="2196568011"/>
                  </a:ext>
                </a:extLst>
              </a:tr>
              <a:tr h="610760">
                <a:tc>
                  <a:txBody>
                    <a:bodyPr/>
                    <a:lstStyle/>
                    <a:p>
                      <a:pPr algn="l">
                        <a:spcAft>
                          <a:spcPts val="0"/>
                        </a:spcAft>
                      </a:pPr>
                      <a:r>
                        <a:rPr lang="en-US" sz="2400" kern="100" dirty="0">
                          <a:solidFill>
                            <a:schemeClr val="bg1"/>
                          </a:solidFill>
                          <a:effectLst/>
                        </a:rPr>
                        <a:t>Population* (Wikipedia) </a:t>
                      </a:r>
                      <a:endParaRPr lang="zh-CN" sz="1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solidFill>
                      <a:srgbClr val="E0B64E"/>
                    </a:solidFill>
                  </a:tcPr>
                </a:tc>
                <a:tc>
                  <a:txBody>
                    <a:bodyPr/>
                    <a:lstStyle/>
                    <a:p>
                      <a:pPr algn="l">
                        <a:spcAft>
                          <a:spcPts val="0"/>
                        </a:spcAft>
                      </a:pPr>
                      <a:r>
                        <a:rPr lang="en-US" sz="2400" kern="100" dirty="0">
                          <a:solidFill>
                            <a:schemeClr val="bg1"/>
                          </a:solidFill>
                          <a:effectLst/>
                        </a:rPr>
                        <a:t>188.7 million</a:t>
                      </a:r>
                      <a:endParaRPr lang="zh-CN" sz="1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solidFill>
                      <a:schemeClr val="accent6">
                        <a:lumMod val="40000"/>
                        <a:lumOff val="60000"/>
                      </a:schemeClr>
                    </a:solidFill>
                  </a:tcPr>
                </a:tc>
                <a:extLst>
                  <a:ext uri="{0D108BD9-81ED-4DB2-BD59-A6C34878D82A}">
                    <a16:rowId xmlns:a16="http://schemas.microsoft.com/office/drawing/2014/main" val="2721053503"/>
                  </a:ext>
                </a:extLst>
              </a:tr>
            </a:tbl>
          </a:graphicData>
        </a:graphic>
      </p:graphicFrame>
      <p:sp>
        <p:nvSpPr>
          <p:cNvPr id="5" name="Rectangle 1">
            <a:extLst>
              <a:ext uri="{FF2B5EF4-FFF2-40B4-BE49-F238E27FC236}">
                <a16:creationId xmlns:a16="http://schemas.microsoft.com/office/drawing/2014/main" id="{8C627915-CA01-4618-9BAA-AF9C48344EA5}"/>
              </a:ext>
            </a:extLst>
          </p:cNvPr>
          <p:cNvSpPr>
            <a:spLocks noChangeArrowheads="1"/>
          </p:cNvSpPr>
          <p:nvPr/>
        </p:nvSpPr>
        <p:spPr bwMode="auto">
          <a:xfrm>
            <a:off x="509463" y="5468259"/>
            <a:ext cx="11682537"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33308" tIns="45720" rIns="133308"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1" i="0" u="none" strike="noStrike" cap="none" normalizeH="0" baseline="0" dirty="0">
                <a:ln>
                  <a:noFill/>
                </a:ln>
                <a:solidFill>
                  <a:schemeClr val="tx1"/>
                </a:solidFill>
                <a:effectLst/>
                <a:latin typeface="Arial" panose="020B0604020202020204" pitchFamily="34" charset="0"/>
                <a:ea typeface="等线" panose="02010600030101010101" pitchFamily="2" charset="-122"/>
                <a:cs typeface="Arial" panose="020B0604020202020204" pitchFamily="34" charset="0"/>
              </a:rPr>
              <a:t>* It is the largest country in Africa and accounts for 47 per cent of West Africa</a:t>
            </a:r>
            <a:r>
              <a:rPr kumimoji="0" lang="en-US" altLang="zh-CN" b="1"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Arial" panose="020B0604020202020204" pitchFamily="34" charset="0"/>
              </a:rPr>
              <a:t>’</a:t>
            </a:r>
            <a:r>
              <a:rPr kumimoji="0" lang="en-US" altLang="zh-CN" b="1" i="0" u="none" strike="noStrike" cap="none" normalizeH="0" baseline="0" dirty="0">
                <a:ln>
                  <a:noFill/>
                </a:ln>
                <a:solidFill>
                  <a:schemeClr val="tx1"/>
                </a:solidFill>
                <a:effectLst/>
                <a:latin typeface="Arial" panose="020B0604020202020204" pitchFamily="34" charset="0"/>
                <a:ea typeface="等线" panose="02010600030101010101" pitchFamily="2" charset="-122"/>
                <a:cs typeface="Arial" panose="020B0604020202020204" pitchFamily="34" charset="0"/>
              </a:rPr>
              <a:t>s population. (Top 10)</a:t>
            </a:r>
            <a:endParaRPr kumimoji="0" lang="en-US" altLang="zh-CN" sz="9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1" i="0" u="none" strike="noStrike" cap="none" normalizeH="0" baseline="0" dirty="0">
                <a:ln>
                  <a:noFill/>
                </a:ln>
                <a:solidFill>
                  <a:schemeClr val="tx1"/>
                </a:solidFill>
                <a:effectLst/>
                <a:latin typeface="Arial" panose="020B0604020202020204" pitchFamily="34" charset="0"/>
                <a:ea typeface="等线" panose="02010600030101010101" pitchFamily="2" charset="-122"/>
                <a:cs typeface="Arial" panose="020B0604020202020204" pitchFamily="34" charset="0"/>
              </a:rPr>
              <a:t>* It is the biggest oil exporter in Africa and has the largest natural gas reserves in the continent. (Top 10)</a:t>
            </a:r>
            <a:endParaRPr kumimoji="0" lang="en-US" altLang="zh-CN" sz="32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442725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EDC57E-356F-481C-9118-3558A0E5B970}"/>
              </a:ext>
            </a:extLst>
          </p:cNvPr>
          <p:cNvSpPr>
            <a:spLocks noGrp="1"/>
          </p:cNvSpPr>
          <p:nvPr>
            <p:ph type="title"/>
          </p:nvPr>
        </p:nvSpPr>
        <p:spPr>
          <a:xfrm>
            <a:off x="838200" y="1035685"/>
            <a:ext cx="10515600" cy="1325563"/>
          </a:xfrm>
        </p:spPr>
        <p:txBody>
          <a:bodyPr/>
          <a:lstStyle/>
          <a:p>
            <a:r>
              <a:rPr lang="en-US" altLang="zh-CN" sz="4000" b="1" dirty="0">
                <a:solidFill>
                  <a:srgbClr val="E0B64E"/>
                </a:solidFill>
              </a:rPr>
              <a:t>5. HDI</a:t>
            </a:r>
            <a:br>
              <a:rPr lang="zh-CN" altLang="zh-CN" b="1" dirty="0"/>
            </a:br>
            <a:endParaRPr lang="zh-CN" altLang="en-US" dirty="0"/>
          </a:p>
        </p:txBody>
      </p:sp>
      <p:pic>
        <p:nvPicPr>
          <p:cNvPr id="4" name="内容占位符 3">
            <a:extLst>
              <a:ext uri="{FF2B5EF4-FFF2-40B4-BE49-F238E27FC236}">
                <a16:creationId xmlns:a16="http://schemas.microsoft.com/office/drawing/2014/main" id="{B4B09D16-1F84-40E4-ACA8-405813197F7D}"/>
              </a:ext>
            </a:extLst>
          </p:cNvPr>
          <p:cNvPicPr>
            <a:picLocks noGrp="1"/>
          </p:cNvPicPr>
          <p:nvPr>
            <p:ph idx="1"/>
          </p:nvPr>
        </p:nvPicPr>
        <p:blipFill rotWithShape="1">
          <a:blip r:embed="rId2"/>
          <a:srcRect l="1079" t="45681" r="2403"/>
          <a:stretch/>
        </p:blipFill>
        <p:spPr bwMode="auto">
          <a:xfrm>
            <a:off x="449580" y="2506980"/>
            <a:ext cx="11460480" cy="1653540"/>
          </a:xfrm>
          <a:prstGeom prst="rect">
            <a:avLst/>
          </a:prstGeom>
          <a:ln>
            <a:noFill/>
          </a:ln>
          <a:extLst>
            <a:ext uri="{53640926-AAD7-44D8-BBD7-CCE9431645EC}">
              <a14:shadowObscured xmlns:a14="http://schemas.microsoft.com/office/drawing/2010/main"/>
            </a:ext>
          </a:extLst>
        </p:spPr>
      </p:pic>
      <p:sp>
        <p:nvSpPr>
          <p:cNvPr id="5" name="矩形 4">
            <a:extLst>
              <a:ext uri="{FF2B5EF4-FFF2-40B4-BE49-F238E27FC236}">
                <a16:creationId xmlns:a16="http://schemas.microsoft.com/office/drawing/2014/main" id="{7F0CED71-1254-43EE-9B76-56ACA2E7BD09}"/>
              </a:ext>
            </a:extLst>
          </p:cNvPr>
          <p:cNvSpPr/>
          <p:nvPr/>
        </p:nvSpPr>
        <p:spPr>
          <a:xfrm>
            <a:off x="6005736" y="5065514"/>
            <a:ext cx="5294976" cy="523220"/>
          </a:xfrm>
          <a:prstGeom prst="rect">
            <a:avLst/>
          </a:prstGeom>
        </p:spPr>
        <p:txBody>
          <a:bodyPr wrap="none">
            <a:spAutoFit/>
          </a:bodyPr>
          <a:lstStyle/>
          <a:p>
            <a:r>
              <a:rPr lang="en-US" altLang="zh-CN" sz="2800" dirty="0">
                <a:latin typeface="Arial" panose="020B0604020202020204" pitchFamily="34" charset="0"/>
                <a:ea typeface="等线" panose="02010600030101010101" pitchFamily="2" charset="-122"/>
              </a:rPr>
              <a:t>comparison to GDP per capita? </a:t>
            </a:r>
            <a:endParaRPr lang="zh-CN" altLang="en-US" sz="2800" dirty="0"/>
          </a:p>
        </p:txBody>
      </p:sp>
    </p:spTree>
    <p:extLst>
      <p:ext uri="{BB962C8B-B14F-4D97-AF65-F5344CB8AC3E}">
        <p14:creationId xmlns:p14="http://schemas.microsoft.com/office/powerpoint/2010/main" val="28992257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FE4799-3D7C-41EA-AA33-B2DFD1AB459F}"/>
              </a:ext>
            </a:extLst>
          </p:cNvPr>
          <p:cNvSpPr>
            <a:spLocks noGrp="1"/>
          </p:cNvSpPr>
          <p:nvPr>
            <p:ph type="title"/>
          </p:nvPr>
        </p:nvSpPr>
        <p:spPr>
          <a:xfrm>
            <a:off x="9829800" y="906145"/>
            <a:ext cx="2872740" cy="5654675"/>
          </a:xfrm>
        </p:spPr>
        <p:txBody>
          <a:bodyPr vert="eaVert">
            <a:normAutofit/>
          </a:bodyPr>
          <a:lstStyle/>
          <a:p>
            <a:r>
              <a:rPr lang="en-US" altLang="zh-CN" sz="4000" dirty="0">
                <a:solidFill>
                  <a:srgbClr val="E0B64E"/>
                </a:solidFill>
              </a:rPr>
              <a:t>measure of gender inequality.</a:t>
            </a:r>
            <a:endParaRPr lang="zh-CN" altLang="en-US" sz="4000" dirty="0">
              <a:solidFill>
                <a:srgbClr val="E0B64E"/>
              </a:solidFill>
            </a:endParaRPr>
          </a:p>
        </p:txBody>
      </p:sp>
      <p:pic>
        <p:nvPicPr>
          <p:cNvPr id="4" name="内容占位符 3">
            <a:extLst>
              <a:ext uri="{FF2B5EF4-FFF2-40B4-BE49-F238E27FC236}">
                <a16:creationId xmlns:a16="http://schemas.microsoft.com/office/drawing/2014/main" id="{9A010B97-55AA-475C-9659-6705313804B5}"/>
              </a:ext>
            </a:extLst>
          </p:cNvPr>
          <p:cNvPicPr>
            <a:picLocks noGrp="1"/>
          </p:cNvPicPr>
          <p:nvPr>
            <p:ph idx="1"/>
          </p:nvPr>
        </p:nvPicPr>
        <p:blipFill>
          <a:blip r:embed="rId2"/>
          <a:stretch>
            <a:fillRect/>
          </a:stretch>
        </p:blipFill>
        <p:spPr>
          <a:xfrm>
            <a:off x="0" y="0"/>
            <a:ext cx="10584180" cy="6858000"/>
          </a:xfrm>
          <a:prstGeom prst="rect">
            <a:avLst/>
          </a:prstGeom>
        </p:spPr>
      </p:pic>
    </p:spTree>
    <p:extLst>
      <p:ext uri="{BB962C8B-B14F-4D97-AF65-F5344CB8AC3E}">
        <p14:creationId xmlns:p14="http://schemas.microsoft.com/office/powerpoint/2010/main" val="6356304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F8FC16F-EFBC-4A16-971F-F2F31F33F75B}"/>
              </a:ext>
            </a:extLst>
          </p:cNvPr>
          <p:cNvSpPr>
            <a:spLocks noGrp="1"/>
          </p:cNvSpPr>
          <p:nvPr>
            <p:ph idx="1"/>
          </p:nvPr>
        </p:nvSpPr>
        <p:spPr>
          <a:xfrm>
            <a:off x="1325880" y="1315085"/>
            <a:ext cx="10515600" cy="4351338"/>
          </a:xfrm>
        </p:spPr>
        <p:txBody>
          <a:bodyPr>
            <a:normAutofit/>
          </a:bodyPr>
          <a:lstStyle/>
          <a:p>
            <a:pPr marL="0" indent="0">
              <a:buNone/>
            </a:pPr>
            <a:r>
              <a:rPr lang="en-US" altLang="zh-CN" sz="3600" b="1" dirty="0"/>
              <a:t>In Nigeria, </a:t>
            </a:r>
          </a:p>
          <a:p>
            <a:pPr marL="0" indent="0">
              <a:buNone/>
            </a:pPr>
            <a:r>
              <a:rPr lang="en-US" altLang="zh-CN" sz="3600" b="1" dirty="0"/>
              <a:t>the HDI for female is 0.458, </a:t>
            </a:r>
          </a:p>
          <a:p>
            <a:pPr marL="0" indent="0">
              <a:buNone/>
            </a:pPr>
            <a:r>
              <a:rPr lang="en-US" altLang="zh-CN" sz="3600" b="1" dirty="0"/>
              <a:t>ranked 152/187; </a:t>
            </a:r>
          </a:p>
          <a:p>
            <a:pPr marL="0" indent="0">
              <a:buNone/>
            </a:pPr>
            <a:r>
              <a:rPr lang="en-US" altLang="zh-CN" sz="3600" b="1" dirty="0"/>
              <a:t>HDI for male is 0.503, </a:t>
            </a:r>
          </a:p>
          <a:p>
            <a:pPr marL="0" indent="0">
              <a:buNone/>
            </a:pPr>
            <a:r>
              <a:rPr lang="en-US" altLang="zh-CN" sz="3600" b="1" dirty="0"/>
              <a:t>ranked also 152/187 </a:t>
            </a:r>
          </a:p>
          <a:p>
            <a:pPr marL="0" indent="0">
              <a:buNone/>
            </a:pPr>
            <a:r>
              <a:rPr lang="en-US" altLang="zh-CN" sz="3600" b="1" dirty="0"/>
              <a:t>(Human Develop Report).</a:t>
            </a:r>
            <a:endParaRPr lang="zh-CN" altLang="zh-CN" sz="3600" dirty="0"/>
          </a:p>
          <a:p>
            <a:endParaRPr lang="zh-CN" altLang="zh-CN" sz="3600" dirty="0"/>
          </a:p>
          <a:p>
            <a:endParaRPr lang="zh-CN" altLang="en-US" sz="3600" dirty="0"/>
          </a:p>
        </p:txBody>
      </p:sp>
    </p:spTree>
    <p:extLst>
      <p:ext uri="{BB962C8B-B14F-4D97-AF65-F5344CB8AC3E}">
        <p14:creationId xmlns:p14="http://schemas.microsoft.com/office/powerpoint/2010/main" val="22604493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A16369-1A86-49A8-84CC-8BCA681A6F4F}"/>
              </a:ext>
            </a:extLst>
          </p:cNvPr>
          <p:cNvSpPr>
            <a:spLocks noGrp="1"/>
          </p:cNvSpPr>
          <p:nvPr>
            <p:ph type="title"/>
          </p:nvPr>
        </p:nvSpPr>
        <p:spPr/>
        <p:txBody>
          <a:bodyPr>
            <a:normAutofit/>
          </a:bodyPr>
          <a:lstStyle/>
          <a:p>
            <a:r>
              <a:rPr lang="en-US" altLang="zh-CN" sz="3600" b="1" dirty="0">
                <a:solidFill>
                  <a:srgbClr val="E0B64E"/>
                </a:solidFill>
              </a:rPr>
              <a:t>7. MDG (ECA)</a:t>
            </a:r>
            <a:endParaRPr lang="zh-CN" altLang="en-US" sz="4000" dirty="0"/>
          </a:p>
        </p:txBody>
      </p:sp>
      <p:sp>
        <p:nvSpPr>
          <p:cNvPr id="3" name="内容占位符 2">
            <a:extLst>
              <a:ext uri="{FF2B5EF4-FFF2-40B4-BE49-F238E27FC236}">
                <a16:creationId xmlns:a16="http://schemas.microsoft.com/office/drawing/2014/main" id="{FE7EDCDD-7422-4A49-8C88-A1BE3EB11831}"/>
              </a:ext>
            </a:extLst>
          </p:cNvPr>
          <p:cNvSpPr>
            <a:spLocks noGrp="1"/>
          </p:cNvSpPr>
          <p:nvPr>
            <p:ph idx="1"/>
          </p:nvPr>
        </p:nvSpPr>
        <p:spPr>
          <a:xfrm>
            <a:off x="899160" y="2097088"/>
            <a:ext cx="10515600" cy="5766752"/>
          </a:xfrm>
        </p:spPr>
        <p:txBody>
          <a:bodyPr>
            <a:normAutofit/>
          </a:bodyPr>
          <a:lstStyle/>
          <a:p>
            <a:r>
              <a:rPr lang="en-US" altLang="zh-CN" sz="3200" b="1" dirty="0"/>
              <a:t>Goal 1: Eradicate extreme poverty and hunger.</a:t>
            </a:r>
            <a:endParaRPr lang="zh-CN" altLang="zh-CN" sz="3200" dirty="0"/>
          </a:p>
          <a:p>
            <a:endParaRPr lang="en-US" altLang="zh-CN" sz="3200" dirty="0"/>
          </a:p>
          <a:p>
            <a:endParaRPr lang="en-US" altLang="zh-CN" sz="3200" dirty="0"/>
          </a:p>
          <a:p>
            <a:endParaRPr lang="en-US" altLang="zh-CN" sz="3200" dirty="0"/>
          </a:p>
          <a:p>
            <a:endParaRPr lang="en-US" altLang="zh-CN" sz="3200" dirty="0"/>
          </a:p>
          <a:p>
            <a:endParaRPr lang="en-US" altLang="zh-CN" sz="3200" dirty="0"/>
          </a:p>
          <a:p>
            <a:endParaRPr lang="en-US" altLang="zh-CN" sz="3200" dirty="0"/>
          </a:p>
          <a:p>
            <a:endParaRPr lang="en-US" altLang="zh-CN" sz="3200" dirty="0"/>
          </a:p>
          <a:p>
            <a:pPr marL="0" indent="0">
              <a:buNone/>
            </a:pPr>
            <a:endParaRPr lang="en-US" altLang="zh-CN" sz="3200" dirty="0"/>
          </a:p>
          <a:p>
            <a:endParaRPr lang="zh-CN" altLang="en-US" sz="3200" dirty="0"/>
          </a:p>
        </p:txBody>
      </p:sp>
    </p:spTree>
    <p:extLst>
      <p:ext uri="{BB962C8B-B14F-4D97-AF65-F5344CB8AC3E}">
        <p14:creationId xmlns:p14="http://schemas.microsoft.com/office/powerpoint/2010/main" val="19326356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BFAA94-6DFA-48B8-88ED-083002B5478F}"/>
              </a:ext>
            </a:extLst>
          </p:cNvPr>
          <p:cNvSpPr>
            <a:spLocks noGrp="1"/>
          </p:cNvSpPr>
          <p:nvPr>
            <p:ph type="title"/>
          </p:nvPr>
        </p:nvSpPr>
        <p:spPr/>
        <p:txBody>
          <a:bodyPr/>
          <a:lstStyle/>
          <a:p>
            <a:endParaRPr lang="zh-CN" altLang="en-US"/>
          </a:p>
        </p:txBody>
      </p:sp>
      <p:pic>
        <p:nvPicPr>
          <p:cNvPr id="4" name="内容占位符 3">
            <a:extLst>
              <a:ext uri="{FF2B5EF4-FFF2-40B4-BE49-F238E27FC236}">
                <a16:creationId xmlns:a16="http://schemas.microsoft.com/office/drawing/2014/main" id="{E712E950-0883-452B-82C3-CCED9CF1DAB8}"/>
              </a:ext>
            </a:extLst>
          </p:cNvPr>
          <p:cNvPicPr>
            <a:picLocks noGrp="1"/>
          </p:cNvPicPr>
          <p:nvPr>
            <p:ph idx="1"/>
          </p:nvPr>
        </p:nvPicPr>
        <p:blipFill>
          <a:blip r:embed="rId2"/>
          <a:stretch>
            <a:fillRect/>
          </a:stretch>
        </p:blipFill>
        <p:spPr>
          <a:xfrm>
            <a:off x="0" y="0"/>
            <a:ext cx="8808720" cy="5791200"/>
          </a:xfrm>
          <a:prstGeom prst="rect">
            <a:avLst/>
          </a:prstGeom>
        </p:spPr>
      </p:pic>
      <p:sp>
        <p:nvSpPr>
          <p:cNvPr id="5" name="矩形 4">
            <a:extLst>
              <a:ext uri="{FF2B5EF4-FFF2-40B4-BE49-F238E27FC236}">
                <a16:creationId xmlns:a16="http://schemas.microsoft.com/office/drawing/2014/main" id="{07DF4887-011C-4BA6-8C63-BA9A3B8ADAC4}"/>
              </a:ext>
            </a:extLst>
          </p:cNvPr>
          <p:cNvSpPr/>
          <p:nvPr/>
        </p:nvSpPr>
        <p:spPr>
          <a:xfrm>
            <a:off x="3751869" y="5863937"/>
            <a:ext cx="8440131" cy="584775"/>
          </a:xfrm>
          <a:prstGeom prst="rect">
            <a:avLst/>
          </a:prstGeom>
        </p:spPr>
        <p:txBody>
          <a:bodyPr wrap="none">
            <a:spAutoFit/>
          </a:bodyPr>
          <a:lstStyle/>
          <a:p>
            <a:r>
              <a:rPr lang="en-US" altLang="zh-CN" sz="3200" b="1" dirty="0">
                <a:solidFill>
                  <a:srgbClr val="E0B64E"/>
                </a:solidFill>
              </a:rPr>
              <a:t>No progress, and even increasing poverty.</a:t>
            </a:r>
            <a:endParaRPr lang="zh-CN" altLang="zh-CN" sz="3200" dirty="0">
              <a:solidFill>
                <a:srgbClr val="E0B64E"/>
              </a:solidFill>
            </a:endParaRPr>
          </a:p>
        </p:txBody>
      </p:sp>
    </p:spTree>
    <p:extLst>
      <p:ext uri="{BB962C8B-B14F-4D97-AF65-F5344CB8AC3E}">
        <p14:creationId xmlns:p14="http://schemas.microsoft.com/office/powerpoint/2010/main" val="5780793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EAFA14-18E4-4770-8AAC-ED327CE757D6}"/>
              </a:ext>
            </a:extLst>
          </p:cNvPr>
          <p:cNvSpPr>
            <a:spLocks noGrp="1"/>
          </p:cNvSpPr>
          <p:nvPr>
            <p:ph type="title"/>
          </p:nvPr>
        </p:nvSpPr>
        <p:spPr>
          <a:xfrm>
            <a:off x="6728460" y="829945"/>
            <a:ext cx="5120640" cy="1325563"/>
          </a:xfrm>
        </p:spPr>
        <p:txBody>
          <a:bodyPr>
            <a:normAutofit fontScale="90000"/>
          </a:bodyPr>
          <a:lstStyle/>
          <a:p>
            <a:r>
              <a:rPr lang="en-US" altLang="zh-CN" b="1" dirty="0">
                <a:solidFill>
                  <a:srgbClr val="E0B64E"/>
                </a:solidFill>
              </a:rPr>
              <a:t>Goal 2: Achieve universal primary education.</a:t>
            </a:r>
            <a:br>
              <a:rPr lang="zh-CN" altLang="zh-CN" dirty="0">
                <a:solidFill>
                  <a:srgbClr val="E0B64E"/>
                </a:solidFill>
              </a:rPr>
            </a:br>
            <a:endParaRPr lang="zh-CN" altLang="en-US" dirty="0">
              <a:solidFill>
                <a:srgbClr val="E0B64E"/>
              </a:solidFill>
            </a:endParaRPr>
          </a:p>
        </p:txBody>
      </p:sp>
      <p:pic>
        <p:nvPicPr>
          <p:cNvPr id="4" name="内容占位符 3">
            <a:extLst>
              <a:ext uri="{FF2B5EF4-FFF2-40B4-BE49-F238E27FC236}">
                <a16:creationId xmlns:a16="http://schemas.microsoft.com/office/drawing/2014/main" id="{5C3AB0CC-1391-4D8A-9A75-6716BA820983}"/>
              </a:ext>
            </a:extLst>
          </p:cNvPr>
          <p:cNvPicPr>
            <a:picLocks noGrp="1"/>
          </p:cNvPicPr>
          <p:nvPr>
            <p:ph idx="1"/>
          </p:nvPr>
        </p:nvPicPr>
        <p:blipFill>
          <a:blip r:embed="rId2"/>
          <a:stretch>
            <a:fillRect/>
          </a:stretch>
        </p:blipFill>
        <p:spPr>
          <a:xfrm>
            <a:off x="0" y="0"/>
            <a:ext cx="6240780" cy="6858000"/>
          </a:xfrm>
          <a:prstGeom prst="rect">
            <a:avLst/>
          </a:prstGeom>
        </p:spPr>
      </p:pic>
      <p:sp>
        <p:nvSpPr>
          <p:cNvPr id="5" name="矩形 4">
            <a:extLst>
              <a:ext uri="{FF2B5EF4-FFF2-40B4-BE49-F238E27FC236}">
                <a16:creationId xmlns:a16="http://schemas.microsoft.com/office/drawing/2014/main" id="{11A9E7CB-F5E0-42DD-94E1-7497A092FF11}"/>
              </a:ext>
            </a:extLst>
          </p:cNvPr>
          <p:cNvSpPr/>
          <p:nvPr/>
        </p:nvSpPr>
        <p:spPr>
          <a:xfrm>
            <a:off x="7162800" y="3686829"/>
            <a:ext cx="4030980" cy="1938992"/>
          </a:xfrm>
          <a:prstGeom prst="rect">
            <a:avLst/>
          </a:prstGeom>
        </p:spPr>
        <p:txBody>
          <a:bodyPr wrap="square">
            <a:spAutoFit/>
          </a:bodyPr>
          <a:lstStyle/>
          <a:p>
            <a:pPr fontAlgn="base"/>
            <a:r>
              <a:rPr lang="en-US" altLang="zh-CN" sz="2000" b="1" kern="0" dirty="0">
                <a:latin typeface="Arial" panose="020B0604020202020204" pitchFamily="34" charset="0"/>
                <a:ea typeface="宋体" panose="02010600030101010101" pitchFamily="2" charset="-122"/>
                <a:cs typeface="Times New Roman" panose="02020603050405020304" pitchFamily="18" charset="0"/>
              </a:rPr>
              <a:t>Little progress.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fontAlgn="base"/>
            <a:r>
              <a:rPr lang="en-US" altLang="zh-CN" sz="2000" kern="0" dirty="0">
                <a:latin typeface="Arial" panose="020B0604020202020204" pitchFamily="34" charset="0"/>
                <a:ea typeface="宋体" panose="02010600030101010101" pitchFamily="2" charset="-122"/>
                <a:cs typeface="Times New Roman" panose="02020603050405020304" pitchFamily="18" charset="0"/>
              </a:rPr>
              <a:t>Six out of ten eligible children are now in school. However, the increase is small and there are still a lot to do for further improvement.</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7364708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673EF7-D810-440A-8786-5D99F50CE009}"/>
              </a:ext>
            </a:extLst>
          </p:cNvPr>
          <p:cNvSpPr>
            <a:spLocks noGrp="1"/>
          </p:cNvSpPr>
          <p:nvPr>
            <p:ph type="title"/>
          </p:nvPr>
        </p:nvSpPr>
        <p:spPr>
          <a:xfrm>
            <a:off x="914400" y="315676"/>
            <a:ext cx="10515600" cy="1325563"/>
          </a:xfrm>
        </p:spPr>
        <p:txBody>
          <a:bodyPr>
            <a:normAutofit/>
          </a:bodyPr>
          <a:lstStyle/>
          <a:p>
            <a:r>
              <a:rPr lang="en-US" altLang="zh-CN" sz="3100" b="1" dirty="0">
                <a:solidFill>
                  <a:srgbClr val="E0B64E"/>
                </a:solidFill>
              </a:rPr>
              <a:t>Goal 3: Promote gender equality and empower women.</a:t>
            </a:r>
            <a:br>
              <a:rPr lang="zh-CN" altLang="zh-CN" dirty="0"/>
            </a:br>
            <a:endParaRPr lang="zh-CN" altLang="en-US" dirty="0"/>
          </a:p>
        </p:txBody>
      </p:sp>
      <p:pic>
        <p:nvPicPr>
          <p:cNvPr id="4" name="内容占位符 3">
            <a:extLst>
              <a:ext uri="{FF2B5EF4-FFF2-40B4-BE49-F238E27FC236}">
                <a16:creationId xmlns:a16="http://schemas.microsoft.com/office/drawing/2014/main" id="{65A8769F-C35D-4A30-A5DA-55116CE216F1}"/>
              </a:ext>
            </a:extLst>
          </p:cNvPr>
          <p:cNvPicPr>
            <a:picLocks noGrp="1"/>
          </p:cNvPicPr>
          <p:nvPr>
            <p:ph idx="1"/>
          </p:nvPr>
        </p:nvPicPr>
        <p:blipFill>
          <a:blip r:embed="rId2"/>
          <a:stretch>
            <a:fillRect/>
          </a:stretch>
        </p:blipFill>
        <p:spPr>
          <a:xfrm>
            <a:off x="396240" y="1053762"/>
            <a:ext cx="9608820" cy="5497810"/>
          </a:xfrm>
          <a:prstGeom prst="rect">
            <a:avLst/>
          </a:prstGeom>
        </p:spPr>
      </p:pic>
      <p:sp>
        <p:nvSpPr>
          <p:cNvPr id="5" name="矩形 4">
            <a:extLst>
              <a:ext uri="{FF2B5EF4-FFF2-40B4-BE49-F238E27FC236}">
                <a16:creationId xmlns:a16="http://schemas.microsoft.com/office/drawing/2014/main" id="{5D7D70C0-CEC9-4A3E-8112-9B694B662034}"/>
              </a:ext>
            </a:extLst>
          </p:cNvPr>
          <p:cNvSpPr/>
          <p:nvPr/>
        </p:nvSpPr>
        <p:spPr>
          <a:xfrm>
            <a:off x="10111740" y="2510135"/>
            <a:ext cx="1859280" cy="2246769"/>
          </a:xfrm>
          <a:prstGeom prst="rect">
            <a:avLst/>
          </a:prstGeom>
        </p:spPr>
        <p:txBody>
          <a:bodyPr wrap="square">
            <a:spAutoFit/>
          </a:bodyPr>
          <a:lstStyle/>
          <a:p>
            <a:pPr fontAlgn="base"/>
            <a:r>
              <a:rPr lang="en-US" altLang="zh-CN" sz="2000" b="1" kern="0" dirty="0">
                <a:latin typeface="Arial" panose="020B0604020202020204" pitchFamily="34" charset="0"/>
                <a:ea typeface="宋体" panose="02010600030101010101" pitchFamily="2" charset="-122"/>
                <a:cs typeface="Times New Roman" panose="02020603050405020304" pitchFamily="18" charset="0"/>
              </a:rPr>
              <a:t>Average progress:</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fontAlgn="base"/>
            <a:r>
              <a:rPr lang="en-US" altLang="zh-CN" sz="2000" kern="0" dirty="0">
                <a:latin typeface="Arial" panose="020B0604020202020204" pitchFamily="34" charset="0"/>
                <a:ea typeface="宋体" panose="02010600030101010101" pitchFamily="2" charset="-122"/>
                <a:cs typeface="Times New Roman" panose="02020603050405020304" pitchFamily="18" charset="0"/>
              </a:rPr>
              <a:t>There is almost no gender inequality here.</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fontAlgn="base"/>
            <a:r>
              <a:rPr lang="en-US" altLang="zh-CN" sz="2000" b="1" kern="0" dirty="0">
                <a:latin typeface="Arial" panose="020B0604020202020204" pitchFamily="34" charset="0"/>
                <a:ea typeface="宋体" panose="02010600030101010101" pitchFamily="2" charset="-122"/>
                <a:cs typeface="Times New Roman" panose="02020603050405020304" pitchFamily="18" charset="0"/>
              </a:rPr>
              <a:t> </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9523087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0C2E85-ADFA-46A1-8120-5338333F7E7D}"/>
              </a:ext>
            </a:extLst>
          </p:cNvPr>
          <p:cNvSpPr>
            <a:spLocks noGrp="1"/>
          </p:cNvSpPr>
          <p:nvPr>
            <p:ph type="title"/>
          </p:nvPr>
        </p:nvSpPr>
        <p:spPr>
          <a:xfrm>
            <a:off x="968828" y="974725"/>
            <a:ext cx="10515600" cy="1325563"/>
          </a:xfrm>
        </p:spPr>
        <p:txBody>
          <a:bodyPr/>
          <a:lstStyle/>
          <a:p>
            <a:r>
              <a:rPr lang="en-US" altLang="zh-CN" b="1" dirty="0">
                <a:solidFill>
                  <a:srgbClr val="E0B64E"/>
                </a:solidFill>
              </a:rPr>
              <a:t>8. SDG (NBS)</a:t>
            </a:r>
            <a:br>
              <a:rPr lang="zh-CN" altLang="zh-CN" b="1" dirty="0"/>
            </a:br>
            <a:endParaRPr lang="zh-CN" altLang="en-US" dirty="0"/>
          </a:p>
        </p:txBody>
      </p:sp>
      <p:pic>
        <p:nvPicPr>
          <p:cNvPr id="4" name="图片 3">
            <a:extLst>
              <a:ext uri="{FF2B5EF4-FFF2-40B4-BE49-F238E27FC236}">
                <a16:creationId xmlns:a16="http://schemas.microsoft.com/office/drawing/2014/main" id="{1A830C47-78CC-4BD0-A04C-FF2A2CE45D9A}"/>
              </a:ext>
            </a:extLst>
          </p:cNvPr>
          <p:cNvPicPr/>
          <p:nvPr/>
        </p:nvPicPr>
        <p:blipFill>
          <a:blip r:embed="rId2"/>
          <a:stretch>
            <a:fillRect/>
          </a:stretch>
        </p:blipFill>
        <p:spPr>
          <a:xfrm>
            <a:off x="576307" y="1803854"/>
            <a:ext cx="5274310" cy="3633470"/>
          </a:xfrm>
          <a:prstGeom prst="rect">
            <a:avLst/>
          </a:prstGeom>
        </p:spPr>
      </p:pic>
      <p:pic>
        <p:nvPicPr>
          <p:cNvPr id="5" name="图片 4">
            <a:extLst>
              <a:ext uri="{FF2B5EF4-FFF2-40B4-BE49-F238E27FC236}">
                <a16:creationId xmlns:a16="http://schemas.microsoft.com/office/drawing/2014/main" id="{06A42FE2-586A-472B-9041-F15F4F01F621}"/>
              </a:ext>
            </a:extLst>
          </p:cNvPr>
          <p:cNvPicPr/>
          <p:nvPr/>
        </p:nvPicPr>
        <p:blipFill>
          <a:blip r:embed="rId3"/>
          <a:stretch>
            <a:fillRect/>
          </a:stretch>
        </p:blipFill>
        <p:spPr>
          <a:xfrm>
            <a:off x="4921885" y="335869"/>
            <a:ext cx="5274310" cy="3782695"/>
          </a:xfrm>
          <a:prstGeom prst="rect">
            <a:avLst/>
          </a:prstGeom>
        </p:spPr>
      </p:pic>
      <p:pic>
        <p:nvPicPr>
          <p:cNvPr id="6" name="图片 5">
            <a:extLst>
              <a:ext uri="{FF2B5EF4-FFF2-40B4-BE49-F238E27FC236}">
                <a16:creationId xmlns:a16="http://schemas.microsoft.com/office/drawing/2014/main" id="{5E6038A2-275E-406D-9B3D-2A3694FE138C}"/>
              </a:ext>
            </a:extLst>
          </p:cNvPr>
          <p:cNvPicPr/>
          <p:nvPr/>
        </p:nvPicPr>
        <p:blipFill>
          <a:blip r:embed="rId4"/>
          <a:stretch>
            <a:fillRect/>
          </a:stretch>
        </p:blipFill>
        <p:spPr>
          <a:xfrm>
            <a:off x="5017679" y="2939144"/>
            <a:ext cx="5274310" cy="3774440"/>
          </a:xfrm>
          <a:prstGeom prst="rect">
            <a:avLst/>
          </a:prstGeom>
        </p:spPr>
      </p:pic>
      <p:pic>
        <p:nvPicPr>
          <p:cNvPr id="7" name="图片 6">
            <a:extLst>
              <a:ext uri="{FF2B5EF4-FFF2-40B4-BE49-F238E27FC236}">
                <a16:creationId xmlns:a16="http://schemas.microsoft.com/office/drawing/2014/main" id="{0CC3A015-66AD-45BD-8521-F5A73EC3F828}"/>
              </a:ext>
            </a:extLst>
          </p:cNvPr>
          <p:cNvPicPr/>
          <p:nvPr/>
        </p:nvPicPr>
        <p:blipFill>
          <a:blip r:embed="rId5"/>
          <a:stretch>
            <a:fillRect/>
          </a:stretch>
        </p:blipFill>
        <p:spPr>
          <a:xfrm>
            <a:off x="6776811" y="1427073"/>
            <a:ext cx="5274310" cy="3640455"/>
          </a:xfrm>
          <a:prstGeom prst="rect">
            <a:avLst/>
          </a:prstGeom>
        </p:spPr>
      </p:pic>
      <p:pic>
        <p:nvPicPr>
          <p:cNvPr id="8" name="图片 7">
            <a:extLst>
              <a:ext uri="{FF2B5EF4-FFF2-40B4-BE49-F238E27FC236}">
                <a16:creationId xmlns:a16="http://schemas.microsoft.com/office/drawing/2014/main" id="{13F03F85-A550-48D8-8A5E-71354784D782}"/>
              </a:ext>
            </a:extLst>
          </p:cNvPr>
          <p:cNvPicPr/>
          <p:nvPr/>
        </p:nvPicPr>
        <p:blipFill>
          <a:blip r:embed="rId6"/>
          <a:stretch>
            <a:fillRect/>
          </a:stretch>
        </p:blipFill>
        <p:spPr>
          <a:xfrm>
            <a:off x="1638754" y="2759235"/>
            <a:ext cx="5274310" cy="3721735"/>
          </a:xfrm>
          <a:prstGeom prst="rect">
            <a:avLst/>
          </a:prstGeom>
        </p:spPr>
      </p:pic>
      <p:pic>
        <p:nvPicPr>
          <p:cNvPr id="9" name="图片 8">
            <a:extLst>
              <a:ext uri="{FF2B5EF4-FFF2-40B4-BE49-F238E27FC236}">
                <a16:creationId xmlns:a16="http://schemas.microsoft.com/office/drawing/2014/main" id="{172F9247-25FD-4B07-AB28-7541FE380D9B}"/>
              </a:ext>
            </a:extLst>
          </p:cNvPr>
          <p:cNvPicPr/>
          <p:nvPr/>
        </p:nvPicPr>
        <p:blipFill>
          <a:blip r:embed="rId7"/>
          <a:stretch>
            <a:fillRect/>
          </a:stretch>
        </p:blipFill>
        <p:spPr>
          <a:xfrm>
            <a:off x="3458845" y="1584007"/>
            <a:ext cx="5274310" cy="3689985"/>
          </a:xfrm>
          <a:prstGeom prst="rect">
            <a:avLst/>
          </a:prstGeom>
        </p:spPr>
      </p:pic>
    </p:spTree>
    <p:extLst>
      <p:ext uri="{BB962C8B-B14F-4D97-AF65-F5344CB8AC3E}">
        <p14:creationId xmlns:p14="http://schemas.microsoft.com/office/powerpoint/2010/main" val="5828999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397730-3F41-4F58-A8E5-D8347A86380C}"/>
              </a:ext>
            </a:extLst>
          </p:cNvPr>
          <p:cNvSpPr>
            <a:spLocks noGrp="1"/>
          </p:cNvSpPr>
          <p:nvPr>
            <p:ph type="title"/>
          </p:nvPr>
        </p:nvSpPr>
        <p:spPr/>
        <p:txBody>
          <a:bodyPr>
            <a:normAutofit/>
          </a:bodyPr>
          <a:lstStyle/>
          <a:p>
            <a:r>
              <a:rPr lang="en-US" altLang="zh-CN" sz="4000" b="1" dirty="0">
                <a:solidFill>
                  <a:srgbClr val="E0B64E"/>
                </a:solidFill>
              </a:rPr>
              <a:t>9. the greatest cause for concern</a:t>
            </a:r>
            <a:br>
              <a:rPr lang="zh-CN" altLang="zh-CN" sz="4000" b="1" dirty="0">
                <a:solidFill>
                  <a:srgbClr val="E0B64E"/>
                </a:solidFill>
              </a:rPr>
            </a:br>
            <a:endParaRPr lang="zh-CN" altLang="en-US" sz="4000" dirty="0">
              <a:solidFill>
                <a:srgbClr val="E0B64E"/>
              </a:solidFill>
            </a:endParaRPr>
          </a:p>
        </p:txBody>
      </p:sp>
      <p:sp>
        <p:nvSpPr>
          <p:cNvPr id="3" name="内容占位符 2">
            <a:extLst>
              <a:ext uri="{FF2B5EF4-FFF2-40B4-BE49-F238E27FC236}">
                <a16:creationId xmlns:a16="http://schemas.microsoft.com/office/drawing/2014/main" id="{7F64F031-89B3-47CF-883C-98E63E987F04}"/>
              </a:ext>
            </a:extLst>
          </p:cNvPr>
          <p:cNvSpPr>
            <a:spLocks noGrp="1"/>
          </p:cNvSpPr>
          <p:nvPr>
            <p:ph idx="1"/>
          </p:nvPr>
        </p:nvSpPr>
        <p:spPr/>
        <p:txBody>
          <a:bodyPr/>
          <a:lstStyle/>
          <a:p>
            <a:r>
              <a:rPr lang="en-US" altLang="zh-CN" dirty="0"/>
              <a:t>1. </a:t>
            </a:r>
            <a:r>
              <a:rPr lang="en-US" altLang="zh-CN" dirty="0">
                <a:solidFill>
                  <a:srgbClr val="E0B64E"/>
                </a:solidFill>
              </a:rPr>
              <a:t>inflation</a:t>
            </a:r>
            <a:r>
              <a:rPr lang="en-US" altLang="zh-CN" dirty="0"/>
              <a:t>—leading to high unemployment, low efficiency and low GDP growth.</a:t>
            </a:r>
          </a:p>
          <a:p>
            <a:endParaRPr lang="zh-CN" altLang="zh-CN" dirty="0"/>
          </a:p>
          <a:p>
            <a:r>
              <a:rPr lang="en-US" altLang="zh-CN" dirty="0"/>
              <a:t>2. </a:t>
            </a:r>
            <a:r>
              <a:rPr lang="en-US" altLang="zh-CN" dirty="0">
                <a:solidFill>
                  <a:srgbClr val="E0B64E"/>
                </a:solidFill>
              </a:rPr>
              <a:t>poverty</a:t>
            </a:r>
            <a:r>
              <a:rPr lang="en-US" altLang="zh-CN" dirty="0"/>
              <a:t>—reflected through GDP per capita HDI value, and 6 out ten Nigerian still live in poverty according to the goal of SDG.</a:t>
            </a:r>
          </a:p>
          <a:p>
            <a:endParaRPr lang="zh-CN" altLang="zh-CN" dirty="0"/>
          </a:p>
          <a:p>
            <a:r>
              <a:rPr lang="en-US" altLang="zh-CN" dirty="0"/>
              <a:t>3. </a:t>
            </a:r>
            <a:r>
              <a:rPr lang="en-US" altLang="zh-CN" dirty="0">
                <a:solidFill>
                  <a:srgbClr val="E0B64E"/>
                </a:solidFill>
              </a:rPr>
              <a:t>insecurity</a:t>
            </a:r>
            <a:r>
              <a:rPr lang="en-US" altLang="zh-CN" dirty="0"/>
              <a:t>—still a lot wars and corruptions in the country, slowing down the development in certain areas.</a:t>
            </a:r>
            <a:endParaRPr lang="zh-CN" altLang="zh-CN" dirty="0"/>
          </a:p>
          <a:p>
            <a:pPr marL="0" indent="0">
              <a:buNone/>
            </a:pPr>
            <a:endParaRPr lang="zh-CN" altLang="zh-CN" dirty="0"/>
          </a:p>
          <a:p>
            <a:endParaRPr lang="zh-CN" altLang="en-US" dirty="0"/>
          </a:p>
        </p:txBody>
      </p:sp>
    </p:spTree>
    <p:extLst>
      <p:ext uri="{BB962C8B-B14F-4D97-AF65-F5344CB8AC3E}">
        <p14:creationId xmlns:p14="http://schemas.microsoft.com/office/powerpoint/2010/main" val="5411723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011B11-DC1F-4E14-B051-1890A5A1DC7C}"/>
              </a:ext>
            </a:extLst>
          </p:cNvPr>
          <p:cNvSpPr>
            <a:spLocks noGrp="1"/>
          </p:cNvSpPr>
          <p:nvPr>
            <p:ph type="title"/>
          </p:nvPr>
        </p:nvSpPr>
        <p:spPr/>
        <p:txBody>
          <a:bodyPr/>
          <a:lstStyle/>
          <a:p>
            <a:r>
              <a:rPr lang="en-US" altLang="zh-CN" b="1" dirty="0">
                <a:solidFill>
                  <a:srgbClr val="E0B64E"/>
                </a:solidFill>
              </a:rPr>
              <a:t>Works cited</a:t>
            </a:r>
            <a:br>
              <a:rPr lang="zh-CN" altLang="zh-CN" b="1" dirty="0"/>
            </a:br>
            <a:endParaRPr lang="zh-CN" altLang="en-US" dirty="0"/>
          </a:p>
        </p:txBody>
      </p:sp>
      <p:sp>
        <p:nvSpPr>
          <p:cNvPr id="3" name="内容占位符 2">
            <a:extLst>
              <a:ext uri="{FF2B5EF4-FFF2-40B4-BE49-F238E27FC236}">
                <a16:creationId xmlns:a16="http://schemas.microsoft.com/office/drawing/2014/main" id="{3BBDF2C1-4A2B-45EE-A709-D8139D551202}"/>
              </a:ext>
            </a:extLst>
          </p:cNvPr>
          <p:cNvSpPr>
            <a:spLocks noGrp="1"/>
          </p:cNvSpPr>
          <p:nvPr>
            <p:ph idx="1"/>
          </p:nvPr>
        </p:nvSpPr>
        <p:spPr>
          <a:xfrm>
            <a:off x="838200" y="1184366"/>
            <a:ext cx="10515600" cy="4992597"/>
          </a:xfrm>
        </p:spPr>
        <p:txBody>
          <a:bodyPr>
            <a:normAutofit fontScale="92500" lnSpcReduction="20000"/>
          </a:bodyPr>
          <a:lstStyle/>
          <a:p>
            <a:r>
              <a:rPr lang="en-US" altLang="zh-CN" sz="1800" dirty="0"/>
              <a:t>“Crude Oil Prices Over the Decade”. Macrotrends, 2019, https://www.macrotrends.net/1369/crude-oil-price-history-chart, accessed on 24 Feb. 2019.</a:t>
            </a:r>
            <a:endParaRPr lang="zh-CN" altLang="zh-CN" sz="1800" dirty="0"/>
          </a:p>
          <a:p>
            <a:r>
              <a:rPr lang="en-US" altLang="zh-CN" sz="1800" dirty="0"/>
              <a:t>Economic Commission for Africa. </a:t>
            </a:r>
            <a:r>
              <a:rPr lang="en-US" altLang="zh-CN" sz="1800" i="1" dirty="0"/>
              <a:t>MDG Report 2015: Assessing Progress in Africa toward the Millennium Development Goals</a:t>
            </a:r>
            <a:r>
              <a:rPr lang="en-US" altLang="zh-CN" sz="1800" dirty="0"/>
              <a:t>, 2015, https://www.afdb.org/fileadmin/uploads/afdb/Documents/Publications/MDG_Report_2015.pdf, accessed on 24 Feb. 2019.</a:t>
            </a:r>
            <a:endParaRPr lang="zh-CN" altLang="zh-CN" sz="1800" dirty="0"/>
          </a:p>
          <a:p>
            <a:r>
              <a:rPr lang="en-US" altLang="zh-CN" sz="1800" dirty="0"/>
              <a:t>“Nigeria.” </a:t>
            </a:r>
            <a:r>
              <a:rPr lang="en-US" altLang="zh-CN" sz="1800" i="1" dirty="0"/>
              <a:t>Wikipedia</a:t>
            </a:r>
            <a:r>
              <a:rPr lang="en-US" altLang="zh-CN" sz="1800" dirty="0"/>
              <a:t>, Wikimedia Foundation, 22 Feb. 2019, en.wikipedia.org/wiki/</a:t>
            </a:r>
            <a:r>
              <a:rPr lang="en-US" altLang="zh-CN" sz="1800" dirty="0" err="1"/>
              <a:t>Nigeria#Geography</a:t>
            </a:r>
            <a:r>
              <a:rPr lang="en-US" altLang="zh-CN" sz="1800" dirty="0"/>
              <a:t>, accessed on 24 Feb. 2019.</a:t>
            </a:r>
            <a:endParaRPr lang="zh-CN" altLang="zh-CN" sz="1800" dirty="0"/>
          </a:p>
          <a:p>
            <a:r>
              <a:rPr lang="en-US" altLang="zh-CN" sz="1800" dirty="0"/>
              <a:t>The National Bureau of Statistics. </a:t>
            </a:r>
            <a:r>
              <a:rPr lang="en-US" altLang="zh-CN" sz="1800" i="1" dirty="0"/>
              <a:t>NIGERIA Sustainable Development Goals (SDGs) Indicators Baseline Report 2016</a:t>
            </a:r>
            <a:r>
              <a:rPr lang="en-US" altLang="zh-CN" sz="1800" dirty="0"/>
              <a:t>. 2017, file:///C:/Users/Maggie%20Huang/AppData/Local/Packages/Microsoft.MicrosoftEdge_8wekyb3d8bbwe/TempState/Downloads/Nigeria%20SDGs%20Indicators%20Baseline%20Report%202016.pdf, accessed on 24 Feb. 2019.</a:t>
            </a:r>
            <a:endParaRPr lang="zh-CN" altLang="zh-CN" sz="1800" dirty="0"/>
          </a:p>
          <a:p>
            <a:r>
              <a:rPr lang="en-US" altLang="zh-CN" sz="1800" dirty="0"/>
              <a:t>The World Bank, https://data.worldbank.org/indicator/EN.ATM.CO2E.PC?end=2014&amp;locations=NG&amp;start=2004, accessed on 24 Feb. 2019.</a:t>
            </a:r>
            <a:endParaRPr lang="zh-CN" altLang="zh-CN" sz="1800" dirty="0"/>
          </a:p>
          <a:p>
            <a:r>
              <a:rPr lang="en-US" altLang="zh-CN" sz="1800" dirty="0"/>
              <a:t>The United Nations Development Program. Human Development Indices and Indicators 2018 Statistical Update, http://hdr.undp.org/sites/default/files/2018_summary_human_development_statistical_update_en.pdf, accessed on 24 Feb. 2019.</a:t>
            </a:r>
            <a:endParaRPr lang="zh-CN" altLang="zh-CN" sz="1800" dirty="0"/>
          </a:p>
          <a:p>
            <a:r>
              <a:rPr lang="en-US" altLang="zh-CN" sz="1800" dirty="0"/>
              <a:t>“Top 10 Oil Producing Countries in Africa”, Africa Facts, https://africa-facts.org/top-10-oil-producing-countries-in-africa/, accessed on 24 Feb. 2019.</a:t>
            </a:r>
            <a:endParaRPr lang="zh-CN" altLang="zh-CN" sz="1800" dirty="0"/>
          </a:p>
          <a:p>
            <a:pPr marL="0" indent="0">
              <a:buNone/>
            </a:pPr>
            <a:endParaRPr lang="zh-CN" altLang="en-US" sz="1800" dirty="0"/>
          </a:p>
        </p:txBody>
      </p:sp>
    </p:spTree>
    <p:extLst>
      <p:ext uri="{BB962C8B-B14F-4D97-AF65-F5344CB8AC3E}">
        <p14:creationId xmlns:p14="http://schemas.microsoft.com/office/powerpoint/2010/main" val="2555550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406D2E-7C42-416B-8D7F-80EF54989830}"/>
              </a:ext>
            </a:extLst>
          </p:cNvPr>
          <p:cNvSpPr>
            <a:spLocks noGrp="1"/>
          </p:cNvSpPr>
          <p:nvPr>
            <p:ph type="title"/>
          </p:nvPr>
        </p:nvSpPr>
        <p:spPr>
          <a:xfrm>
            <a:off x="975360" y="685799"/>
            <a:ext cx="10515600" cy="1325563"/>
          </a:xfrm>
        </p:spPr>
        <p:txBody>
          <a:bodyPr>
            <a:normAutofit fontScale="90000"/>
          </a:bodyPr>
          <a:lstStyle/>
          <a:p>
            <a:r>
              <a:rPr lang="en-US" altLang="zh-CN" b="1" dirty="0"/>
              <a:t>Economic Outlook in 2018 </a:t>
            </a:r>
            <a:br>
              <a:rPr lang="en-US" altLang="zh-CN" b="1" dirty="0"/>
            </a:br>
            <a:r>
              <a:rPr lang="en-US" altLang="zh-CN" b="1" dirty="0"/>
              <a:t>(the World Bank)</a:t>
            </a:r>
            <a:br>
              <a:rPr lang="zh-CN" altLang="zh-CN" b="1" dirty="0"/>
            </a:br>
            <a:endParaRPr lang="zh-CN" altLang="en-US" dirty="0"/>
          </a:p>
        </p:txBody>
      </p:sp>
      <p:graphicFrame>
        <p:nvGraphicFramePr>
          <p:cNvPr id="4" name="内容占位符 3">
            <a:extLst>
              <a:ext uri="{FF2B5EF4-FFF2-40B4-BE49-F238E27FC236}">
                <a16:creationId xmlns:a16="http://schemas.microsoft.com/office/drawing/2014/main" id="{134F0015-DA53-4594-B63F-653D5B78B7AA}"/>
              </a:ext>
            </a:extLst>
          </p:cNvPr>
          <p:cNvGraphicFramePr>
            <a:graphicFrameLocks noGrp="1"/>
          </p:cNvGraphicFramePr>
          <p:nvPr>
            <p:ph idx="1"/>
            <p:extLst>
              <p:ext uri="{D42A27DB-BD31-4B8C-83A1-F6EECF244321}">
                <p14:modId xmlns:p14="http://schemas.microsoft.com/office/powerpoint/2010/main" val="1987945581"/>
              </p:ext>
            </p:extLst>
          </p:nvPr>
        </p:nvGraphicFramePr>
        <p:xfrm>
          <a:off x="1188720" y="1889442"/>
          <a:ext cx="8983980" cy="3975798"/>
        </p:xfrm>
        <a:graphic>
          <a:graphicData uri="http://schemas.openxmlformats.org/drawingml/2006/table">
            <a:tbl>
              <a:tblPr firstRow="1" firstCol="1" bandRow="1">
                <a:tableStyleId>{93296810-A885-4BE3-A3E7-6D5BEEA58F35}</a:tableStyleId>
              </a:tblPr>
              <a:tblGrid>
                <a:gridCol w="3377010">
                  <a:extLst>
                    <a:ext uri="{9D8B030D-6E8A-4147-A177-3AD203B41FA5}">
                      <a16:colId xmlns:a16="http://schemas.microsoft.com/office/drawing/2014/main" val="3250048542"/>
                    </a:ext>
                  </a:extLst>
                </a:gridCol>
                <a:gridCol w="1700921">
                  <a:extLst>
                    <a:ext uri="{9D8B030D-6E8A-4147-A177-3AD203B41FA5}">
                      <a16:colId xmlns:a16="http://schemas.microsoft.com/office/drawing/2014/main" val="578355534"/>
                    </a:ext>
                  </a:extLst>
                </a:gridCol>
                <a:gridCol w="1612429">
                  <a:extLst>
                    <a:ext uri="{9D8B030D-6E8A-4147-A177-3AD203B41FA5}">
                      <a16:colId xmlns:a16="http://schemas.microsoft.com/office/drawing/2014/main" val="306713434"/>
                    </a:ext>
                  </a:extLst>
                </a:gridCol>
                <a:gridCol w="2293620">
                  <a:extLst>
                    <a:ext uri="{9D8B030D-6E8A-4147-A177-3AD203B41FA5}">
                      <a16:colId xmlns:a16="http://schemas.microsoft.com/office/drawing/2014/main" val="2406406067"/>
                    </a:ext>
                  </a:extLst>
                </a:gridCol>
              </a:tblGrid>
              <a:tr h="737364">
                <a:tc>
                  <a:txBody>
                    <a:bodyPr/>
                    <a:lstStyle/>
                    <a:p>
                      <a:pPr algn="l">
                        <a:spcAft>
                          <a:spcPts val="0"/>
                        </a:spcAft>
                      </a:pPr>
                      <a:r>
                        <a:rPr lang="en-US" sz="2400" kern="100">
                          <a:effectLst/>
                        </a:rPr>
                        <a:t>Areas</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400" kern="100">
                          <a:effectLst/>
                        </a:rPr>
                        <a:t>Value</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400" kern="100">
                          <a:effectLst/>
                        </a:rPr>
                        <a:t>World rank</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400" kern="100" dirty="0">
                          <a:effectLst/>
                        </a:rPr>
                        <a:t>The world average</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455606766"/>
                  </a:ext>
                </a:extLst>
              </a:tr>
              <a:tr h="535494">
                <a:tc>
                  <a:txBody>
                    <a:bodyPr/>
                    <a:lstStyle/>
                    <a:p>
                      <a:pPr algn="l">
                        <a:spcAft>
                          <a:spcPts val="0"/>
                        </a:spcAft>
                      </a:pPr>
                      <a:r>
                        <a:rPr lang="en-US" sz="2400" kern="100" dirty="0">
                          <a:effectLst/>
                        </a:rPr>
                        <a:t>Inflation </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400" kern="100" dirty="0">
                          <a:effectLst/>
                        </a:rPr>
                        <a:t>16.5</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400" kern="100" dirty="0">
                          <a:effectLst/>
                        </a:rPr>
                        <a:t>6/231</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400" kern="100" dirty="0">
                          <a:effectLst/>
                        </a:rPr>
                        <a:t>4.6</a:t>
                      </a:r>
                      <a:endParaRPr lang="zh-CN" sz="2400" kern="100" dirty="0">
                        <a:effectLst/>
                      </a:endParaRPr>
                    </a:p>
                  </a:txBody>
                  <a:tcPr marL="68580" marR="68580" marT="0" marB="0"/>
                </a:tc>
                <a:extLst>
                  <a:ext uri="{0D108BD9-81ED-4DB2-BD59-A6C34878D82A}">
                    <a16:rowId xmlns:a16="http://schemas.microsoft.com/office/drawing/2014/main" val="2186030062"/>
                  </a:ext>
                </a:extLst>
              </a:tr>
              <a:tr h="571500">
                <a:tc>
                  <a:txBody>
                    <a:bodyPr/>
                    <a:lstStyle/>
                    <a:p>
                      <a:pPr algn="l">
                        <a:spcAft>
                          <a:spcPts val="0"/>
                        </a:spcAft>
                      </a:pPr>
                      <a:r>
                        <a:rPr lang="en-US" sz="2400" kern="100" dirty="0">
                          <a:effectLst/>
                        </a:rPr>
                        <a:t>Unemployment</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400" kern="100">
                          <a:effectLst/>
                        </a:rPr>
                        <a:t>7.03</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400" kern="100">
                          <a:effectLst/>
                        </a:rPr>
                        <a:t>93/233</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400" kern="100">
                          <a:effectLst/>
                        </a:rPr>
                        <a:t>7.37</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36605309"/>
                  </a:ext>
                </a:extLst>
              </a:tr>
              <a:tr h="472440">
                <a:tc>
                  <a:txBody>
                    <a:bodyPr/>
                    <a:lstStyle/>
                    <a:p>
                      <a:pPr algn="l">
                        <a:spcAft>
                          <a:spcPts val="0"/>
                        </a:spcAft>
                      </a:pPr>
                      <a:r>
                        <a:rPr lang="en-US" sz="2400" kern="100">
                          <a:effectLst/>
                        </a:rPr>
                        <a:t>Real GDP (trillion)</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400" kern="100">
                          <a:effectLst/>
                        </a:rPr>
                        <a:t>1.12</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400" kern="100">
                          <a:effectLst/>
                        </a:rPr>
                        <a:t>22/220</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400" kern="100">
                          <a:effectLst/>
                        </a:rPr>
                        <a:t>0.67</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963242876"/>
                  </a:ext>
                </a:extLst>
              </a:tr>
              <a:tr h="500286">
                <a:tc>
                  <a:txBody>
                    <a:bodyPr/>
                    <a:lstStyle/>
                    <a:p>
                      <a:pPr algn="l">
                        <a:spcAft>
                          <a:spcPts val="0"/>
                        </a:spcAft>
                      </a:pPr>
                      <a:r>
                        <a:rPr lang="en-US" sz="2400" kern="100" dirty="0">
                          <a:effectLst/>
                        </a:rPr>
                        <a:t>GDP per capita ($)</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400" kern="100" dirty="0">
                          <a:effectLst/>
                        </a:rPr>
                        <a:t>5875</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400" kern="100" dirty="0">
                          <a:effectLst/>
                        </a:rPr>
                        <a:t>170/235</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400" kern="100" dirty="0">
                          <a:effectLst/>
                        </a:rPr>
                        <a:t>20358</a:t>
                      </a:r>
                      <a:endParaRPr lang="zh-CN" sz="2400" kern="100" dirty="0">
                        <a:effectLst/>
                      </a:endParaRPr>
                    </a:p>
                  </a:txBody>
                  <a:tcPr marL="68580" marR="68580" marT="0" marB="0"/>
                </a:tc>
                <a:extLst>
                  <a:ext uri="{0D108BD9-81ED-4DB2-BD59-A6C34878D82A}">
                    <a16:rowId xmlns:a16="http://schemas.microsoft.com/office/drawing/2014/main" val="3492526382"/>
                  </a:ext>
                </a:extLst>
              </a:tr>
              <a:tr h="772476">
                <a:tc>
                  <a:txBody>
                    <a:bodyPr/>
                    <a:lstStyle/>
                    <a:p>
                      <a:pPr algn="l">
                        <a:spcAft>
                          <a:spcPts val="0"/>
                        </a:spcAft>
                      </a:pPr>
                      <a:r>
                        <a:rPr lang="en-US" sz="2400" kern="100">
                          <a:effectLst/>
                        </a:rPr>
                        <a:t>Rate of economy growth (%)</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400" kern="100">
                          <a:effectLst/>
                        </a:rPr>
                        <a:t>0.81</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400" kern="100">
                          <a:effectLst/>
                        </a:rPr>
                        <a:t>216/241</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400" kern="100">
                          <a:effectLst/>
                        </a:rPr>
                        <a:t>3.4</a:t>
                      </a:r>
                      <a:endParaRPr lang="zh-CN" sz="2400" kern="100">
                        <a:effectLst/>
                      </a:endParaRPr>
                    </a:p>
                    <a:p>
                      <a:pPr algn="l">
                        <a:spcAft>
                          <a:spcPts val="0"/>
                        </a:spcAft>
                      </a:pPr>
                      <a:r>
                        <a:rPr lang="en-US" sz="2400" kern="0">
                          <a:effectLst/>
                        </a:rPr>
                        <a:t> </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813493482"/>
                  </a:ext>
                </a:extLst>
              </a:tr>
              <a:tr h="386238">
                <a:tc>
                  <a:txBody>
                    <a:bodyPr/>
                    <a:lstStyle/>
                    <a:p>
                      <a:pPr algn="l">
                        <a:spcAft>
                          <a:spcPts val="0"/>
                        </a:spcAft>
                      </a:pPr>
                      <a:r>
                        <a:rPr lang="en-US" sz="2400" kern="100">
                          <a:effectLst/>
                        </a:rPr>
                        <a:t>Real GNI</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400" kern="100">
                          <a:effectLst/>
                        </a:rPr>
                        <a:t>1.09</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400" kern="100">
                          <a:effectLst/>
                        </a:rPr>
                        <a:t>24/190</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400" kern="100" dirty="0">
                          <a:effectLst/>
                        </a:rPr>
                        <a:t>0.74</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52491338"/>
                  </a:ext>
                </a:extLst>
              </a:tr>
            </a:tbl>
          </a:graphicData>
        </a:graphic>
      </p:graphicFrame>
    </p:spTree>
    <p:extLst>
      <p:ext uri="{BB962C8B-B14F-4D97-AF65-F5344CB8AC3E}">
        <p14:creationId xmlns:p14="http://schemas.microsoft.com/office/powerpoint/2010/main" val="291646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3D7651-E369-4E5E-AF25-6CF429EE6F33}"/>
              </a:ext>
            </a:extLst>
          </p:cNvPr>
          <p:cNvSpPr>
            <a:spLocks noGrp="1"/>
          </p:cNvSpPr>
          <p:nvPr>
            <p:ph type="title"/>
          </p:nvPr>
        </p:nvSpPr>
        <p:spPr/>
        <p:txBody>
          <a:bodyPr/>
          <a:lstStyle/>
          <a:p>
            <a:r>
              <a:rPr lang="en-US" altLang="zh-CN" b="1" dirty="0">
                <a:solidFill>
                  <a:srgbClr val="E0B64E"/>
                </a:solidFill>
              </a:rPr>
              <a:t>1. GDP (the World Bank)</a:t>
            </a:r>
            <a:endParaRPr lang="zh-CN" altLang="en-US" dirty="0">
              <a:solidFill>
                <a:srgbClr val="E0B64E"/>
              </a:solidFill>
            </a:endParaRPr>
          </a:p>
        </p:txBody>
      </p:sp>
      <p:sp>
        <p:nvSpPr>
          <p:cNvPr id="3" name="内容占位符 2">
            <a:extLst>
              <a:ext uri="{FF2B5EF4-FFF2-40B4-BE49-F238E27FC236}">
                <a16:creationId xmlns:a16="http://schemas.microsoft.com/office/drawing/2014/main" id="{045D68B3-6986-49DA-BC53-B49EFCB22530}"/>
              </a:ext>
            </a:extLst>
          </p:cNvPr>
          <p:cNvSpPr>
            <a:spLocks noGrp="1"/>
          </p:cNvSpPr>
          <p:nvPr>
            <p:ph idx="1"/>
          </p:nvPr>
        </p:nvSpPr>
        <p:spPr/>
        <p:txBody>
          <a:bodyPr/>
          <a:lstStyle/>
          <a:p>
            <a:pPr marL="0" indent="0">
              <a:buNone/>
            </a:pPr>
            <a:r>
              <a:rPr lang="en-US" altLang="zh-CN" b="1" dirty="0"/>
              <a:t>1.1 Real GDP in Nigeria</a:t>
            </a:r>
          </a:p>
          <a:p>
            <a:pPr marL="0" indent="0">
              <a:buNone/>
            </a:pPr>
            <a:endParaRPr lang="en-US" altLang="zh-CN" b="1" dirty="0"/>
          </a:p>
          <a:p>
            <a:pPr marL="0" indent="0">
              <a:buNone/>
            </a:pPr>
            <a:endParaRPr lang="zh-CN" altLang="zh-CN" b="1" dirty="0"/>
          </a:p>
          <a:p>
            <a:endParaRPr lang="zh-CN" altLang="en-US" dirty="0"/>
          </a:p>
        </p:txBody>
      </p:sp>
      <p:graphicFrame>
        <p:nvGraphicFramePr>
          <p:cNvPr id="4" name="表格 3">
            <a:extLst>
              <a:ext uri="{FF2B5EF4-FFF2-40B4-BE49-F238E27FC236}">
                <a16:creationId xmlns:a16="http://schemas.microsoft.com/office/drawing/2014/main" id="{65EE3CC3-323F-4249-89FD-B4349AD53CC2}"/>
              </a:ext>
            </a:extLst>
          </p:cNvPr>
          <p:cNvGraphicFramePr>
            <a:graphicFrameLocks noGrp="1"/>
          </p:cNvGraphicFramePr>
          <p:nvPr>
            <p:extLst>
              <p:ext uri="{D42A27DB-BD31-4B8C-83A1-F6EECF244321}">
                <p14:modId xmlns:p14="http://schemas.microsoft.com/office/powerpoint/2010/main" val="1868073837"/>
              </p:ext>
            </p:extLst>
          </p:nvPr>
        </p:nvGraphicFramePr>
        <p:xfrm>
          <a:off x="1447800" y="3268981"/>
          <a:ext cx="8793478" cy="832771"/>
        </p:xfrm>
        <a:graphic>
          <a:graphicData uri="http://schemas.openxmlformats.org/drawingml/2006/table">
            <a:tbl>
              <a:tblPr firstRow="1" firstCol="1" bandRow="1">
                <a:tableStyleId>{10A1B5D5-9B99-4C35-A422-299274C87663}</a:tableStyleId>
              </a:tblPr>
              <a:tblGrid>
                <a:gridCol w="936109">
                  <a:extLst>
                    <a:ext uri="{9D8B030D-6E8A-4147-A177-3AD203B41FA5}">
                      <a16:colId xmlns:a16="http://schemas.microsoft.com/office/drawing/2014/main" val="1795673209"/>
                    </a:ext>
                  </a:extLst>
                </a:gridCol>
                <a:gridCol w="935009">
                  <a:extLst>
                    <a:ext uri="{9D8B030D-6E8A-4147-A177-3AD203B41FA5}">
                      <a16:colId xmlns:a16="http://schemas.microsoft.com/office/drawing/2014/main" val="742792426"/>
                    </a:ext>
                  </a:extLst>
                </a:gridCol>
                <a:gridCol w="779907">
                  <a:extLst>
                    <a:ext uri="{9D8B030D-6E8A-4147-A177-3AD203B41FA5}">
                      <a16:colId xmlns:a16="http://schemas.microsoft.com/office/drawing/2014/main" val="1074372454"/>
                    </a:ext>
                  </a:extLst>
                </a:gridCol>
                <a:gridCol w="779907">
                  <a:extLst>
                    <a:ext uri="{9D8B030D-6E8A-4147-A177-3AD203B41FA5}">
                      <a16:colId xmlns:a16="http://schemas.microsoft.com/office/drawing/2014/main" val="1776681726"/>
                    </a:ext>
                  </a:extLst>
                </a:gridCol>
                <a:gridCol w="778807">
                  <a:extLst>
                    <a:ext uri="{9D8B030D-6E8A-4147-A177-3AD203B41FA5}">
                      <a16:colId xmlns:a16="http://schemas.microsoft.com/office/drawing/2014/main" val="3160980687"/>
                    </a:ext>
                  </a:extLst>
                </a:gridCol>
                <a:gridCol w="779907">
                  <a:extLst>
                    <a:ext uri="{9D8B030D-6E8A-4147-A177-3AD203B41FA5}">
                      <a16:colId xmlns:a16="http://schemas.microsoft.com/office/drawing/2014/main" val="1312282781"/>
                    </a:ext>
                  </a:extLst>
                </a:gridCol>
                <a:gridCol w="779907">
                  <a:extLst>
                    <a:ext uri="{9D8B030D-6E8A-4147-A177-3AD203B41FA5}">
                      <a16:colId xmlns:a16="http://schemas.microsoft.com/office/drawing/2014/main" val="1406580620"/>
                    </a:ext>
                  </a:extLst>
                </a:gridCol>
                <a:gridCol w="779907">
                  <a:extLst>
                    <a:ext uri="{9D8B030D-6E8A-4147-A177-3AD203B41FA5}">
                      <a16:colId xmlns:a16="http://schemas.microsoft.com/office/drawing/2014/main" val="3820310598"/>
                    </a:ext>
                  </a:extLst>
                </a:gridCol>
                <a:gridCol w="748006">
                  <a:extLst>
                    <a:ext uri="{9D8B030D-6E8A-4147-A177-3AD203B41FA5}">
                      <a16:colId xmlns:a16="http://schemas.microsoft.com/office/drawing/2014/main" val="4134881691"/>
                    </a:ext>
                  </a:extLst>
                </a:gridCol>
                <a:gridCol w="748006">
                  <a:extLst>
                    <a:ext uri="{9D8B030D-6E8A-4147-A177-3AD203B41FA5}">
                      <a16:colId xmlns:a16="http://schemas.microsoft.com/office/drawing/2014/main" val="4026295402"/>
                    </a:ext>
                  </a:extLst>
                </a:gridCol>
                <a:gridCol w="748006">
                  <a:extLst>
                    <a:ext uri="{9D8B030D-6E8A-4147-A177-3AD203B41FA5}">
                      <a16:colId xmlns:a16="http://schemas.microsoft.com/office/drawing/2014/main" val="988432909"/>
                    </a:ext>
                  </a:extLst>
                </a:gridCol>
              </a:tblGrid>
              <a:tr h="464819">
                <a:tc>
                  <a:txBody>
                    <a:bodyPr/>
                    <a:lstStyle/>
                    <a:p>
                      <a:pPr algn="l">
                        <a:spcAft>
                          <a:spcPts val="0"/>
                        </a:spcAft>
                      </a:pPr>
                      <a:r>
                        <a:rPr lang="en-US" sz="1600" kern="0">
                          <a:effectLst/>
                        </a:rPr>
                        <a:t>2007</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tc>
                <a:tc>
                  <a:txBody>
                    <a:bodyPr/>
                    <a:lstStyle/>
                    <a:p>
                      <a:pPr algn="l">
                        <a:spcAft>
                          <a:spcPts val="0"/>
                        </a:spcAft>
                      </a:pPr>
                      <a:r>
                        <a:rPr lang="en-US" sz="1600" kern="0">
                          <a:effectLst/>
                        </a:rPr>
                        <a:t>2008</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tc>
                <a:tc>
                  <a:txBody>
                    <a:bodyPr/>
                    <a:lstStyle/>
                    <a:p>
                      <a:pPr algn="l">
                        <a:spcAft>
                          <a:spcPts val="0"/>
                        </a:spcAft>
                      </a:pPr>
                      <a:r>
                        <a:rPr lang="en-US" sz="1600" kern="0">
                          <a:effectLst/>
                        </a:rPr>
                        <a:t>2009</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tc>
                <a:tc>
                  <a:txBody>
                    <a:bodyPr/>
                    <a:lstStyle/>
                    <a:p>
                      <a:pPr algn="l">
                        <a:spcAft>
                          <a:spcPts val="0"/>
                        </a:spcAft>
                      </a:pPr>
                      <a:r>
                        <a:rPr lang="en-US" sz="1600" kern="0">
                          <a:effectLst/>
                        </a:rPr>
                        <a:t>2010</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tc>
                <a:tc>
                  <a:txBody>
                    <a:bodyPr/>
                    <a:lstStyle/>
                    <a:p>
                      <a:pPr algn="l">
                        <a:spcAft>
                          <a:spcPts val="0"/>
                        </a:spcAft>
                      </a:pPr>
                      <a:r>
                        <a:rPr lang="en-US" sz="1600" kern="0" dirty="0">
                          <a:effectLst/>
                        </a:rPr>
                        <a:t>2011</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tc>
                <a:tc>
                  <a:txBody>
                    <a:bodyPr/>
                    <a:lstStyle/>
                    <a:p>
                      <a:pPr algn="l">
                        <a:spcAft>
                          <a:spcPts val="0"/>
                        </a:spcAft>
                      </a:pPr>
                      <a:r>
                        <a:rPr lang="en-US" sz="1600" kern="0">
                          <a:effectLst/>
                        </a:rPr>
                        <a:t>2012</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tc>
                <a:tc>
                  <a:txBody>
                    <a:bodyPr/>
                    <a:lstStyle/>
                    <a:p>
                      <a:pPr algn="l">
                        <a:spcAft>
                          <a:spcPts val="0"/>
                        </a:spcAft>
                      </a:pPr>
                      <a:r>
                        <a:rPr lang="en-US" sz="1600" kern="0" dirty="0">
                          <a:effectLst/>
                        </a:rPr>
                        <a:t>2013</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tc>
                <a:tc>
                  <a:txBody>
                    <a:bodyPr/>
                    <a:lstStyle/>
                    <a:p>
                      <a:pPr algn="l">
                        <a:spcAft>
                          <a:spcPts val="0"/>
                        </a:spcAft>
                      </a:pPr>
                      <a:r>
                        <a:rPr lang="en-US" sz="1600" kern="0">
                          <a:effectLst/>
                        </a:rPr>
                        <a:t>2014</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tc>
                <a:tc>
                  <a:txBody>
                    <a:bodyPr/>
                    <a:lstStyle/>
                    <a:p>
                      <a:pPr algn="l">
                        <a:spcAft>
                          <a:spcPts val="0"/>
                        </a:spcAft>
                      </a:pPr>
                      <a:r>
                        <a:rPr lang="en-US" sz="1600" kern="0">
                          <a:effectLst/>
                        </a:rPr>
                        <a:t>2015</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tc>
                <a:tc>
                  <a:txBody>
                    <a:bodyPr/>
                    <a:lstStyle/>
                    <a:p>
                      <a:pPr algn="l">
                        <a:spcAft>
                          <a:spcPts val="0"/>
                        </a:spcAft>
                      </a:pPr>
                      <a:r>
                        <a:rPr lang="en-US" sz="1600" kern="0">
                          <a:effectLst/>
                        </a:rPr>
                        <a:t>2016</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tc>
                <a:tc>
                  <a:txBody>
                    <a:bodyPr/>
                    <a:lstStyle/>
                    <a:p>
                      <a:pPr algn="l">
                        <a:spcAft>
                          <a:spcPts val="0"/>
                        </a:spcAft>
                      </a:pPr>
                      <a:r>
                        <a:rPr lang="en-US" sz="1600" kern="0">
                          <a:effectLst/>
                        </a:rPr>
                        <a:t>2017</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2838807056"/>
                  </a:ext>
                </a:extLst>
              </a:tr>
              <a:tr h="367952">
                <a:tc>
                  <a:txBody>
                    <a:bodyPr/>
                    <a:lstStyle/>
                    <a:p>
                      <a:pPr algn="l">
                        <a:spcAft>
                          <a:spcPts val="0"/>
                        </a:spcAft>
                      </a:pPr>
                      <a:r>
                        <a:rPr lang="en-US" sz="1600" kern="0">
                          <a:effectLst/>
                        </a:rPr>
                        <a:t>0.61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tc>
                <a:tc>
                  <a:txBody>
                    <a:bodyPr/>
                    <a:lstStyle/>
                    <a:p>
                      <a:pPr algn="l">
                        <a:spcAft>
                          <a:spcPts val="0"/>
                        </a:spcAft>
                      </a:pPr>
                      <a:r>
                        <a:rPr lang="en-US" sz="1600" kern="0">
                          <a:effectLst/>
                        </a:rPr>
                        <a:t>0.66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tc>
                <a:tc>
                  <a:txBody>
                    <a:bodyPr/>
                    <a:lstStyle/>
                    <a:p>
                      <a:pPr algn="l">
                        <a:spcAft>
                          <a:spcPts val="0"/>
                        </a:spcAft>
                      </a:pPr>
                      <a:r>
                        <a:rPr lang="en-US" sz="1600" kern="0">
                          <a:effectLst/>
                        </a:rPr>
                        <a:t>0.72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tc>
                <a:tc>
                  <a:txBody>
                    <a:bodyPr/>
                    <a:lstStyle/>
                    <a:p>
                      <a:pPr algn="l">
                        <a:spcAft>
                          <a:spcPts val="0"/>
                        </a:spcAft>
                      </a:pPr>
                      <a:r>
                        <a:rPr lang="en-US" sz="1600" kern="0">
                          <a:effectLst/>
                        </a:rPr>
                        <a:t>0.79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tc>
                <a:tc>
                  <a:txBody>
                    <a:bodyPr/>
                    <a:lstStyle/>
                    <a:p>
                      <a:pPr algn="l">
                        <a:spcAft>
                          <a:spcPts val="0"/>
                        </a:spcAft>
                      </a:pPr>
                      <a:r>
                        <a:rPr lang="en-US" sz="1600" kern="0">
                          <a:effectLst/>
                        </a:rPr>
                        <a:t>0.85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tc>
                <a:tc>
                  <a:txBody>
                    <a:bodyPr/>
                    <a:lstStyle/>
                    <a:p>
                      <a:pPr algn="l">
                        <a:spcAft>
                          <a:spcPts val="0"/>
                        </a:spcAft>
                      </a:pPr>
                      <a:r>
                        <a:rPr lang="en-US" sz="1600" kern="0">
                          <a:effectLst/>
                        </a:rPr>
                        <a:t>0.90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tc>
                <a:tc>
                  <a:txBody>
                    <a:bodyPr/>
                    <a:lstStyle/>
                    <a:p>
                      <a:pPr algn="l">
                        <a:spcAft>
                          <a:spcPts val="0"/>
                        </a:spcAft>
                      </a:pPr>
                      <a:r>
                        <a:rPr lang="en-US" sz="1600" kern="0">
                          <a:effectLst/>
                        </a:rPr>
                        <a:t>0.98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tc>
                <a:tc>
                  <a:txBody>
                    <a:bodyPr/>
                    <a:lstStyle/>
                    <a:p>
                      <a:pPr algn="l">
                        <a:spcAft>
                          <a:spcPts val="0"/>
                        </a:spcAft>
                      </a:pPr>
                      <a:r>
                        <a:rPr lang="en-US" sz="1600" kern="0">
                          <a:effectLst/>
                        </a:rPr>
                        <a:t>1.06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tc>
                <a:tc>
                  <a:txBody>
                    <a:bodyPr/>
                    <a:lstStyle/>
                    <a:p>
                      <a:pPr algn="l">
                        <a:spcAft>
                          <a:spcPts val="0"/>
                        </a:spcAft>
                      </a:pPr>
                      <a:r>
                        <a:rPr lang="en-US" sz="1600" kern="0">
                          <a:effectLst/>
                        </a:rPr>
                        <a:t>1.10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tc>
                <a:tc>
                  <a:txBody>
                    <a:bodyPr/>
                    <a:lstStyle/>
                    <a:p>
                      <a:pPr algn="l">
                        <a:spcAft>
                          <a:spcPts val="0"/>
                        </a:spcAft>
                      </a:pPr>
                      <a:r>
                        <a:rPr lang="en-US" sz="1600" kern="0">
                          <a:effectLst/>
                        </a:rPr>
                        <a:t>1.09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tc>
                <a:tc>
                  <a:txBody>
                    <a:bodyPr/>
                    <a:lstStyle/>
                    <a:p>
                      <a:pPr algn="l">
                        <a:spcAft>
                          <a:spcPts val="0"/>
                        </a:spcAft>
                      </a:pPr>
                      <a:r>
                        <a:rPr lang="en-US" sz="1600" kern="0" dirty="0">
                          <a:effectLst/>
                        </a:rPr>
                        <a:t>1.12 </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3967835871"/>
                  </a:ext>
                </a:extLst>
              </a:tr>
            </a:tbl>
          </a:graphicData>
        </a:graphic>
      </p:graphicFrame>
    </p:spTree>
    <p:extLst>
      <p:ext uri="{BB962C8B-B14F-4D97-AF65-F5344CB8AC3E}">
        <p14:creationId xmlns:p14="http://schemas.microsoft.com/office/powerpoint/2010/main" val="881691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7D5F38-A029-4506-AB39-7CEE32969ADA}"/>
              </a:ext>
            </a:extLst>
          </p:cNvPr>
          <p:cNvSpPr>
            <a:spLocks noGrp="1"/>
          </p:cNvSpPr>
          <p:nvPr>
            <p:ph type="title"/>
          </p:nvPr>
        </p:nvSpPr>
        <p:spPr/>
        <p:txBody>
          <a:bodyPr>
            <a:normAutofit/>
          </a:bodyPr>
          <a:lstStyle/>
          <a:p>
            <a:r>
              <a:rPr lang="en-US" altLang="zh-CN" sz="3600" b="1" dirty="0"/>
              <a:t>1.1 Real GDP in Nigeria</a:t>
            </a:r>
            <a:endParaRPr lang="zh-CN" altLang="en-US" sz="3600" dirty="0"/>
          </a:p>
        </p:txBody>
      </p:sp>
      <p:graphicFrame>
        <p:nvGraphicFramePr>
          <p:cNvPr id="4" name="内容占位符 3">
            <a:extLst>
              <a:ext uri="{FF2B5EF4-FFF2-40B4-BE49-F238E27FC236}">
                <a16:creationId xmlns:a16="http://schemas.microsoft.com/office/drawing/2014/main" id="{E9B9E78B-D81F-42F2-9233-657D845B069C}"/>
              </a:ext>
            </a:extLst>
          </p:cNvPr>
          <p:cNvGraphicFramePr>
            <a:graphicFrameLocks noGrp="1"/>
          </p:cNvGraphicFramePr>
          <p:nvPr>
            <p:ph idx="1"/>
            <p:extLst>
              <p:ext uri="{D42A27DB-BD31-4B8C-83A1-F6EECF244321}">
                <p14:modId xmlns:p14="http://schemas.microsoft.com/office/powerpoint/2010/main" val="2098358847"/>
              </p:ext>
            </p:extLst>
          </p:nvPr>
        </p:nvGraphicFramePr>
        <p:xfrm>
          <a:off x="1912620" y="1470661"/>
          <a:ext cx="8092440" cy="470630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37135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1C2495-E0F8-48ED-8260-8FF328DD960C}"/>
              </a:ext>
            </a:extLst>
          </p:cNvPr>
          <p:cNvSpPr>
            <a:spLocks noGrp="1"/>
          </p:cNvSpPr>
          <p:nvPr>
            <p:ph type="title"/>
          </p:nvPr>
        </p:nvSpPr>
        <p:spPr>
          <a:xfrm>
            <a:off x="1055370" y="535940"/>
            <a:ext cx="8618220" cy="971233"/>
          </a:xfrm>
        </p:spPr>
        <p:txBody>
          <a:bodyPr>
            <a:noAutofit/>
          </a:bodyPr>
          <a:lstStyle/>
          <a:p>
            <a:r>
              <a:rPr lang="en-US" altLang="zh-CN" sz="2800" b="1" dirty="0"/>
              <a:t>1.2 GDP per capita</a:t>
            </a:r>
            <a:br>
              <a:rPr lang="zh-CN" altLang="zh-CN" sz="2800" b="1" dirty="0"/>
            </a:br>
            <a:endParaRPr lang="zh-CN" altLang="en-US" sz="2800" dirty="0"/>
          </a:p>
        </p:txBody>
      </p:sp>
      <p:graphicFrame>
        <p:nvGraphicFramePr>
          <p:cNvPr id="4" name="内容占位符 3">
            <a:extLst>
              <a:ext uri="{FF2B5EF4-FFF2-40B4-BE49-F238E27FC236}">
                <a16:creationId xmlns:a16="http://schemas.microsoft.com/office/drawing/2014/main" id="{EAC780D4-F78E-4F1F-998E-446A6B955761}"/>
              </a:ext>
            </a:extLst>
          </p:cNvPr>
          <p:cNvGraphicFramePr>
            <a:graphicFrameLocks noGrp="1"/>
          </p:cNvGraphicFramePr>
          <p:nvPr>
            <p:ph idx="1"/>
            <p:extLst>
              <p:ext uri="{D42A27DB-BD31-4B8C-83A1-F6EECF244321}">
                <p14:modId xmlns:p14="http://schemas.microsoft.com/office/powerpoint/2010/main" val="4089499809"/>
              </p:ext>
            </p:extLst>
          </p:nvPr>
        </p:nvGraphicFramePr>
        <p:xfrm>
          <a:off x="1055370" y="1296829"/>
          <a:ext cx="10081260" cy="787718"/>
        </p:xfrm>
        <a:graphic>
          <a:graphicData uri="http://schemas.openxmlformats.org/drawingml/2006/table">
            <a:tbl>
              <a:tblPr firstRow="1" firstCol="1" bandRow="1">
                <a:tableStyleId>{10A1B5D5-9B99-4C35-A422-299274C87663}</a:tableStyleId>
              </a:tblPr>
              <a:tblGrid>
                <a:gridCol w="840105">
                  <a:extLst>
                    <a:ext uri="{9D8B030D-6E8A-4147-A177-3AD203B41FA5}">
                      <a16:colId xmlns:a16="http://schemas.microsoft.com/office/drawing/2014/main" val="948916393"/>
                    </a:ext>
                  </a:extLst>
                </a:gridCol>
                <a:gridCol w="840105">
                  <a:extLst>
                    <a:ext uri="{9D8B030D-6E8A-4147-A177-3AD203B41FA5}">
                      <a16:colId xmlns:a16="http://schemas.microsoft.com/office/drawing/2014/main" val="1279896650"/>
                    </a:ext>
                  </a:extLst>
                </a:gridCol>
                <a:gridCol w="840105">
                  <a:extLst>
                    <a:ext uri="{9D8B030D-6E8A-4147-A177-3AD203B41FA5}">
                      <a16:colId xmlns:a16="http://schemas.microsoft.com/office/drawing/2014/main" val="2571374869"/>
                    </a:ext>
                  </a:extLst>
                </a:gridCol>
                <a:gridCol w="840105">
                  <a:extLst>
                    <a:ext uri="{9D8B030D-6E8A-4147-A177-3AD203B41FA5}">
                      <a16:colId xmlns:a16="http://schemas.microsoft.com/office/drawing/2014/main" val="968696552"/>
                    </a:ext>
                  </a:extLst>
                </a:gridCol>
                <a:gridCol w="840105">
                  <a:extLst>
                    <a:ext uri="{9D8B030D-6E8A-4147-A177-3AD203B41FA5}">
                      <a16:colId xmlns:a16="http://schemas.microsoft.com/office/drawing/2014/main" val="1986743944"/>
                    </a:ext>
                  </a:extLst>
                </a:gridCol>
                <a:gridCol w="840105">
                  <a:extLst>
                    <a:ext uri="{9D8B030D-6E8A-4147-A177-3AD203B41FA5}">
                      <a16:colId xmlns:a16="http://schemas.microsoft.com/office/drawing/2014/main" val="3491392054"/>
                    </a:ext>
                  </a:extLst>
                </a:gridCol>
                <a:gridCol w="840105">
                  <a:extLst>
                    <a:ext uri="{9D8B030D-6E8A-4147-A177-3AD203B41FA5}">
                      <a16:colId xmlns:a16="http://schemas.microsoft.com/office/drawing/2014/main" val="2674794471"/>
                    </a:ext>
                  </a:extLst>
                </a:gridCol>
                <a:gridCol w="840105">
                  <a:extLst>
                    <a:ext uri="{9D8B030D-6E8A-4147-A177-3AD203B41FA5}">
                      <a16:colId xmlns:a16="http://schemas.microsoft.com/office/drawing/2014/main" val="3828877831"/>
                    </a:ext>
                  </a:extLst>
                </a:gridCol>
                <a:gridCol w="840105">
                  <a:extLst>
                    <a:ext uri="{9D8B030D-6E8A-4147-A177-3AD203B41FA5}">
                      <a16:colId xmlns:a16="http://schemas.microsoft.com/office/drawing/2014/main" val="120427931"/>
                    </a:ext>
                  </a:extLst>
                </a:gridCol>
                <a:gridCol w="840105">
                  <a:extLst>
                    <a:ext uri="{9D8B030D-6E8A-4147-A177-3AD203B41FA5}">
                      <a16:colId xmlns:a16="http://schemas.microsoft.com/office/drawing/2014/main" val="2182254832"/>
                    </a:ext>
                  </a:extLst>
                </a:gridCol>
                <a:gridCol w="840105">
                  <a:extLst>
                    <a:ext uri="{9D8B030D-6E8A-4147-A177-3AD203B41FA5}">
                      <a16:colId xmlns:a16="http://schemas.microsoft.com/office/drawing/2014/main" val="1505831778"/>
                    </a:ext>
                  </a:extLst>
                </a:gridCol>
                <a:gridCol w="840105">
                  <a:extLst>
                    <a:ext uri="{9D8B030D-6E8A-4147-A177-3AD203B41FA5}">
                      <a16:colId xmlns:a16="http://schemas.microsoft.com/office/drawing/2014/main" val="3779710928"/>
                    </a:ext>
                  </a:extLst>
                </a:gridCol>
              </a:tblGrid>
              <a:tr h="393859">
                <a:tc>
                  <a:txBody>
                    <a:bodyPr/>
                    <a:lstStyle/>
                    <a:p>
                      <a:pPr algn="l">
                        <a:spcAft>
                          <a:spcPts val="0"/>
                        </a:spcAft>
                      </a:pPr>
                      <a:r>
                        <a:rPr lang="en-US" sz="1800" kern="100">
                          <a:effectLst/>
                        </a:rPr>
                        <a:t>2007</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9525" marR="9525" marT="9525" marB="0" anchor="b"/>
                </a:tc>
                <a:tc>
                  <a:txBody>
                    <a:bodyPr/>
                    <a:lstStyle/>
                    <a:p>
                      <a:pPr algn="l">
                        <a:spcAft>
                          <a:spcPts val="0"/>
                        </a:spcAft>
                      </a:pPr>
                      <a:r>
                        <a:rPr lang="en-US" sz="1800" kern="100">
                          <a:effectLst/>
                        </a:rPr>
                        <a:t>2008</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9525" marR="9525" marT="9525" marB="0" anchor="b"/>
                </a:tc>
                <a:tc>
                  <a:txBody>
                    <a:bodyPr/>
                    <a:lstStyle/>
                    <a:p>
                      <a:pPr algn="l">
                        <a:spcAft>
                          <a:spcPts val="0"/>
                        </a:spcAft>
                      </a:pPr>
                      <a:r>
                        <a:rPr lang="en-US" sz="1800" kern="100">
                          <a:effectLst/>
                        </a:rPr>
                        <a:t>2009</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9525" marR="9525" marT="9525" marB="0" anchor="b"/>
                </a:tc>
                <a:tc>
                  <a:txBody>
                    <a:bodyPr/>
                    <a:lstStyle/>
                    <a:p>
                      <a:pPr algn="l">
                        <a:spcAft>
                          <a:spcPts val="0"/>
                        </a:spcAft>
                      </a:pPr>
                      <a:r>
                        <a:rPr lang="en-US" sz="1800" kern="100">
                          <a:effectLst/>
                        </a:rPr>
                        <a:t>2010</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9525" marR="9525" marT="9525" marB="0" anchor="b"/>
                </a:tc>
                <a:tc>
                  <a:txBody>
                    <a:bodyPr/>
                    <a:lstStyle/>
                    <a:p>
                      <a:pPr algn="l">
                        <a:spcAft>
                          <a:spcPts val="0"/>
                        </a:spcAft>
                      </a:pPr>
                      <a:r>
                        <a:rPr lang="en-US" sz="1800" kern="100">
                          <a:effectLst/>
                        </a:rPr>
                        <a:t>2011</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9525" marR="9525" marT="9525" marB="0" anchor="b"/>
                </a:tc>
                <a:tc>
                  <a:txBody>
                    <a:bodyPr/>
                    <a:lstStyle/>
                    <a:p>
                      <a:pPr algn="l">
                        <a:spcAft>
                          <a:spcPts val="0"/>
                        </a:spcAft>
                      </a:pPr>
                      <a:r>
                        <a:rPr lang="en-US" sz="1800" kern="100">
                          <a:effectLst/>
                        </a:rPr>
                        <a:t>2012</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9525" marR="9525" marT="9525" marB="0" anchor="b"/>
                </a:tc>
                <a:tc>
                  <a:txBody>
                    <a:bodyPr/>
                    <a:lstStyle/>
                    <a:p>
                      <a:pPr algn="l">
                        <a:spcAft>
                          <a:spcPts val="0"/>
                        </a:spcAft>
                      </a:pPr>
                      <a:r>
                        <a:rPr lang="en-US" sz="1800" kern="100">
                          <a:effectLst/>
                        </a:rPr>
                        <a:t>2013</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9525" marR="9525" marT="9525" marB="0" anchor="b"/>
                </a:tc>
                <a:tc>
                  <a:txBody>
                    <a:bodyPr/>
                    <a:lstStyle/>
                    <a:p>
                      <a:pPr algn="l">
                        <a:spcAft>
                          <a:spcPts val="0"/>
                        </a:spcAft>
                      </a:pPr>
                      <a:r>
                        <a:rPr lang="en-US" sz="1800" kern="100">
                          <a:effectLst/>
                        </a:rPr>
                        <a:t>2014</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9525" marR="9525" marT="9525" marB="0" anchor="b"/>
                </a:tc>
                <a:tc>
                  <a:txBody>
                    <a:bodyPr/>
                    <a:lstStyle/>
                    <a:p>
                      <a:pPr algn="l">
                        <a:spcAft>
                          <a:spcPts val="0"/>
                        </a:spcAft>
                      </a:pPr>
                      <a:r>
                        <a:rPr lang="en-US" sz="1800" kern="100">
                          <a:effectLst/>
                        </a:rPr>
                        <a:t>2015</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9525" marR="9525" marT="9525" marB="0" anchor="b"/>
                </a:tc>
                <a:tc>
                  <a:txBody>
                    <a:bodyPr/>
                    <a:lstStyle/>
                    <a:p>
                      <a:pPr algn="l">
                        <a:spcAft>
                          <a:spcPts val="0"/>
                        </a:spcAft>
                      </a:pPr>
                      <a:r>
                        <a:rPr lang="en-US" sz="1800" kern="100">
                          <a:effectLst/>
                        </a:rPr>
                        <a:t>2016</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9525" marR="9525" marT="9525" marB="0" anchor="b"/>
                </a:tc>
                <a:tc>
                  <a:txBody>
                    <a:bodyPr/>
                    <a:lstStyle/>
                    <a:p>
                      <a:pPr algn="l">
                        <a:spcAft>
                          <a:spcPts val="0"/>
                        </a:spcAft>
                      </a:pPr>
                      <a:r>
                        <a:rPr lang="en-US" sz="1800" kern="100">
                          <a:effectLst/>
                        </a:rPr>
                        <a:t>2017</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9525" marR="9525" marT="9525" marB="0" anchor="b"/>
                </a:tc>
                <a:tc>
                  <a:txBody>
                    <a:bodyPr/>
                    <a:lstStyle/>
                    <a:p>
                      <a:pPr algn="l">
                        <a:spcAft>
                          <a:spcPts val="0"/>
                        </a:spcAft>
                      </a:pPr>
                      <a:r>
                        <a:rPr lang="en-US" sz="1800" kern="100">
                          <a:effectLst/>
                        </a:rPr>
                        <a:t>2018</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9525" marR="9525" marT="9525" marB="0" anchor="b"/>
                </a:tc>
                <a:extLst>
                  <a:ext uri="{0D108BD9-81ED-4DB2-BD59-A6C34878D82A}">
                    <a16:rowId xmlns:a16="http://schemas.microsoft.com/office/drawing/2014/main" val="571248904"/>
                  </a:ext>
                </a:extLst>
              </a:tr>
              <a:tr h="393859">
                <a:tc>
                  <a:txBody>
                    <a:bodyPr/>
                    <a:lstStyle/>
                    <a:p>
                      <a:pPr algn="l">
                        <a:spcAft>
                          <a:spcPts val="0"/>
                        </a:spcAft>
                      </a:pPr>
                      <a:r>
                        <a:rPr lang="en-US" sz="1800" kern="100">
                          <a:effectLst/>
                        </a:rPr>
                        <a:t>4163</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9525" marR="9525" marT="9525" marB="0" anchor="b"/>
                </a:tc>
                <a:tc>
                  <a:txBody>
                    <a:bodyPr/>
                    <a:lstStyle/>
                    <a:p>
                      <a:pPr algn="l">
                        <a:spcAft>
                          <a:spcPts val="0"/>
                        </a:spcAft>
                      </a:pPr>
                      <a:r>
                        <a:rPr lang="en-US" sz="1800" kern="100">
                          <a:effectLst/>
                        </a:rPr>
                        <a:t>4414</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9525" marR="9525" marT="9525" marB="0" anchor="b"/>
                </a:tc>
                <a:tc>
                  <a:txBody>
                    <a:bodyPr/>
                    <a:lstStyle/>
                    <a:p>
                      <a:pPr algn="l">
                        <a:spcAft>
                          <a:spcPts val="0"/>
                        </a:spcAft>
                      </a:pPr>
                      <a:r>
                        <a:rPr lang="en-US" sz="1800" kern="100">
                          <a:effectLst/>
                        </a:rPr>
                        <a:t>4679</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9525" marR="9525" marT="9525" marB="0" anchor="b"/>
                </a:tc>
                <a:tc>
                  <a:txBody>
                    <a:bodyPr/>
                    <a:lstStyle/>
                    <a:p>
                      <a:pPr algn="l">
                        <a:spcAft>
                          <a:spcPts val="0"/>
                        </a:spcAft>
                      </a:pPr>
                      <a:r>
                        <a:rPr lang="en-US" sz="1800" kern="100">
                          <a:effectLst/>
                        </a:rPr>
                        <a:t>4980</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9525" marR="9525" marT="9525" marB="0" anchor="b"/>
                </a:tc>
                <a:tc>
                  <a:txBody>
                    <a:bodyPr/>
                    <a:lstStyle/>
                    <a:p>
                      <a:pPr algn="l">
                        <a:spcAft>
                          <a:spcPts val="0"/>
                        </a:spcAft>
                      </a:pPr>
                      <a:r>
                        <a:rPr lang="en-US" sz="1800" kern="100">
                          <a:effectLst/>
                        </a:rPr>
                        <a:t>5212</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9525" marR="9525" marT="9525" marB="0" anchor="b"/>
                </a:tc>
                <a:tc>
                  <a:txBody>
                    <a:bodyPr/>
                    <a:lstStyle/>
                    <a:p>
                      <a:pPr algn="l">
                        <a:spcAft>
                          <a:spcPts val="0"/>
                        </a:spcAft>
                      </a:pPr>
                      <a:r>
                        <a:rPr lang="en-US" sz="1800" kern="100">
                          <a:effectLst/>
                        </a:rPr>
                        <a:t>5386</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9525" marR="9525" marT="9525" marB="0" anchor="b"/>
                </a:tc>
                <a:tc>
                  <a:txBody>
                    <a:bodyPr/>
                    <a:lstStyle/>
                    <a:p>
                      <a:pPr algn="l">
                        <a:spcAft>
                          <a:spcPts val="0"/>
                        </a:spcAft>
                      </a:pPr>
                      <a:r>
                        <a:rPr lang="en-US" sz="1800" kern="100">
                          <a:effectLst/>
                        </a:rPr>
                        <a:t>5684</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9525" marR="9525" marT="9525" marB="0" anchor="b"/>
                </a:tc>
                <a:tc>
                  <a:txBody>
                    <a:bodyPr/>
                    <a:lstStyle/>
                    <a:p>
                      <a:pPr algn="l">
                        <a:spcAft>
                          <a:spcPts val="0"/>
                        </a:spcAft>
                      </a:pPr>
                      <a:r>
                        <a:rPr lang="en-US" sz="1800" kern="100">
                          <a:effectLst/>
                        </a:rPr>
                        <a:t>5990</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9525" marR="9525" marT="9525" marB="0" anchor="b"/>
                </a:tc>
                <a:tc>
                  <a:txBody>
                    <a:bodyPr/>
                    <a:lstStyle/>
                    <a:p>
                      <a:pPr algn="l">
                        <a:spcAft>
                          <a:spcPts val="0"/>
                        </a:spcAft>
                      </a:pPr>
                      <a:r>
                        <a:rPr lang="en-US" sz="1800" kern="100">
                          <a:effectLst/>
                        </a:rPr>
                        <a:t>6053</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9525" marR="9525" marT="9525" marB="0" anchor="b"/>
                </a:tc>
                <a:tc>
                  <a:txBody>
                    <a:bodyPr/>
                    <a:lstStyle/>
                    <a:p>
                      <a:pPr algn="l">
                        <a:spcAft>
                          <a:spcPts val="0"/>
                        </a:spcAft>
                      </a:pPr>
                      <a:r>
                        <a:rPr lang="en-US" sz="1800" kern="100">
                          <a:effectLst/>
                        </a:rPr>
                        <a:t>5875</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9525" marR="9525" marT="9525" marB="0" anchor="b"/>
                </a:tc>
                <a:tc>
                  <a:txBody>
                    <a:bodyPr/>
                    <a:lstStyle/>
                    <a:p>
                      <a:pPr algn="l">
                        <a:spcAft>
                          <a:spcPts val="0"/>
                        </a:spcAft>
                      </a:pPr>
                      <a:r>
                        <a:rPr lang="en-US" sz="1800" kern="100">
                          <a:effectLst/>
                        </a:rPr>
                        <a:t>5875</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9525" marR="9525" marT="9525" marB="0" anchor="b"/>
                </a:tc>
                <a:tc>
                  <a:txBody>
                    <a:bodyPr/>
                    <a:lstStyle/>
                    <a:p>
                      <a:pPr algn="l">
                        <a:spcAft>
                          <a:spcPts val="0"/>
                        </a:spcAft>
                      </a:pPr>
                      <a:r>
                        <a:rPr lang="zh-CN" sz="1800" kern="100" dirty="0">
                          <a:effectLst/>
                        </a:rPr>
                        <a:t>　</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525" marR="9525" marT="9525" marB="0" anchor="ctr"/>
                </a:tc>
                <a:extLst>
                  <a:ext uri="{0D108BD9-81ED-4DB2-BD59-A6C34878D82A}">
                    <a16:rowId xmlns:a16="http://schemas.microsoft.com/office/drawing/2014/main" val="3782047501"/>
                  </a:ext>
                </a:extLst>
              </a:tr>
            </a:tbl>
          </a:graphicData>
        </a:graphic>
      </p:graphicFrame>
      <p:graphicFrame>
        <p:nvGraphicFramePr>
          <p:cNvPr id="5" name="图表 4">
            <a:extLst>
              <a:ext uri="{FF2B5EF4-FFF2-40B4-BE49-F238E27FC236}">
                <a16:creationId xmlns:a16="http://schemas.microsoft.com/office/drawing/2014/main" id="{416DBB76-001E-46B7-9BCB-A3DECD9B9D29}"/>
              </a:ext>
            </a:extLst>
          </p:cNvPr>
          <p:cNvGraphicFramePr/>
          <p:nvPr>
            <p:extLst>
              <p:ext uri="{D42A27DB-BD31-4B8C-83A1-F6EECF244321}">
                <p14:modId xmlns:p14="http://schemas.microsoft.com/office/powerpoint/2010/main" val="975059605"/>
              </p:ext>
            </p:extLst>
          </p:nvPr>
        </p:nvGraphicFramePr>
        <p:xfrm>
          <a:off x="2171700" y="2246947"/>
          <a:ext cx="7223760" cy="389159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60595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333B7E-FDF2-4101-B8E5-B74607D92B73}"/>
              </a:ext>
            </a:extLst>
          </p:cNvPr>
          <p:cNvSpPr>
            <a:spLocks noGrp="1"/>
          </p:cNvSpPr>
          <p:nvPr>
            <p:ph type="title"/>
          </p:nvPr>
        </p:nvSpPr>
        <p:spPr/>
        <p:txBody>
          <a:bodyPr>
            <a:normAutofit/>
          </a:bodyPr>
          <a:lstStyle/>
          <a:p>
            <a:r>
              <a:rPr lang="en-US" altLang="zh-CN" sz="3600" b="1" dirty="0"/>
              <a:t>1.3 Rate of Economic Growth</a:t>
            </a:r>
            <a:br>
              <a:rPr lang="zh-CN" altLang="zh-CN" sz="3600" b="1" dirty="0"/>
            </a:br>
            <a:endParaRPr lang="zh-CN" altLang="en-US" sz="3600" dirty="0"/>
          </a:p>
        </p:txBody>
      </p:sp>
      <p:graphicFrame>
        <p:nvGraphicFramePr>
          <p:cNvPr id="4" name="内容占位符 3">
            <a:extLst>
              <a:ext uri="{FF2B5EF4-FFF2-40B4-BE49-F238E27FC236}">
                <a16:creationId xmlns:a16="http://schemas.microsoft.com/office/drawing/2014/main" id="{F6B5DC8E-D474-41FF-A976-580B8B251FD4}"/>
              </a:ext>
            </a:extLst>
          </p:cNvPr>
          <p:cNvGraphicFramePr>
            <a:graphicFrameLocks noGrp="1"/>
          </p:cNvGraphicFramePr>
          <p:nvPr>
            <p:ph idx="1"/>
            <p:extLst>
              <p:ext uri="{D42A27DB-BD31-4B8C-83A1-F6EECF244321}">
                <p14:modId xmlns:p14="http://schemas.microsoft.com/office/powerpoint/2010/main" val="2664357945"/>
              </p:ext>
            </p:extLst>
          </p:nvPr>
        </p:nvGraphicFramePr>
        <p:xfrm>
          <a:off x="731520" y="1242060"/>
          <a:ext cx="10248900" cy="822960"/>
        </p:xfrm>
        <a:graphic>
          <a:graphicData uri="http://schemas.openxmlformats.org/drawingml/2006/table">
            <a:tbl>
              <a:tblPr firstRow="1" firstCol="1" bandRow="1">
                <a:tableStyleId>{10A1B5D5-9B99-4C35-A422-299274C87663}</a:tableStyleId>
              </a:tblPr>
              <a:tblGrid>
                <a:gridCol w="854075">
                  <a:extLst>
                    <a:ext uri="{9D8B030D-6E8A-4147-A177-3AD203B41FA5}">
                      <a16:colId xmlns:a16="http://schemas.microsoft.com/office/drawing/2014/main" val="1901605043"/>
                    </a:ext>
                  </a:extLst>
                </a:gridCol>
                <a:gridCol w="854075">
                  <a:extLst>
                    <a:ext uri="{9D8B030D-6E8A-4147-A177-3AD203B41FA5}">
                      <a16:colId xmlns:a16="http://schemas.microsoft.com/office/drawing/2014/main" val="2724206972"/>
                    </a:ext>
                  </a:extLst>
                </a:gridCol>
                <a:gridCol w="854075">
                  <a:extLst>
                    <a:ext uri="{9D8B030D-6E8A-4147-A177-3AD203B41FA5}">
                      <a16:colId xmlns:a16="http://schemas.microsoft.com/office/drawing/2014/main" val="3463487438"/>
                    </a:ext>
                  </a:extLst>
                </a:gridCol>
                <a:gridCol w="854075">
                  <a:extLst>
                    <a:ext uri="{9D8B030D-6E8A-4147-A177-3AD203B41FA5}">
                      <a16:colId xmlns:a16="http://schemas.microsoft.com/office/drawing/2014/main" val="1601007763"/>
                    </a:ext>
                  </a:extLst>
                </a:gridCol>
                <a:gridCol w="854075">
                  <a:extLst>
                    <a:ext uri="{9D8B030D-6E8A-4147-A177-3AD203B41FA5}">
                      <a16:colId xmlns:a16="http://schemas.microsoft.com/office/drawing/2014/main" val="2003027020"/>
                    </a:ext>
                  </a:extLst>
                </a:gridCol>
                <a:gridCol w="854075">
                  <a:extLst>
                    <a:ext uri="{9D8B030D-6E8A-4147-A177-3AD203B41FA5}">
                      <a16:colId xmlns:a16="http://schemas.microsoft.com/office/drawing/2014/main" val="1029597120"/>
                    </a:ext>
                  </a:extLst>
                </a:gridCol>
                <a:gridCol w="854075">
                  <a:extLst>
                    <a:ext uri="{9D8B030D-6E8A-4147-A177-3AD203B41FA5}">
                      <a16:colId xmlns:a16="http://schemas.microsoft.com/office/drawing/2014/main" val="1086870479"/>
                    </a:ext>
                  </a:extLst>
                </a:gridCol>
                <a:gridCol w="854075">
                  <a:extLst>
                    <a:ext uri="{9D8B030D-6E8A-4147-A177-3AD203B41FA5}">
                      <a16:colId xmlns:a16="http://schemas.microsoft.com/office/drawing/2014/main" val="326101752"/>
                    </a:ext>
                  </a:extLst>
                </a:gridCol>
                <a:gridCol w="854075">
                  <a:extLst>
                    <a:ext uri="{9D8B030D-6E8A-4147-A177-3AD203B41FA5}">
                      <a16:colId xmlns:a16="http://schemas.microsoft.com/office/drawing/2014/main" val="1756818905"/>
                    </a:ext>
                  </a:extLst>
                </a:gridCol>
                <a:gridCol w="854075">
                  <a:extLst>
                    <a:ext uri="{9D8B030D-6E8A-4147-A177-3AD203B41FA5}">
                      <a16:colId xmlns:a16="http://schemas.microsoft.com/office/drawing/2014/main" val="3268748855"/>
                    </a:ext>
                  </a:extLst>
                </a:gridCol>
                <a:gridCol w="854075">
                  <a:extLst>
                    <a:ext uri="{9D8B030D-6E8A-4147-A177-3AD203B41FA5}">
                      <a16:colId xmlns:a16="http://schemas.microsoft.com/office/drawing/2014/main" val="3900205725"/>
                    </a:ext>
                  </a:extLst>
                </a:gridCol>
                <a:gridCol w="854075">
                  <a:extLst>
                    <a:ext uri="{9D8B030D-6E8A-4147-A177-3AD203B41FA5}">
                      <a16:colId xmlns:a16="http://schemas.microsoft.com/office/drawing/2014/main" val="1393199548"/>
                    </a:ext>
                  </a:extLst>
                </a:gridCol>
              </a:tblGrid>
              <a:tr h="411480">
                <a:tc>
                  <a:txBody>
                    <a:bodyPr/>
                    <a:lstStyle/>
                    <a:p>
                      <a:pPr algn="l">
                        <a:spcAft>
                          <a:spcPts val="0"/>
                        </a:spcAft>
                      </a:pPr>
                      <a:r>
                        <a:rPr lang="en-US" sz="1800" kern="100">
                          <a:effectLst/>
                        </a:rPr>
                        <a:t>2007</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tc>
                <a:tc>
                  <a:txBody>
                    <a:bodyPr/>
                    <a:lstStyle/>
                    <a:p>
                      <a:pPr algn="l">
                        <a:spcAft>
                          <a:spcPts val="0"/>
                        </a:spcAft>
                      </a:pPr>
                      <a:r>
                        <a:rPr lang="en-US" sz="1800" kern="100">
                          <a:effectLst/>
                        </a:rPr>
                        <a:t>2008</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tc>
                <a:tc>
                  <a:txBody>
                    <a:bodyPr/>
                    <a:lstStyle/>
                    <a:p>
                      <a:pPr algn="l">
                        <a:spcAft>
                          <a:spcPts val="0"/>
                        </a:spcAft>
                      </a:pPr>
                      <a:r>
                        <a:rPr lang="en-US" sz="1800" kern="100">
                          <a:effectLst/>
                        </a:rPr>
                        <a:t>2009</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tc>
                <a:tc>
                  <a:txBody>
                    <a:bodyPr/>
                    <a:lstStyle/>
                    <a:p>
                      <a:pPr algn="l">
                        <a:spcAft>
                          <a:spcPts val="0"/>
                        </a:spcAft>
                      </a:pPr>
                      <a:r>
                        <a:rPr lang="en-US" sz="1800" kern="100">
                          <a:effectLst/>
                        </a:rPr>
                        <a:t>2010</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tc>
                <a:tc>
                  <a:txBody>
                    <a:bodyPr/>
                    <a:lstStyle/>
                    <a:p>
                      <a:pPr algn="l">
                        <a:spcAft>
                          <a:spcPts val="0"/>
                        </a:spcAft>
                      </a:pPr>
                      <a:r>
                        <a:rPr lang="en-US" sz="1800" kern="100">
                          <a:effectLst/>
                        </a:rPr>
                        <a:t>2011</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tc>
                <a:tc>
                  <a:txBody>
                    <a:bodyPr/>
                    <a:lstStyle/>
                    <a:p>
                      <a:pPr algn="l">
                        <a:spcAft>
                          <a:spcPts val="0"/>
                        </a:spcAft>
                      </a:pPr>
                      <a:r>
                        <a:rPr lang="en-US" sz="1800" kern="100">
                          <a:effectLst/>
                        </a:rPr>
                        <a:t>2012</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tc>
                <a:tc>
                  <a:txBody>
                    <a:bodyPr/>
                    <a:lstStyle/>
                    <a:p>
                      <a:pPr algn="l">
                        <a:spcAft>
                          <a:spcPts val="0"/>
                        </a:spcAft>
                      </a:pPr>
                      <a:r>
                        <a:rPr lang="en-US" sz="1800" kern="100">
                          <a:effectLst/>
                        </a:rPr>
                        <a:t>2013</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tc>
                <a:tc>
                  <a:txBody>
                    <a:bodyPr/>
                    <a:lstStyle/>
                    <a:p>
                      <a:pPr algn="l">
                        <a:spcAft>
                          <a:spcPts val="0"/>
                        </a:spcAft>
                      </a:pPr>
                      <a:r>
                        <a:rPr lang="en-US" sz="1800" kern="100">
                          <a:effectLst/>
                        </a:rPr>
                        <a:t>2014</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tc>
                <a:tc>
                  <a:txBody>
                    <a:bodyPr/>
                    <a:lstStyle/>
                    <a:p>
                      <a:pPr algn="l">
                        <a:spcAft>
                          <a:spcPts val="0"/>
                        </a:spcAft>
                      </a:pPr>
                      <a:r>
                        <a:rPr lang="en-US" sz="1800" kern="100">
                          <a:effectLst/>
                        </a:rPr>
                        <a:t>2015</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tc>
                <a:tc>
                  <a:txBody>
                    <a:bodyPr/>
                    <a:lstStyle/>
                    <a:p>
                      <a:pPr algn="l">
                        <a:spcAft>
                          <a:spcPts val="0"/>
                        </a:spcAft>
                      </a:pPr>
                      <a:r>
                        <a:rPr lang="en-US" sz="1800" kern="100">
                          <a:effectLst/>
                        </a:rPr>
                        <a:t>2016</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tc>
                <a:tc>
                  <a:txBody>
                    <a:bodyPr/>
                    <a:lstStyle/>
                    <a:p>
                      <a:pPr algn="l">
                        <a:spcAft>
                          <a:spcPts val="0"/>
                        </a:spcAft>
                      </a:pPr>
                      <a:r>
                        <a:rPr lang="en-US" sz="1800" kern="100">
                          <a:effectLst/>
                        </a:rPr>
                        <a:t>2017</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tc>
                <a:tc>
                  <a:txBody>
                    <a:bodyPr/>
                    <a:lstStyle/>
                    <a:p>
                      <a:pPr algn="l">
                        <a:spcAft>
                          <a:spcPts val="0"/>
                        </a:spcAft>
                      </a:pPr>
                      <a:r>
                        <a:rPr lang="en-US" sz="1800" kern="100">
                          <a:effectLst/>
                        </a:rPr>
                        <a:t>2018</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4260582743"/>
                  </a:ext>
                </a:extLst>
              </a:tr>
              <a:tr h="411480">
                <a:tc>
                  <a:txBody>
                    <a:bodyPr/>
                    <a:lstStyle/>
                    <a:p>
                      <a:pPr algn="l">
                        <a:spcAft>
                          <a:spcPts val="0"/>
                        </a:spcAft>
                      </a:pPr>
                      <a:r>
                        <a:rPr lang="en-US" sz="1800" kern="100">
                          <a:effectLst/>
                        </a:rPr>
                        <a:t>6.59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tc>
                <a:tc>
                  <a:txBody>
                    <a:bodyPr/>
                    <a:lstStyle/>
                    <a:p>
                      <a:pPr algn="l">
                        <a:spcAft>
                          <a:spcPts val="0"/>
                        </a:spcAft>
                      </a:pPr>
                      <a:r>
                        <a:rPr lang="en-US" sz="1800" kern="100">
                          <a:effectLst/>
                        </a:rPr>
                        <a:t>6.76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tc>
                <a:tc>
                  <a:txBody>
                    <a:bodyPr/>
                    <a:lstStyle/>
                    <a:p>
                      <a:pPr algn="l">
                        <a:spcAft>
                          <a:spcPts val="0"/>
                        </a:spcAft>
                      </a:pPr>
                      <a:r>
                        <a:rPr lang="en-US" sz="1800" kern="100">
                          <a:effectLst/>
                        </a:rPr>
                        <a:t>8.04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tc>
                <a:tc>
                  <a:txBody>
                    <a:bodyPr/>
                    <a:lstStyle/>
                    <a:p>
                      <a:pPr algn="l">
                        <a:spcAft>
                          <a:spcPts val="0"/>
                        </a:spcAft>
                      </a:pPr>
                      <a:r>
                        <a:rPr lang="en-US" sz="1800" kern="100">
                          <a:effectLst/>
                        </a:rPr>
                        <a:t>8.01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tc>
                <a:tc>
                  <a:txBody>
                    <a:bodyPr/>
                    <a:lstStyle/>
                    <a:p>
                      <a:pPr algn="l">
                        <a:spcAft>
                          <a:spcPts val="0"/>
                        </a:spcAft>
                      </a:pPr>
                      <a:r>
                        <a:rPr lang="en-US" sz="1800" kern="100">
                          <a:effectLst/>
                        </a:rPr>
                        <a:t>5.31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tc>
                <a:tc>
                  <a:txBody>
                    <a:bodyPr/>
                    <a:lstStyle/>
                    <a:p>
                      <a:pPr algn="l">
                        <a:spcAft>
                          <a:spcPts val="0"/>
                        </a:spcAft>
                      </a:pPr>
                      <a:r>
                        <a:rPr lang="en-US" sz="1800" kern="100">
                          <a:effectLst/>
                        </a:rPr>
                        <a:t>4.23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tc>
                <a:tc>
                  <a:txBody>
                    <a:bodyPr/>
                    <a:lstStyle/>
                    <a:p>
                      <a:pPr algn="l">
                        <a:spcAft>
                          <a:spcPts val="0"/>
                        </a:spcAft>
                      </a:pPr>
                      <a:r>
                        <a:rPr lang="en-US" sz="1800" kern="100">
                          <a:effectLst/>
                        </a:rPr>
                        <a:t>6.67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tc>
                <a:tc>
                  <a:txBody>
                    <a:bodyPr/>
                    <a:lstStyle/>
                    <a:p>
                      <a:pPr algn="l">
                        <a:spcAft>
                          <a:spcPts val="0"/>
                        </a:spcAft>
                      </a:pPr>
                      <a:r>
                        <a:rPr lang="en-US" sz="1800" kern="100">
                          <a:effectLst/>
                        </a:rPr>
                        <a:t>6.31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tc>
                <a:tc>
                  <a:txBody>
                    <a:bodyPr/>
                    <a:lstStyle/>
                    <a:p>
                      <a:pPr algn="l">
                        <a:spcAft>
                          <a:spcPts val="0"/>
                        </a:spcAft>
                      </a:pPr>
                      <a:r>
                        <a:rPr lang="en-US" sz="1800" kern="100">
                          <a:effectLst/>
                        </a:rPr>
                        <a:t>2.65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tc>
                <a:tc>
                  <a:txBody>
                    <a:bodyPr/>
                    <a:lstStyle/>
                    <a:p>
                      <a:pPr algn="l">
                        <a:spcAft>
                          <a:spcPts val="0"/>
                        </a:spcAft>
                      </a:pPr>
                      <a:r>
                        <a:rPr lang="en-US" sz="1800" kern="100">
                          <a:effectLst/>
                        </a:rPr>
                        <a:t>-1.62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tc>
                <a:tc>
                  <a:txBody>
                    <a:bodyPr/>
                    <a:lstStyle/>
                    <a:p>
                      <a:pPr algn="l">
                        <a:spcAft>
                          <a:spcPts val="0"/>
                        </a:spcAft>
                      </a:pPr>
                      <a:r>
                        <a:rPr lang="en-US" sz="1800" kern="100">
                          <a:effectLst/>
                        </a:rPr>
                        <a:t>0.81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tc>
                <a:tc>
                  <a:txBody>
                    <a:bodyPr/>
                    <a:lstStyle/>
                    <a:p>
                      <a:pPr algn="l">
                        <a:spcAft>
                          <a:spcPts val="0"/>
                        </a:spcAft>
                      </a:pPr>
                      <a:r>
                        <a:rPr lang="zh-CN" sz="1800" kern="100" dirty="0">
                          <a:effectLst/>
                        </a:rPr>
                        <a:t>　</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507646651"/>
                  </a:ext>
                </a:extLst>
              </a:tr>
            </a:tbl>
          </a:graphicData>
        </a:graphic>
      </p:graphicFrame>
      <p:graphicFrame>
        <p:nvGraphicFramePr>
          <p:cNvPr id="5" name="图表 4">
            <a:extLst>
              <a:ext uri="{FF2B5EF4-FFF2-40B4-BE49-F238E27FC236}">
                <a16:creationId xmlns:a16="http://schemas.microsoft.com/office/drawing/2014/main" id="{C97CE286-B639-439A-A812-9201A49D393B}"/>
              </a:ext>
            </a:extLst>
          </p:cNvPr>
          <p:cNvGraphicFramePr/>
          <p:nvPr>
            <p:extLst>
              <p:ext uri="{D42A27DB-BD31-4B8C-83A1-F6EECF244321}">
                <p14:modId xmlns:p14="http://schemas.microsoft.com/office/powerpoint/2010/main" val="1933404738"/>
              </p:ext>
            </p:extLst>
          </p:nvPr>
        </p:nvGraphicFramePr>
        <p:xfrm>
          <a:off x="1691640" y="2366010"/>
          <a:ext cx="8435339" cy="395859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81298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121AEA-3EA7-4BCB-A9BE-FF9E423F9DD6}"/>
              </a:ext>
            </a:extLst>
          </p:cNvPr>
          <p:cNvSpPr>
            <a:spLocks noGrp="1"/>
          </p:cNvSpPr>
          <p:nvPr>
            <p:ph type="title"/>
          </p:nvPr>
        </p:nvSpPr>
        <p:spPr/>
        <p:txBody>
          <a:bodyPr>
            <a:normAutofit fontScale="90000"/>
          </a:bodyPr>
          <a:lstStyle/>
          <a:p>
            <a:r>
              <a:rPr lang="en-US" altLang="zh-CN" sz="4000" b="1" dirty="0">
                <a:solidFill>
                  <a:srgbClr val="E0B64E"/>
                </a:solidFill>
              </a:rPr>
              <a:t>Crude oil prices over the decade (Crude Oil): </a:t>
            </a:r>
            <a:br>
              <a:rPr lang="zh-CN" altLang="zh-CN" dirty="0"/>
            </a:br>
            <a:endParaRPr lang="zh-CN" altLang="en-US" dirty="0"/>
          </a:p>
        </p:txBody>
      </p:sp>
      <p:pic>
        <p:nvPicPr>
          <p:cNvPr id="4" name="内容占位符 3">
            <a:extLst>
              <a:ext uri="{FF2B5EF4-FFF2-40B4-BE49-F238E27FC236}">
                <a16:creationId xmlns:a16="http://schemas.microsoft.com/office/drawing/2014/main" id="{F1841E7F-B246-4138-8092-DC30D4D521F2}"/>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5953091" y="2586832"/>
            <a:ext cx="5949349" cy="3852068"/>
          </a:xfrm>
          <a:prstGeom prst="rect">
            <a:avLst/>
          </a:prstGeom>
          <a:noFill/>
          <a:ln>
            <a:noFill/>
          </a:ln>
        </p:spPr>
      </p:pic>
      <p:graphicFrame>
        <p:nvGraphicFramePr>
          <p:cNvPr id="5" name="图表 4">
            <a:extLst>
              <a:ext uri="{FF2B5EF4-FFF2-40B4-BE49-F238E27FC236}">
                <a16:creationId xmlns:a16="http://schemas.microsoft.com/office/drawing/2014/main" id="{B85A0B08-BB64-4F63-B74F-EF952BB8681F}"/>
              </a:ext>
            </a:extLst>
          </p:cNvPr>
          <p:cNvGraphicFramePr/>
          <p:nvPr>
            <p:extLst>
              <p:ext uri="{D42A27DB-BD31-4B8C-83A1-F6EECF244321}">
                <p14:modId xmlns:p14="http://schemas.microsoft.com/office/powerpoint/2010/main" val="2023541340"/>
              </p:ext>
            </p:extLst>
          </p:nvPr>
        </p:nvGraphicFramePr>
        <p:xfrm>
          <a:off x="289560" y="1270556"/>
          <a:ext cx="5654040" cy="324231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60882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B892A2-8B30-4C7E-8AF1-5AFA7FD60B7F}"/>
              </a:ext>
            </a:extLst>
          </p:cNvPr>
          <p:cNvSpPr>
            <a:spLocks noGrp="1"/>
          </p:cNvSpPr>
          <p:nvPr>
            <p:ph type="title"/>
          </p:nvPr>
        </p:nvSpPr>
        <p:spPr/>
        <p:txBody>
          <a:bodyPr/>
          <a:lstStyle/>
          <a:p>
            <a:r>
              <a:rPr lang="en-US" altLang="zh-CN" b="1" dirty="0">
                <a:solidFill>
                  <a:srgbClr val="E0B64E"/>
                </a:solidFill>
              </a:rPr>
              <a:t>2. Unemployment </a:t>
            </a:r>
            <a:br>
              <a:rPr lang="zh-CN" altLang="zh-CN" b="1" dirty="0"/>
            </a:br>
            <a:endParaRPr lang="zh-CN" altLang="en-US" dirty="0"/>
          </a:p>
        </p:txBody>
      </p:sp>
      <p:sp>
        <p:nvSpPr>
          <p:cNvPr id="3" name="内容占位符 2">
            <a:extLst>
              <a:ext uri="{FF2B5EF4-FFF2-40B4-BE49-F238E27FC236}">
                <a16:creationId xmlns:a16="http://schemas.microsoft.com/office/drawing/2014/main" id="{C852A5F6-5F8D-4C5D-B526-DDF8B4FDECA5}"/>
              </a:ext>
            </a:extLst>
          </p:cNvPr>
          <p:cNvSpPr>
            <a:spLocks noGrp="1"/>
          </p:cNvSpPr>
          <p:nvPr>
            <p:ph idx="1"/>
          </p:nvPr>
        </p:nvSpPr>
        <p:spPr>
          <a:xfrm>
            <a:off x="662940" y="2045811"/>
            <a:ext cx="3939540" cy="4351338"/>
          </a:xfrm>
        </p:spPr>
        <p:txBody>
          <a:bodyPr/>
          <a:lstStyle/>
          <a:p>
            <a:pPr marL="0" indent="0">
              <a:buNone/>
            </a:pPr>
            <a:r>
              <a:rPr lang="en-US" altLang="zh-CN" b="1" dirty="0"/>
              <a:t>2.1 unemployment rate in Nigeria </a:t>
            </a:r>
          </a:p>
          <a:p>
            <a:pPr marL="0" indent="0">
              <a:buNone/>
            </a:pPr>
            <a:r>
              <a:rPr lang="en-US" altLang="zh-CN" b="1" dirty="0"/>
              <a:t>(the World Bank)</a:t>
            </a:r>
            <a:endParaRPr lang="zh-CN" altLang="zh-CN" b="1" dirty="0"/>
          </a:p>
          <a:p>
            <a:endParaRPr lang="zh-CN" altLang="en-US" dirty="0"/>
          </a:p>
        </p:txBody>
      </p:sp>
      <p:graphicFrame>
        <p:nvGraphicFramePr>
          <p:cNvPr id="4" name="表格 3">
            <a:extLst>
              <a:ext uri="{FF2B5EF4-FFF2-40B4-BE49-F238E27FC236}">
                <a16:creationId xmlns:a16="http://schemas.microsoft.com/office/drawing/2014/main" id="{5CF33C79-3896-47EB-9AF1-871C95F40D6D}"/>
              </a:ext>
            </a:extLst>
          </p:cNvPr>
          <p:cNvGraphicFramePr>
            <a:graphicFrameLocks noGrp="1"/>
          </p:cNvGraphicFramePr>
          <p:nvPr>
            <p:extLst>
              <p:ext uri="{D42A27DB-BD31-4B8C-83A1-F6EECF244321}">
                <p14:modId xmlns:p14="http://schemas.microsoft.com/office/powerpoint/2010/main" val="777413352"/>
              </p:ext>
            </p:extLst>
          </p:nvPr>
        </p:nvGraphicFramePr>
        <p:xfrm>
          <a:off x="1036320" y="5487194"/>
          <a:ext cx="7673336" cy="707866"/>
        </p:xfrm>
        <a:graphic>
          <a:graphicData uri="http://schemas.openxmlformats.org/drawingml/2006/table">
            <a:tbl>
              <a:tblPr firstRow="1" firstCol="1" bandRow="1">
                <a:tableStyleId>{10A1B5D5-9B99-4C35-A422-299274C87663}</a:tableStyleId>
              </a:tblPr>
              <a:tblGrid>
                <a:gridCol w="697576">
                  <a:extLst>
                    <a:ext uri="{9D8B030D-6E8A-4147-A177-3AD203B41FA5}">
                      <a16:colId xmlns:a16="http://schemas.microsoft.com/office/drawing/2014/main" val="1718680459"/>
                    </a:ext>
                  </a:extLst>
                </a:gridCol>
                <a:gridCol w="697576">
                  <a:extLst>
                    <a:ext uri="{9D8B030D-6E8A-4147-A177-3AD203B41FA5}">
                      <a16:colId xmlns:a16="http://schemas.microsoft.com/office/drawing/2014/main" val="174112946"/>
                    </a:ext>
                  </a:extLst>
                </a:gridCol>
                <a:gridCol w="697576">
                  <a:extLst>
                    <a:ext uri="{9D8B030D-6E8A-4147-A177-3AD203B41FA5}">
                      <a16:colId xmlns:a16="http://schemas.microsoft.com/office/drawing/2014/main" val="3810288428"/>
                    </a:ext>
                  </a:extLst>
                </a:gridCol>
                <a:gridCol w="697576">
                  <a:extLst>
                    <a:ext uri="{9D8B030D-6E8A-4147-A177-3AD203B41FA5}">
                      <a16:colId xmlns:a16="http://schemas.microsoft.com/office/drawing/2014/main" val="877826342"/>
                    </a:ext>
                  </a:extLst>
                </a:gridCol>
                <a:gridCol w="697576">
                  <a:extLst>
                    <a:ext uri="{9D8B030D-6E8A-4147-A177-3AD203B41FA5}">
                      <a16:colId xmlns:a16="http://schemas.microsoft.com/office/drawing/2014/main" val="4194177524"/>
                    </a:ext>
                  </a:extLst>
                </a:gridCol>
                <a:gridCol w="697576">
                  <a:extLst>
                    <a:ext uri="{9D8B030D-6E8A-4147-A177-3AD203B41FA5}">
                      <a16:colId xmlns:a16="http://schemas.microsoft.com/office/drawing/2014/main" val="675290828"/>
                    </a:ext>
                  </a:extLst>
                </a:gridCol>
                <a:gridCol w="697576">
                  <a:extLst>
                    <a:ext uri="{9D8B030D-6E8A-4147-A177-3AD203B41FA5}">
                      <a16:colId xmlns:a16="http://schemas.microsoft.com/office/drawing/2014/main" val="2925568288"/>
                    </a:ext>
                  </a:extLst>
                </a:gridCol>
                <a:gridCol w="697576">
                  <a:extLst>
                    <a:ext uri="{9D8B030D-6E8A-4147-A177-3AD203B41FA5}">
                      <a16:colId xmlns:a16="http://schemas.microsoft.com/office/drawing/2014/main" val="1986042421"/>
                    </a:ext>
                  </a:extLst>
                </a:gridCol>
                <a:gridCol w="697576">
                  <a:extLst>
                    <a:ext uri="{9D8B030D-6E8A-4147-A177-3AD203B41FA5}">
                      <a16:colId xmlns:a16="http://schemas.microsoft.com/office/drawing/2014/main" val="799165879"/>
                    </a:ext>
                  </a:extLst>
                </a:gridCol>
                <a:gridCol w="697576">
                  <a:extLst>
                    <a:ext uri="{9D8B030D-6E8A-4147-A177-3AD203B41FA5}">
                      <a16:colId xmlns:a16="http://schemas.microsoft.com/office/drawing/2014/main" val="1752128674"/>
                    </a:ext>
                  </a:extLst>
                </a:gridCol>
                <a:gridCol w="697576">
                  <a:extLst>
                    <a:ext uri="{9D8B030D-6E8A-4147-A177-3AD203B41FA5}">
                      <a16:colId xmlns:a16="http://schemas.microsoft.com/office/drawing/2014/main" val="2293643983"/>
                    </a:ext>
                  </a:extLst>
                </a:gridCol>
              </a:tblGrid>
              <a:tr h="353933">
                <a:tc>
                  <a:txBody>
                    <a:bodyPr/>
                    <a:lstStyle/>
                    <a:p>
                      <a:pPr algn="l">
                        <a:spcAft>
                          <a:spcPts val="0"/>
                        </a:spcAft>
                      </a:pPr>
                      <a:r>
                        <a:rPr lang="en-US" sz="1600" kern="0">
                          <a:effectLst/>
                        </a:rPr>
                        <a:t>2007</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600" kern="0" dirty="0">
                          <a:effectLst/>
                        </a:rPr>
                        <a:t>2008</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600" kern="0">
                          <a:effectLst/>
                        </a:rPr>
                        <a:t>2009</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600" kern="0">
                          <a:effectLst/>
                        </a:rPr>
                        <a:t>2010</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600" kern="0">
                          <a:effectLst/>
                        </a:rPr>
                        <a:t>2011</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600" kern="0">
                          <a:effectLst/>
                        </a:rPr>
                        <a:t>2012</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600" kern="0">
                          <a:effectLst/>
                        </a:rPr>
                        <a:t>2013</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600" kern="0">
                          <a:effectLst/>
                        </a:rPr>
                        <a:t>2014</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600" kern="0">
                          <a:effectLst/>
                        </a:rPr>
                        <a:t>2015</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600" kern="0">
                          <a:effectLst/>
                        </a:rPr>
                        <a:t>2016</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600" kern="0" dirty="0">
                          <a:effectLst/>
                        </a:rPr>
                        <a:t>2017</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251509585"/>
                  </a:ext>
                </a:extLst>
              </a:tr>
              <a:tr h="353933">
                <a:tc>
                  <a:txBody>
                    <a:bodyPr/>
                    <a:lstStyle/>
                    <a:p>
                      <a:pPr algn="l">
                        <a:spcAft>
                          <a:spcPts val="0"/>
                        </a:spcAft>
                      </a:pPr>
                      <a:r>
                        <a:rPr lang="en-US" sz="1600" kern="0">
                          <a:effectLst/>
                        </a:rPr>
                        <a:t>4.048</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tc>
                <a:tc>
                  <a:txBody>
                    <a:bodyPr/>
                    <a:lstStyle/>
                    <a:p>
                      <a:pPr algn="l">
                        <a:spcAft>
                          <a:spcPts val="0"/>
                        </a:spcAft>
                      </a:pPr>
                      <a:r>
                        <a:rPr lang="en-US" sz="1600" kern="0">
                          <a:effectLst/>
                        </a:rPr>
                        <a:t>3.971</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tc>
                <a:tc>
                  <a:txBody>
                    <a:bodyPr/>
                    <a:lstStyle/>
                    <a:p>
                      <a:pPr algn="l">
                        <a:spcAft>
                          <a:spcPts val="0"/>
                        </a:spcAft>
                      </a:pPr>
                      <a:r>
                        <a:rPr lang="en-US" sz="1600" kern="0">
                          <a:effectLst/>
                        </a:rPr>
                        <a:t>3.899</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tc>
                <a:tc>
                  <a:txBody>
                    <a:bodyPr/>
                    <a:lstStyle/>
                    <a:p>
                      <a:pPr algn="l">
                        <a:spcAft>
                          <a:spcPts val="0"/>
                        </a:spcAft>
                      </a:pPr>
                      <a:r>
                        <a:rPr lang="en-US" sz="1600" kern="0">
                          <a:effectLst/>
                        </a:rPr>
                        <a:t>3.826</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tc>
                <a:tc>
                  <a:txBody>
                    <a:bodyPr/>
                    <a:lstStyle/>
                    <a:p>
                      <a:pPr algn="l">
                        <a:spcAft>
                          <a:spcPts val="0"/>
                        </a:spcAft>
                      </a:pPr>
                      <a:r>
                        <a:rPr lang="en-US" sz="1600" kern="0">
                          <a:effectLst/>
                        </a:rPr>
                        <a:t>3.761</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tc>
                <a:tc>
                  <a:txBody>
                    <a:bodyPr/>
                    <a:lstStyle/>
                    <a:p>
                      <a:pPr algn="l">
                        <a:spcAft>
                          <a:spcPts val="0"/>
                        </a:spcAft>
                      </a:pPr>
                      <a:r>
                        <a:rPr lang="en-US" sz="1600" kern="0">
                          <a:effectLst/>
                        </a:rPr>
                        <a:t>3.7</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tc>
                <a:tc>
                  <a:txBody>
                    <a:bodyPr/>
                    <a:lstStyle/>
                    <a:p>
                      <a:pPr algn="l">
                        <a:spcAft>
                          <a:spcPts val="0"/>
                        </a:spcAft>
                      </a:pPr>
                      <a:r>
                        <a:rPr lang="en-US" sz="1600" kern="0">
                          <a:effectLst/>
                        </a:rPr>
                        <a:t>4.56</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tc>
                <a:tc>
                  <a:txBody>
                    <a:bodyPr/>
                    <a:lstStyle/>
                    <a:p>
                      <a:pPr algn="l">
                        <a:spcAft>
                          <a:spcPts val="0"/>
                        </a:spcAft>
                      </a:pPr>
                      <a:r>
                        <a:rPr lang="en-US" sz="1600" kern="0">
                          <a:effectLst/>
                        </a:rPr>
                        <a:t>4.31</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tc>
                <a:tc>
                  <a:txBody>
                    <a:bodyPr/>
                    <a:lstStyle/>
                    <a:p>
                      <a:pPr algn="l">
                        <a:spcAft>
                          <a:spcPts val="0"/>
                        </a:spcAft>
                      </a:pPr>
                      <a:r>
                        <a:rPr lang="en-US" sz="1600" kern="0" dirty="0">
                          <a:effectLst/>
                        </a:rPr>
                        <a:t>7.06</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tc>
                <a:tc>
                  <a:txBody>
                    <a:bodyPr/>
                    <a:lstStyle/>
                    <a:p>
                      <a:pPr algn="l">
                        <a:spcAft>
                          <a:spcPts val="0"/>
                        </a:spcAft>
                      </a:pPr>
                      <a:r>
                        <a:rPr lang="en-US" sz="1600" kern="0">
                          <a:effectLst/>
                        </a:rPr>
                        <a:t>7.043</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tc>
                <a:tc>
                  <a:txBody>
                    <a:bodyPr/>
                    <a:lstStyle/>
                    <a:p>
                      <a:pPr algn="l">
                        <a:spcAft>
                          <a:spcPts val="0"/>
                        </a:spcAft>
                      </a:pPr>
                      <a:r>
                        <a:rPr lang="en-US" sz="1600" kern="0" dirty="0">
                          <a:effectLst/>
                        </a:rPr>
                        <a:t>7.026</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987577751"/>
                  </a:ext>
                </a:extLst>
              </a:tr>
            </a:tbl>
          </a:graphicData>
        </a:graphic>
      </p:graphicFrame>
      <p:graphicFrame>
        <p:nvGraphicFramePr>
          <p:cNvPr id="5" name="图表 4">
            <a:extLst>
              <a:ext uri="{FF2B5EF4-FFF2-40B4-BE49-F238E27FC236}">
                <a16:creationId xmlns:a16="http://schemas.microsoft.com/office/drawing/2014/main" id="{DDDFB8AD-09BB-4383-BFB9-27F29EEEE58F}"/>
              </a:ext>
            </a:extLst>
          </p:cNvPr>
          <p:cNvGraphicFramePr/>
          <p:nvPr>
            <p:extLst>
              <p:ext uri="{D42A27DB-BD31-4B8C-83A1-F6EECF244321}">
                <p14:modId xmlns:p14="http://schemas.microsoft.com/office/powerpoint/2010/main" val="826958588"/>
              </p:ext>
            </p:extLst>
          </p:nvPr>
        </p:nvGraphicFramePr>
        <p:xfrm>
          <a:off x="4701540" y="1290082"/>
          <a:ext cx="6553200" cy="375300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20057980"/>
      </p:ext>
    </p:extLst>
  </p:cSld>
  <p:clrMapOvr>
    <a:masterClrMapping/>
  </p:clrMapOvr>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56</TotalTime>
  <Words>896</Words>
  <Application>Microsoft Office PowerPoint</Application>
  <PresentationFormat>宽屏</PresentationFormat>
  <Paragraphs>325</Paragraphs>
  <Slides>29</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29</vt:i4>
      </vt:variant>
    </vt:vector>
  </HeadingPairs>
  <TitlesOfParts>
    <vt:vector size="32" baseType="lpstr">
      <vt:lpstr>等线</vt:lpstr>
      <vt:lpstr>Arial</vt:lpstr>
      <vt:lpstr>Office Theme</vt:lpstr>
      <vt:lpstr>Report on Nigerian Economy</vt:lpstr>
      <vt:lpstr>Country Profile (the World Bank): </vt:lpstr>
      <vt:lpstr>Economic Outlook in 2018  (the World Bank) </vt:lpstr>
      <vt:lpstr>1. GDP (the World Bank)</vt:lpstr>
      <vt:lpstr>1.1 Real GDP in Nigeria</vt:lpstr>
      <vt:lpstr>1.2 GDP per capita </vt:lpstr>
      <vt:lpstr>1.3 Rate of Economic Growth </vt:lpstr>
      <vt:lpstr>Crude oil prices over the decade (Crude Oil):  </vt:lpstr>
      <vt:lpstr>2. Unemployment  </vt:lpstr>
      <vt:lpstr>The population over the last decade:  </vt:lpstr>
      <vt:lpstr>2.2 Do all people seem to be equally affected by unemployment? </vt:lpstr>
      <vt:lpstr>PowerPoint 演示文稿</vt:lpstr>
      <vt:lpstr>3. Inflation </vt:lpstr>
      <vt:lpstr>Question: Will inflation be a major concern for Nigeria?</vt:lpstr>
      <vt:lpstr>4. REAL GNI</vt:lpstr>
      <vt:lpstr>Comparison with GDP: </vt:lpstr>
      <vt:lpstr>Comparison (2017) </vt:lpstr>
      <vt:lpstr>Question: Real GDP ranking consistent with its per capita GDP ranking? </vt:lpstr>
      <vt:lpstr>Question:  why GDP and GNI ranking is different </vt:lpstr>
      <vt:lpstr>5. HDI </vt:lpstr>
      <vt:lpstr>measure of gender inequality.</vt:lpstr>
      <vt:lpstr>PowerPoint 演示文稿</vt:lpstr>
      <vt:lpstr>7. MDG (ECA)</vt:lpstr>
      <vt:lpstr>PowerPoint 演示文稿</vt:lpstr>
      <vt:lpstr>Goal 2: Achieve universal primary education. </vt:lpstr>
      <vt:lpstr>Goal 3: Promote gender equality and empower women. </vt:lpstr>
      <vt:lpstr>8. SDG (NBS) </vt:lpstr>
      <vt:lpstr>9. the greatest cause for concern </vt:lpstr>
      <vt:lpstr>Works cited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 on Nigerian Economy</dc:title>
  <dc:creator>Ruiyan Huang</dc:creator>
  <cp:lastModifiedBy>Ruiyan Huang</cp:lastModifiedBy>
  <cp:revision>7</cp:revision>
  <dcterms:created xsi:type="dcterms:W3CDTF">2019-02-27T10:42:12Z</dcterms:created>
  <dcterms:modified xsi:type="dcterms:W3CDTF">2019-03-05T04:07:31Z</dcterms:modified>
</cp:coreProperties>
</file>