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7" r:id="rId2"/>
    <p:sldId id="258" r:id="rId3"/>
    <p:sldId id="259" r:id="rId4"/>
    <p:sldId id="260" r:id="rId5"/>
    <p:sldId id="268" r:id="rId6"/>
    <p:sldId id="269" r:id="rId7"/>
    <p:sldId id="261" r:id="rId8"/>
    <p:sldId id="262" r:id="rId9"/>
    <p:sldId id="272" r:id="rId10"/>
    <p:sldId id="263" r:id="rId11"/>
    <p:sldId id="264" r:id="rId12"/>
    <p:sldId id="265" r:id="rId13"/>
    <p:sldId id="266" r:id="rId14"/>
    <p:sldId id="271" r:id="rId15"/>
    <p:sldId id="270"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8" autoAdjust="0"/>
    <p:restoredTop sz="94660"/>
  </p:normalViewPr>
  <p:slideViewPr>
    <p:cSldViewPr snapToGrid="0">
      <p:cViewPr varScale="1">
        <p:scale>
          <a:sx n="109" d="100"/>
          <a:sy n="109"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A2911-1B72-4A39-BE7A-2BBBAE5231AA}" type="datetimeFigureOut">
              <a:rPr lang="en-US" smtClean="0"/>
              <a:t>5/7/19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0CD95-2B93-4793-B178-C9755BFF364C}" type="slidenum">
              <a:rPr lang="en-US" smtClean="0"/>
              <a:t>‹#›</a:t>
            </a:fld>
            <a:endParaRPr lang="en-US"/>
          </a:p>
        </p:txBody>
      </p:sp>
    </p:spTree>
    <p:extLst>
      <p:ext uri="{BB962C8B-B14F-4D97-AF65-F5344CB8AC3E}">
        <p14:creationId xmlns:p14="http://schemas.microsoft.com/office/powerpoint/2010/main" val="974009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9C4F22F-67FC-4E2B-A083-2D2A9053E50C}" type="slidenum">
              <a:rPr lang="en-US" altLang="en-US"/>
              <a:pPr>
                <a:spcBef>
                  <a:spcPct val="0"/>
                </a:spcBef>
              </a:pPr>
              <a:t>2</a:t>
            </a:fld>
            <a:endParaRPr lang="en-US" altLang="en-US"/>
          </a:p>
        </p:txBody>
      </p:sp>
    </p:spTree>
    <p:extLst>
      <p:ext uri="{BB962C8B-B14F-4D97-AF65-F5344CB8AC3E}">
        <p14:creationId xmlns:p14="http://schemas.microsoft.com/office/powerpoint/2010/main" val="3082016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8915" name="Rectangle 3"/>
          <p:cNvSpPr>
            <a:spLocks noGrp="1" noChangeAspect="1" noChangeArrowheads="1"/>
          </p:cNvSpPr>
          <p:nvPr>
            <p:ph type="subTitle" sz="quarter" idx="1"/>
          </p:nvPr>
        </p:nvSpPr>
        <p:spPr>
          <a:xfrm>
            <a:off x="0" y="1559555"/>
            <a:ext cx="12192000" cy="1752600"/>
          </a:xfrm>
        </p:spPr>
        <p:txBody>
          <a:bodyPr wrap="none"/>
          <a:lstStyle>
            <a:lvl1pPr marL="0" indent="0" algn="ctr">
              <a:buFontTx/>
              <a:buNone/>
              <a:defRPr sz="4300">
                <a:solidFill>
                  <a:schemeClr val="accent2"/>
                </a:solidFill>
              </a:defRPr>
            </a:lvl1pPr>
          </a:lstStyle>
          <a:p>
            <a:r>
              <a:rPr lang="en-US" dirty="0"/>
              <a:t>Chapter name</a:t>
            </a:r>
          </a:p>
        </p:txBody>
      </p:sp>
      <p:sp>
        <p:nvSpPr>
          <p:cNvPr id="3" name="Slide Number Placeholder 3"/>
          <p:cNvSpPr>
            <a:spLocks noGrp="1"/>
          </p:cNvSpPr>
          <p:nvPr>
            <p:ph type="sldNum" sz="quarter" idx="10"/>
          </p:nvPr>
        </p:nvSpPr>
        <p:spPr/>
        <p:txBody>
          <a:bodyPr/>
          <a:lstStyle>
            <a:lvl1pPr>
              <a:defRPr smtClean="0"/>
            </a:lvl1pPr>
          </a:lstStyle>
          <a:p>
            <a:pPr>
              <a:defRPr/>
            </a:pPr>
            <a:fld id="{006B0143-8AFA-49CC-BFF3-960318D14F5C}" type="slidenum">
              <a:rPr lang="en-US" altLang="en-US"/>
              <a:pPr>
                <a:defRPr/>
              </a:pPr>
              <a:t>‹#›</a:t>
            </a:fld>
            <a:endParaRPr lang="en-US" altLang="en-US"/>
          </a:p>
        </p:txBody>
      </p:sp>
    </p:spTree>
    <p:extLst>
      <p:ext uri="{BB962C8B-B14F-4D97-AF65-F5344CB8AC3E}">
        <p14:creationId xmlns:p14="http://schemas.microsoft.com/office/powerpoint/2010/main" val="274853518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smtClean="0"/>
            </a:lvl1pPr>
          </a:lstStyle>
          <a:p>
            <a:pPr>
              <a:defRPr/>
            </a:pPr>
            <a:fld id="{77D9693A-F8FC-4E5B-926F-6E4CC05BB576}" type="slidenum">
              <a:rPr lang="en-US" altLang="en-US"/>
              <a:pPr>
                <a:defRPr/>
              </a:pPr>
              <a:t>‹#›</a:t>
            </a:fld>
            <a:endParaRPr lang="en-US" altLang="en-US"/>
          </a:p>
        </p:txBody>
      </p:sp>
      <p:sp>
        <p:nvSpPr>
          <p:cNvPr id="4" name="Footer Placeholder 4"/>
          <p:cNvSpPr>
            <a:spLocks noGrp="1"/>
          </p:cNvSpPr>
          <p:nvPr>
            <p:ph type="ftr" sz="quarter" idx="11"/>
          </p:nvPr>
        </p:nvSpPr>
        <p:spPr>
          <a:xfrm>
            <a:off x="4165600" y="6248400"/>
            <a:ext cx="3860800" cy="457200"/>
          </a:xfrm>
        </p:spPr>
        <p:txBody>
          <a:bodyPr wrap="square" numCol="1" anchorCtr="0" compatLnSpc="1">
            <a:prstTxWarp prst="textNoShape">
              <a:avLst/>
            </a:prstTxWarp>
          </a:bodyPr>
          <a:lstStyle>
            <a:lvl1pPr>
              <a:defRPr smtClean="0">
                <a:solidFill>
                  <a:srgbClr val="898989"/>
                </a:solidFill>
                <a:latin typeface="Arial" panose="020B0604020202020204" pitchFamily="34" charset="0"/>
                <a:ea typeface="MS PGothic" panose="020B0600070205080204" pitchFamily="34" charset="-128"/>
              </a:defRPr>
            </a:lvl1pPr>
          </a:lstStyle>
          <a:p>
            <a:pPr>
              <a:defRPr/>
            </a:pPr>
            <a:r>
              <a:rPr lang="en-US" altLang="en-US"/>
              <a:t>© 2012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26444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5/7/19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5/7/19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5/7/19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5/7/19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1"/>
          <p:cNvSpPr>
            <a:spLocks noGrp="1"/>
          </p:cNvSpPr>
          <p:nvPr>
            <p:ph type="subTitle" sz="quarter" idx="1"/>
          </p:nvPr>
        </p:nvSpPr>
        <p:spPr>
          <a:xfrm>
            <a:off x="1524000" y="1719263"/>
            <a:ext cx="9144000" cy="1752600"/>
          </a:xfrm>
          <a:extLst>
            <a:ext uri="{909E8E84-426E-40dd-AFC4-6F175D3DCCD1}"/>
            <a:ext uri="{91240B29-F687-4f45-9708-019B960494DF}"/>
            <a:ext uri="{FAA26D3D-D897-4be2-8F04-BA451C77F1D7}"/>
          </a:extLst>
        </p:spPr>
        <p:txBody>
          <a:bodyPr rtlCol="0" anchor="ctr">
            <a:normAutofit/>
          </a:bodyPr>
          <a:lstStyle/>
          <a:p>
            <a:pPr>
              <a:defRPr/>
            </a:pPr>
            <a:r>
              <a:rPr lang="en-US" dirty="0">
                <a:solidFill>
                  <a:schemeClr val="tx1"/>
                </a:solidFill>
                <a:effectLst>
                  <a:reflection blurRad="6350" stA="55000" endA="300" endPos="45500" dir="5400000" sy="-100000" algn="bl" rotWithShape="0"/>
                </a:effectLst>
                <a:latin typeface="Arial" charset="0"/>
                <a:ea typeface="+mn-ea"/>
                <a:cs typeface="+mn-cs"/>
              </a:rPr>
              <a:t>Measuring a Nation</a:t>
            </a:r>
            <a:r>
              <a:rPr lang="ja-JP" altLang="en-US" dirty="0">
                <a:solidFill>
                  <a:schemeClr val="tx1"/>
                </a:solidFill>
                <a:effectLst>
                  <a:reflection blurRad="6350" stA="55000" endA="300" endPos="45500" dir="5400000" sy="-100000" algn="bl" rotWithShape="0"/>
                </a:effectLst>
                <a:latin typeface="Arial" charset="0"/>
                <a:ea typeface="+mn-ea"/>
                <a:cs typeface="+mn-cs"/>
              </a:rPr>
              <a:t>’</a:t>
            </a:r>
            <a:r>
              <a:rPr lang="en-US" dirty="0">
                <a:solidFill>
                  <a:schemeClr val="tx1"/>
                </a:solidFill>
                <a:effectLst>
                  <a:reflection blurRad="6350" stA="55000" endA="300" endPos="45500" dir="5400000" sy="-100000" algn="bl" rotWithShape="0"/>
                </a:effectLst>
                <a:latin typeface="Arial" charset="0"/>
                <a:ea typeface="+mn-ea"/>
                <a:cs typeface="+mn-cs"/>
              </a:rPr>
              <a:t>s Income</a:t>
            </a:r>
          </a:p>
        </p:txBody>
      </p:sp>
      <p:sp>
        <p:nvSpPr>
          <p:cNvPr id="20483"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825CF314-B156-4189-ABC2-E3F597570D7D}" type="slidenum">
              <a:rPr lang="en-US" altLang="en-US" sz="1200">
                <a:latin typeface="Arial" panose="020B0604020202020204" pitchFamily="34" charset="0"/>
              </a:rPr>
              <a:pPr>
                <a:buFontTx/>
                <a:buChar char="•"/>
              </a:pPr>
              <a:t>1</a:t>
            </a:fld>
            <a:endParaRPr lang="en-US" altLang="en-US" sz="1200">
              <a:latin typeface="Arial" panose="020B0604020202020204" pitchFamily="34" charset="0"/>
            </a:endParaRPr>
          </a:p>
        </p:txBody>
      </p:sp>
    </p:spTree>
    <p:extLst>
      <p:ext uri="{BB962C8B-B14F-4D97-AF65-F5344CB8AC3E}">
        <p14:creationId xmlns:p14="http://schemas.microsoft.com/office/powerpoint/2010/main" val="26353713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numCol="1" anchor="t" anchorCtr="0" compatLnSpc="1">
            <a:prstTxWarp prst="textNoShape">
              <a:avLst/>
            </a:prstTxWarp>
          </a:bodyPr>
          <a:lstStyle/>
          <a:p>
            <a:pPr eaLnBrk="1" hangingPunct="1">
              <a:defRPr/>
            </a:pPr>
            <a:r>
              <a:rPr altLang="en-US">
                <a:effectLst>
                  <a:outerShdw blurRad="38100" dist="38100" dir="2700000" algn="tl">
                    <a:srgbClr val="C0C0C0"/>
                  </a:outerShdw>
                </a:effectLst>
                <a:latin typeface="Arial" panose="020B0604020202020204" pitchFamily="34" charset="0"/>
              </a:rPr>
              <a:t>The Measurement of GDP</a:t>
            </a:r>
          </a:p>
        </p:txBody>
      </p:sp>
      <p:sp>
        <p:nvSpPr>
          <p:cNvPr id="27651" name="Content Placeholder 2"/>
          <p:cNvSpPr>
            <a:spLocks noGrp="1"/>
          </p:cNvSpPr>
          <p:nvPr>
            <p:ph idx="4294967295"/>
          </p:nvPr>
        </p:nvSpPr>
        <p:spPr>
          <a:xfrm>
            <a:off x="1981200" y="1828801"/>
            <a:ext cx="8229600" cy="4297363"/>
          </a:xfrm>
          <a:prstGeom prst="rect">
            <a:avLst/>
          </a:prstGeom>
        </p:spPr>
        <p:txBody>
          <a:bodyPr/>
          <a:lstStyle/>
          <a:p>
            <a:pPr eaLnBrk="1" hangingPunct="1"/>
            <a:r>
              <a:rPr lang="en-US" altLang="en-US">
                <a:latin typeface="Arial" panose="020B0604020202020204" pitchFamily="34" charset="0"/>
              </a:rPr>
              <a:t>Gross domestic product (GDP)</a:t>
            </a:r>
          </a:p>
          <a:p>
            <a:pPr lvl="1" eaLnBrk="1" hangingPunct="1"/>
            <a:r>
              <a:rPr lang="en-US" altLang="en-US">
                <a:latin typeface="Arial" panose="020B0604020202020204" pitchFamily="34" charset="0"/>
              </a:rPr>
              <a:t>Market value of all final goods and services produced within a country in a given period of time.</a:t>
            </a:r>
          </a:p>
          <a:p>
            <a:pPr eaLnBrk="1" hangingPunct="1"/>
            <a:r>
              <a:rPr lang="ja-JP" altLang="en-US">
                <a:latin typeface="Arial" panose="020B0604020202020204" pitchFamily="34" charset="0"/>
              </a:rPr>
              <a:t>“</a:t>
            </a:r>
            <a:r>
              <a:rPr lang="en-US" altLang="ja-JP">
                <a:latin typeface="Arial" panose="020B0604020202020204" pitchFamily="34" charset="0"/>
              </a:rPr>
              <a:t>GDP is the market value…</a:t>
            </a:r>
            <a:r>
              <a:rPr lang="ja-JP" altLang="en-US">
                <a:latin typeface="Arial" panose="020B0604020202020204" pitchFamily="34" charset="0"/>
              </a:rPr>
              <a:t>”</a:t>
            </a:r>
            <a:endParaRPr lang="en-US" altLang="ja-JP">
              <a:latin typeface="Arial" panose="020B0604020202020204" pitchFamily="34" charset="0"/>
            </a:endParaRPr>
          </a:p>
          <a:p>
            <a:pPr lvl="1" eaLnBrk="1" hangingPunct="1"/>
            <a:r>
              <a:rPr lang="en-US" altLang="en-US">
                <a:latin typeface="Arial" panose="020B0604020202020204" pitchFamily="34" charset="0"/>
              </a:rPr>
              <a:t>Market prices - reflect the value of the goods</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5FF1EF94-DBA5-40BA-9E76-81EC48E726AF}" type="slidenum">
              <a:rPr lang="en-US" altLang="en-US" sz="1200">
                <a:solidFill>
                  <a:schemeClr val="bg1"/>
                </a:solidFill>
                <a:latin typeface="Arial" panose="020B0604020202020204" pitchFamily="34" charset="0"/>
              </a:rPr>
              <a:pPr>
                <a:buFontTx/>
                <a:buChar char="•"/>
              </a:pPr>
              <a:t>10</a:t>
            </a:fld>
            <a:endParaRPr lang="en-US" altLang="en-US" sz="1200">
              <a:solidFill>
                <a:schemeClr val="bg1"/>
              </a:solidFill>
              <a:latin typeface="Arial" panose="020B0604020202020204" pitchFamily="34" charset="0"/>
            </a:endParaRPr>
          </a:p>
        </p:txBody>
      </p:sp>
    </p:spTree>
    <p:extLst>
      <p:ext uri="{BB962C8B-B14F-4D97-AF65-F5344CB8AC3E}">
        <p14:creationId xmlns:p14="http://schemas.microsoft.com/office/powerpoint/2010/main" val="201458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numCol="1" anchor="t" anchorCtr="0" compatLnSpc="1">
            <a:prstTxWarp prst="textNoShape">
              <a:avLst/>
            </a:prstTxWarp>
          </a:bodyPr>
          <a:lstStyle/>
          <a:p>
            <a:pPr eaLnBrk="1" hangingPunct="1">
              <a:defRPr/>
            </a:pPr>
            <a:r>
              <a:rPr altLang="en-US">
                <a:effectLst>
                  <a:outerShdw blurRad="38100" dist="38100" dir="2700000" algn="tl">
                    <a:srgbClr val="C0C0C0"/>
                  </a:outerShdw>
                </a:effectLst>
                <a:latin typeface="Arial" panose="020B0604020202020204" pitchFamily="34" charset="0"/>
              </a:rPr>
              <a:t>The Measurement of GDP</a:t>
            </a:r>
          </a:p>
        </p:txBody>
      </p:sp>
      <p:sp>
        <p:nvSpPr>
          <p:cNvPr id="28675" name="Content Placeholder 2"/>
          <p:cNvSpPr>
            <a:spLocks noGrp="1"/>
          </p:cNvSpPr>
          <p:nvPr>
            <p:ph idx="4294967295"/>
          </p:nvPr>
        </p:nvSpPr>
        <p:spPr>
          <a:xfrm>
            <a:off x="1981200" y="1828801"/>
            <a:ext cx="8229600" cy="4297363"/>
          </a:xfrm>
          <a:prstGeom prst="rect">
            <a:avLst/>
          </a:prstGeom>
        </p:spPr>
        <p:txBody>
          <a:bodyPr/>
          <a:lstStyle/>
          <a:p>
            <a:pPr eaLnBrk="1" hangingPunct="1"/>
            <a:r>
              <a:rPr lang="ja-JP" altLang="en-US" dirty="0">
                <a:latin typeface="Arial" panose="020B0604020202020204" pitchFamily="34" charset="0"/>
              </a:rPr>
              <a:t>“</a:t>
            </a:r>
            <a:r>
              <a:rPr lang="en-US" altLang="ja-JP" dirty="0">
                <a:latin typeface="Arial" panose="020B0604020202020204" pitchFamily="34" charset="0"/>
              </a:rPr>
              <a:t>… of all…</a:t>
            </a:r>
            <a:r>
              <a:rPr lang="ja-JP" altLang="en-US" dirty="0">
                <a:latin typeface="Arial" panose="020B0604020202020204" pitchFamily="34" charset="0"/>
              </a:rPr>
              <a:t>”</a:t>
            </a:r>
            <a:endParaRPr lang="en-US" altLang="ja-JP" dirty="0">
              <a:latin typeface="Arial" panose="020B0604020202020204" pitchFamily="34" charset="0"/>
            </a:endParaRPr>
          </a:p>
          <a:p>
            <a:pPr lvl="1" eaLnBrk="1" hangingPunct="1"/>
            <a:r>
              <a:rPr lang="en-US" altLang="en-US" dirty="0">
                <a:latin typeface="Arial" panose="020B0604020202020204" pitchFamily="34" charset="0"/>
              </a:rPr>
              <a:t>All items produced in the economy (within the countries geographic boundary)</a:t>
            </a:r>
          </a:p>
          <a:p>
            <a:pPr lvl="2" eaLnBrk="1" hangingPunct="1"/>
            <a:r>
              <a:rPr lang="en-US" altLang="en-US" dirty="0">
                <a:latin typeface="Arial" panose="020B0604020202020204" pitchFamily="34" charset="0"/>
              </a:rPr>
              <a:t>And sold legally in markets</a:t>
            </a:r>
          </a:p>
          <a:p>
            <a:pPr lvl="1" eaLnBrk="1" hangingPunct="1"/>
            <a:r>
              <a:rPr lang="en-US" altLang="en-US" dirty="0">
                <a:latin typeface="Arial" panose="020B0604020202020204" pitchFamily="34" charset="0"/>
              </a:rPr>
              <a:t>Excludes most items</a:t>
            </a:r>
          </a:p>
          <a:p>
            <a:pPr lvl="2" eaLnBrk="1" hangingPunct="1"/>
            <a:r>
              <a:rPr lang="en-US" altLang="en-US" dirty="0">
                <a:latin typeface="Arial" panose="020B0604020202020204" pitchFamily="34" charset="0"/>
              </a:rPr>
              <a:t>Produced and sold illicitly (illegally)</a:t>
            </a:r>
          </a:p>
          <a:p>
            <a:pPr lvl="2" eaLnBrk="1" hangingPunct="1"/>
            <a:r>
              <a:rPr lang="en-US" altLang="en-US" dirty="0">
                <a:latin typeface="Arial" panose="020B0604020202020204" pitchFamily="34" charset="0"/>
              </a:rPr>
              <a:t>Produced and consumed at home (such meals cooked by mom, cleaning done by kids)</a:t>
            </a:r>
          </a:p>
        </p:txBody>
      </p:sp>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BC524416-705B-4AF3-A2D9-F82FEF7DFDA9}" type="slidenum">
              <a:rPr lang="en-US" altLang="en-US" sz="1200">
                <a:solidFill>
                  <a:schemeClr val="bg1"/>
                </a:solidFill>
                <a:latin typeface="Arial" panose="020B0604020202020204" pitchFamily="34" charset="0"/>
              </a:rPr>
              <a:pPr>
                <a:buFontTx/>
                <a:buChar char="•"/>
              </a:pPr>
              <a:t>11</a:t>
            </a:fld>
            <a:endParaRPr lang="en-US" altLang="en-US" sz="1200">
              <a:solidFill>
                <a:schemeClr val="bg1"/>
              </a:solidFill>
              <a:latin typeface="Arial" panose="020B0604020202020204" pitchFamily="34" charset="0"/>
            </a:endParaRPr>
          </a:p>
        </p:txBody>
      </p:sp>
    </p:spTree>
    <p:extLst>
      <p:ext uri="{BB962C8B-B14F-4D97-AF65-F5344CB8AC3E}">
        <p14:creationId xmlns:p14="http://schemas.microsoft.com/office/powerpoint/2010/main" val="122523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numCol="1" anchor="t" anchorCtr="0" compatLnSpc="1">
            <a:prstTxWarp prst="textNoShape">
              <a:avLst/>
            </a:prstTxWarp>
          </a:bodyPr>
          <a:lstStyle/>
          <a:p>
            <a:pPr eaLnBrk="1" hangingPunct="1">
              <a:defRPr/>
            </a:pPr>
            <a:r>
              <a:rPr altLang="en-US">
                <a:effectLst>
                  <a:outerShdw blurRad="38100" dist="38100" dir="2700000" algn="tl">
                    <a:srgbClr val="C0C0C0"/>
                  </a:outerShdw>
                </a:effectLst>
                <a:latin typeface="Arial" panose="020B0604020202020204" pitchFamily="34" charset="0"/>
              </a:rPr>
              <a:t>The Measurement of GDP</a:t>
            </a:r>
          </a:p>
        </p:txBody>
      </p:sp>
      <p:sp>
        <p:nvSpPr>
          <p:cNvPr id="29699" name="Content Placeholder 2"/>
          <p:cNvSpPr>
            <a:spLocks noGrp="1"/>
          </p:cNvSpPr>
          <p:nvPr>
            <p:ph idx="4294967295"/>
          </p:nvPr>
        </p:nvSpPr>
        <p:spPr>
          <a:xfrm>
            <a:off x="1981200" y="1828801"/>
            <a:ext cx="8229600" cy="4297363"/>
          </a:xfrm>
          <a:prstGeom prst="rect">
            <a:avLst/>
          </a:prstGeom>
        </p:spPr>
        <p:txBody>
          <a:bodyPr/>
          <a:lstStyle/>
          <a:p>
            <a:pPr eaLnBrk="1" hangingPunct="1"/>
            <a:r>
              <a:rPr lang="ja-JP" altLang="en-US" dirty="0">
                <a:latin typeface="Arial" panose="020B0604020202020204" pitchFamily="34" charset="0"/>
              </a:rPr>
              <a:t>“</a:t>
            </a:r>
            <a:r>
              <a:rPr lang="en-US" altLang="ja-JP" dirty="0">
                <a:latin typeface="Arial" panose="020B0604020202020204" pitchFamily="34" charset="0"/>
              </a:rPr>
              <a:t>… final…</a:t>
            </a:r>
            <a:r>
              <a:rPr lang="ja-JP" altLang="en-US" dirty="0">
                <a:latin typeface="Arial" panose="020B0604020202020204" pitchFamily="34" charset="0"/>
              </a:rPr>
              <a:t>”</a:t>
            </a:r>
            <a:endParaRPr lang="en-US" altLang="ja-JP" dirty="0">
              <a:latin typeface="Arial" panose="020B0604020202020204" pitchFamily="34" charset="0"/>
            </a:endParaRPr>
          </a:p>
          <a:p>
            <a:pPr lvl="1" eaLnBrk="1" hangingPunct="1"/>
            <a:r>
              <a:rPr lang="en-US" altLang="en-US" dirty="0">
                <a:latin typeface="Arial" panose="020B0604020202020204" pitchFamily="34" charset="0"/>
              </a:rPr>
              <a:t>Value of intermediate goods is already included in the prices of the final goods</a:t>
            </a:r>
          </a:p>
          <a:p>
            <a:pPr eaLnBrk="1" hangingPunct="1"/>
            <a:r>
              <a:rPr lang="ja-JP" altLang="en-US" dirty="0">
                <a:latin typeface="Arial" panose="020B0604020202020204" pitchFamily="34" charset="0"/>
              </a:rPr>
              <a:t>“</a:t>
            </a:r>
            <a:r>
              <a:rPr lang="en-US" altLang="ja-JP" dirty="0">
                <a:latin typeface="Arial" panose="020B0604020202020204" pitchFamily="34" charset="0"/>
              </a:rPr>
              <a:t>… goods and services…</a:t>
            </a:r>
            <a:r>
              <a:rPr lang="ja-JP" altLang="en-US" dirty="0">
                <a:latin typeface="Arial" panose="020B0604020202020204" pitchFamily="34" charset="0"/>
              </a:rPr>
              <a:t>”</a:t>
            </a:r>
            <a:endParaRPr lang="en-US" altLang="ja-JP" dirty="0">
              <a:latin typeface="Arial" panose="020B0604020202020204" pitchFamily="34" charset="0"/>
            </a:endParaRPr>
          </a:p>
          <a:p>
            <a:pPr lvl="1" eaLnBrk="1" hangingPunct="1"/>
            <a:r>
              <a:rPr lang="en-US" altLang="en-US" dirty="0">
                <a:latin typeface="Arial" panose="020B0604020202020204" pitchFamily="34" charset="0"/>
              </a:rPr>
              <a:t>Tangible goods &amp; intangible services</a:t>
            </a:r>
          </a:p>
          <a:p>
            <a:pPr eaLnBrk="1" hangingPunct="1"/>
            <a:r>
              <a:rPr lang="ja-JP" altLang="en-US" dirty="0">
                <a:latin typeface="Arial" panose="020B0604020202020204" pitchFamily="34" charset="0"/>
              </a:rPr>
              <a:t>“</a:t>
            </a:r>
            <a:r>
              <a:rPr lang="en-US" altLang="ja-JP" dirty="0">
                <a:latin typeface="Arial" panose="020B0604020202020204" pitchFamily="34" charset="0"/>
              </a:rPr>
              <a:t>… produced …</a:t>
            </a:r>
            <a:r>
              <a:rPr lang="ja-JP" altLang="en-US" dirty="0">
                <a:latin typeface="Arial" panose="020B0604020202020204" pitchFamily="34" charset="0"/>
              </a:rPr>
              <a:t>”</a:t>
            </a:r>
            <a:endParaRPr lang="en-US" altLang="ja-JP" dirty="0">
              <a:latin typeface="Arial" panose="020B0604020202020204" pitchFamily="34" charset="0"/>
            </a:endParaRPr>
          </a:p>
          <a:p>
            <a:pPr lvl="1" eaLnBrk="1" hangingPunct="1"/>
            <a:r>
              <a:rPr lang="en-US" altLang="en-US" dirty="0">
                <a:latin typeface="Arial" panose="020B0604020202020204" pitchFamily="34" charset="0"/>
              </a:rPr>
              <a:t>Goods and services currently produced</a:t>
            </a: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49CB4D87-520F-441A-957C-DFF49A3F66ED}" type="slidenum">
              <a:rPr lang="en-US" altLang="en-US" sz="1200">
                <a:solidFill>
                  <a:schemeClr val="bg1"/>
                </a:solidFill>
                <a:latin typeface="Arial" panose="020B0604020202020204" pitchFamily="34" charset="0"/>
              </a:rPr>
              <a:pPr>
                <a:buFontTx/>
                <a:buChar char="•"/>
              </a:pPr>
              <a:t>12</a:t>
            </a:fld>
            <a:endParaRPr lang="en-US" altLang="en-US" sz="1200">
              <a:solidFill>
                <a:schemeClr val="bg1"/>
              </a:solidFill>
              <a:latin typeface="Arial" panose="020B0604020202020204" pitchFamily="34" charset="0"/>
            </a:endParaRPr>
          </a:p>
        </p:txBody>
      </p:sp>
    </p:spTree>
    <p:extLst>
      <p:ext uri="{BB962C8B-B14F-4D97-AF65-F5344CB8AC3E}">
        <p14:creationId xmlns:p14="http://schemas.microsoft.com/office/powerpoint/2010/main" val="203664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numCol="1" anchor="t" anchorCtr="0" compatLnSpc="1">
            <a:prstTxWarp prst="textNoShape">
              <a:avLst/>
            </a:prstTxWarp>
          </a:bodyPr>
          <a:lstStyle/>
          <a:p>
            <a:pPr eaLnBrk="1" hangingPunct="1">
              <a:defRPr/>
            </a:pPr>
            <a:r>
              <a:rPr altLang="en-US">
                <a:effectLst>
                  <a:outerShdw blurRad="38100" dist="38100" dir="2700000" algn="tl">
                    <a:srgbClr val="C0C0C0"/>
                  </a:outerShdw>
                </a:effectLst>
                <a:latin typeface="Arial" panose="020B0604020202020204" pitchFamily="34" charset="0"/>
              </a:rPr>
              <a:t>The Measurement of GDP</a:t>
            </a:r>
          </a:p>
        </p:txBody>
      </p:sp>
      <p:sp>
        <p:nvSpPr>
          <p:cNvPr id="30723" name="Content Placeholder 2"/>
          <p:cNvSpPr>
            <a:spLocks noGrp="1"/>
          </p:cNvSpPr>
          <p:nvPr>
            <p:ph idx="4294967295"/>
          </p:nvPr>
        </p:nvSpPr>
        <p:spPr>
          <a:xfrm>
            <a:off x="1981200" y="1828801"/>
            <a:ext cx="8229600" cy="4297363"/>
          </a:xfrm>
          <a:prstGeom prst="rect">
            <a:avLst/>
          </a:prstGeom>
        </p:spPr>
        <p:txBody>
          <a:bodyPr/>
          <a:lstStyle/>
          <a:p>
            <a:pPr eaLnBrk="1" hangingPunct="1"/>
            <a:r>
              <a:rPr lang="ja-JP" altLang="en-US">
                <a:latin typeface="Arial" panose="020B0604020202020204" pitchFamily="34" charset="0"/>
              </a:rPr>
              <a:t>“</a:t>
            </a:r>
            <a:r>
              <a:rPr lang="en-US" altLang="ja-JP">
                <a:latin typeface="Arial" panose="020B0604020202020204" pitchFamily="34" charset="0"/>
              </a:rPr>
              <a:t>… within a country…</a:t>
            </a:r>
            <a:r>
              <a:rPr lang="ja-JP" altLang="en-US">
                <a:latin typeface="Arial" panose="020B0604020202020204" pitchFamily="34" charset="0"/>
              </a:rPr>
              <a:t>”</a:t>
            </a:r>
            <a:endParaRPr lang="en-US" altLang="ja-JP">
              <a:latin typeface="Arial" panose="020B0604020202020204" pitchFamily="34" charset="0"/>
            </a:endParaRPr>
          </a:p>
          <a:p>
            <a:pPr lvl="1" eaLnBrk="1" hangingPunct="1"/>
            <a:r>
              <a:rPr lang="en-US" altLang="en-US">
                <a:latin typeface="Arial" panose="020B0604020202020204" pitchFamily="34" charset="0"/>
              </a:rPr>
              <a:t>Goods and services produced domestically</a:t>
            </a:r>
          </a:p>
          <a:p>
            <a:pPr lvl="2" eaLnBrk="1" hangingPunct="1"/>
            <a:r>
              <a:rPr lang="en-US" altLang="en-US">
                <a:latin typeface="Arial" panose="020B0604020202020204" pitchFamily="34" charset="0"/>
              </a:rPr>
              <a:t>Regardless of the nationality of the producer</a:t>
            </a:r>
          </a:p>
          <a:p>
            <a:pPr eaLnBrk="1" hangingPunct="1"/>
            <a:r>
              <a:rPr lang="ja-JP" altLang="en-US">
                <a:latin typeface="Arial" panose="020B0604020202020204" pitchFamily="34" charset="0"/>
              </a:rPr>
              <a:t>“</a:t>
            </a:r>
            <a:r>
              <a:rPr lang="en-US" altLang="ja-JP">
                <a:latin typeface="Arial" panose="020B0604020202020204" pitchFamily="34" charset="0"/>
              </a:rPr>
              <a:t>… in a given period of time</a:t>
            </a:r>
            <a:r>
              <a:rPr lang="ja-JP" altLang="en-US">
                <a:latin typeface="Arial" panose="020B0604020202020204" pitchFamily="34" charset="0"/>
              </a:rPr>
              <a:t>”</a:t>
            </a:r>
            <a:endParaRPr lang="en-US" altLang="ja-JP">
              <a:latin typeface="Arial" panose="020B0604020202020204" pitchFamily="34" charset="0"/>
            </a:endParaRPr>
          </a:p>
          <a:p>
            <a:pPr lvl="1" eaLnBrk="1" hangingPunct="1"/>
            <a:r>
              <a:rPr lang="en-US" altLang="en-US">
                <a:latin typeface="Arial" panose="020B0604020202020204" pitchFamily="34" charset="0"/>
              </a:rPr>
              <a:t>A year or a quarter</a:t>
            </a:r>
          </a:p>
          <a:p>
            <a:pPr lvl="1" eaLnBrk="1" hangingPunct="1"/>
            <a:endParaRPr lang="en-US" altLang="en-US">
              <a:latin typeface="Arial" panose="020B0604020202020204" pitchFamily="34" charset="0"/>
            </a:endParaRP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65B521D8-6877-4AFB-9C66-9A082CF83A99}" type="slidenum">
              <a:rPr lang="en-US" altLang="en-US" sz="1200">
                <a:solidFill>
                  <a:schemeClr val="bg1"/>
                </a:solidFill>
                <a:latin typeface="Arial" panose="020B0604020202020204" pitchFamily="34" charset="0"/>
              </a:rPr>
              <a:pPr>
                <a:buFontTx/>
                <a:buChar char="•"/>
              </a:pPr>
              <a:t>13</a:t>
            </a:fld>
            <a:endParaRPr lang="en-US" altLang="en-US" sz="1200">
              <a:solidFill>
                <a:schemeClr val="bg1"/>
              </a:solidFill>
              <a:latin typeface="Arial" panose="020B0604020202020204" pitchFamily="34" charset="0"/>
            </a:endParaRPr>
          </a:p>
        </p:txBody>
      </p:sp>
    </p:spTree>
    <p:extLst>
      <p:ext uri="{BB962C8B-B14F-4D97-AF65-F5344CB8AC3E}">
        <p14:creationId xmlns:p14="http://schemas.microsoft.com/office/powerpoint/2010/main" val="2336568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class, 2-19-19 G block</a:t>
            </a:r>
          </a:p>
        </p:txBody>
      </p:sp>
      <p:sp>
        <p:nvSpPr>
          <p:cNvPr id="3" name="Content Placeholder 2"/>
          <p:cNvSpPr>
            <a:spLocks noGrp="1"/>
          </p:cNvSpPr>
          <p:nvPr>
            <p:ph sz="quarter" idx="13"/>
          </p:nvPr>
        </p:nvSpPr>
        <p:spPr/>
        <p:txBody>
          <a:bodyPr/>
          <a:lstStyle/>
          <a:p>
            <a:endParaRPr lang="en-US"/>
          </a:p>
        </p:txBody>
      </p:sp>
    </p:spTree>
    <p:extLst>
      <p:ext uri="{BB962C8B-B14F-4D97-AF65-F5344CB8AC3E}">
        <p14:creationId xmlns:p14="http://schemas.microsoft.com/office/powerpoint/2010/main" val="13559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ways to measure the GDP</a:t>
            </a:r>
          </a:p>
        </p:txBody>
      </p:sp>
      <p:sp>
        <p:nvSpPr>
          <p:cNvPr id="3" name="Content Placeholder 2"/>
          <p:cNvSpPr>
            <a:spLocks noGrp="1"/>
          </p:cNvSpPr>
          <p:nvPr>
            <p:ph sz="quarter" idx="13"/>
          </p:nvPr>
        </p:nvSpPr>
        <p:spPr/>
        <p:txBody>
          <a:bodyPr/>
          <a:lstStyle/>
          <a:p>
            <a:r>
              <a:rPr lang="en-US" dirty="0"/>
              <a:t>The income method</a:t>
            </a:r>
          </a:p>
          <a:p>
            <a:pPr lvl="1"/>
            <a:r>
              <a:rPr lang="en-US" dirty="0"/>
              <a:t>The total income earned from the sale of factors of production for the production of the goods and services </a:t>
            </a:r>
          </a:p>
          <a:p>
            <a:r>
              <a:rPr lang="en-US" dirty="0"/>
              <a:t>The expenditure method</a:t>
            </a:r>
          </a:p>
          <a:p>
            <a:pPr lvl="1"/>
            <a:r>
              <a:rPr lang="en-US" dirty="0"/>
              <a:t>Total amount spent on the final goods and services produced within an economy</a:t>
            </a:r>
          </a:p>
          <a:p>
            <a:r>
              <a:rPr lang="en-US" dirty="0"/>
              <a:t>The output method (valued-added approach)</a:t>
            </a:r>
          </a:p>
          <a:p>
            <a:pPr lvl="1"/>
            <a:r>
              <a:rPr lang="en-US" dirty="0"/>
              <a:t>The total value from the sale of all  final  goods and services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1929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39827"/>
          </a:xfrm>
        </p:spPr>
        <p:txBody>
          <a:bodyPr/>
          <a:lstStyle/>
          <a:p>
            <a:r>
              <a:rPr lang="en-US" dirty="0"/>
              <a:t>Check Your Understanding</a:t>
            </a:r>
          </a:p>
        </p:txBody>
      </p:sp>
      <p:sp>
        <p:nvSpPr>
          <p:cNvPr id="3" name="Content Placeholder 2"/>
          <p:cNvSpPr>
            <a:spLocks noGrp="1"/>
          </p:cNvSpPr>
          <p:nvPr>
            <p:ph idx="4294967295"/>
          </p:nvPr>
        </p:nvSpPr>
        <p:spPr>
          <a:xfrm>
            <a:off x="1981200" y="1585912"/>
            <a:ext cx="8229600" cy="4297363"/>
          </a:xfrm>
          <a:prstGeom prst="rect">
            <a:avLst/>
          </a:prstGeom>
        </p:spPr>
        <p:txBody>
          <a:bodyPr/>
          <a:lstStyle/>
          <a:p>
            <a:r>
              <a:rPr lang="en-US" dirty="0"/>
              <a:t>Are these activities part of GDP? </a:t>
            </a:r>
          </a:p>
          <a:p>
            <a:pPr lvl="1"/>
            <a:r>
              <a:rPr lang="en-US" dirty="0"/>
              <a:t>Mrs. Miller picks flowers in her garden. </a:t>
            </a:r>
          </a:p>
          <a:p>
            <a:pPr lvl="1"/>
            <a:r>
              <a:rPr lang="en-US" dirty="0"/>
              <a:t>Fruits are sold on the market. </a:t>
            </a:r>
          </a:p>
          <a:p>
            <a:pPr lvl="1"/>
            <a:r>
              <a:rPr lang="en-US" dirty="0"/>
              <a:t>Patients, hurt in a car accident, are treated in a hospital. </a:t>
            </a:r>
          </a:p>
          <a:p>
            <a:pPr lvl="1"/>
            <a:r>
              <a:rPr lang="en-US" dirty="0"/>
              <a:t>Pensioners do community work for free. </a:t>
            </a:r>
          </a:p>
          <a:p>
            <a:pPr lvl="1"/>
            <a:r>
              <a:rPr lang="en-US" dirty="0"/>
              <a:t>A car manufacturer buys brand new tires to put on brand new cars</a:t>
            </a:r>
          </a:p>
          <a:p>
            <a:pPr lvl="1"/>
            <a:r>
              <a:rPr lang="en-US" dirty="0"/>
              <a:t>A mom spends all day caring for her child and cooking meals for her family</a:t>
            </a:r>
          </a:p>
          <a:p>
            <a:pPr lvl="1"/>
            <a:r>
              <a:rPr lang="en-US" dirty="0"/>
              <a:t>A mom goes to work, makes money  and pay a babysitter to watch her child</a:t>
            </a:r>
          </a:p>
        </p:txBody>
      </p:sp>
      <p:sp>
        <p:nvSpPr>
          <p:cNvPr id="4" name="Footer Placeholder 3"/>
          <p:cNvSpPr>
            <a:spLocks noGrp="1"/>
          </p:cNvSpPr>
          <p:nvPr>
            <p:ph type="ftr" sz="quarter" idx="11"/>
          </p:nvPr>
        </p:nvSpPr>
        <p:spPr/>
        <p:txBody>
          <a:bodyPr/>
          <a:lstStyle/>
          <a:p>
            <a:pPr>
              <a:defRPr/>
            </a:pPr>
            <a:r>
              <a:rPr lang="en-US" altLang="en-US" dirty="0"/>
              <a:t>© 2012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5" name="Slide Number Placeholder 4"/>
          <p:cNvSpPr>
            <a:spLocks noGrp="1"/>
          </p:cNvSpPr>
          <p:nvPr>
            <p:ph type="sldNum" sz="quarter" idx="12"/>
          </p:nvPr>
        </p:nvSpPr>
        <p:spPr/>
        <p:txBody>
          <a:bodyPr/>
          <a:lstStyle/>
          <a:p>
            <a:pPr>
              <a:defRPr/>
            </a:pPr>
            <a:fld id="{FAB5FA13-A351-4F2E-B5E1-57FA78B7F840}" type="slidenum">
              <a:rPr lang="en-US" altLang="en-US" smtClean="0"/>
              <a:pPr>
                <a:defRPr/>
              </a:pPr>
              <a:t>16</a:t>
            </a:fld>
            <a:endParaRPr lang="en-US" altLang="en-US"/>
          </a:p>
        </p:txBody>
      </p:sp>
    </p:spTree>
    <p:extLst>
      <p:ext uri="{BB962C8B-B14F-4D97-AF65-F5344CB8AC3E}">
        <p14:creationId xmlns:p14="http://schemas.microsoft.com/office/powerpoint/2010/main" val="174887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7338"/>
            <a:ext cx="8229600" cy="914400"/>
          </a:xfrm>
        </p:spPr>
        <p:txBody>
          <a:bodyPr wrap="square" numCol="1" anchorCtr="0" compatLnSpc="1">
            <a:prstTxWarp prst="textNoShape">
              <a:avLst/>
            </a:prstTxWarp>
            <a:noAutofit/>
          </a:bodyPr>
          <a:lstStyle/>
          <a:p>
            <a:pPr eaLnBrk="1" hangingPunct="1">
              <a:lnSpc>
                <a:spcPct val="110000"/>
              </a:lnSpc>
              <a:defRPr/>
            </a:pPr>
            <a:r>
              <a:rPr lang="en-US" altLang="en-US" sz="3100" i="1" dirty="0">
                <a:effectLst>
                  <a:outerShdw blurRad="38100" dist="38100" dir="2700000" algn="tl">
                    <a:srgbClr val="C0C0C0"/>
                  </a:outerShdw>
                </a:effectLst>
                <a:latin typeface="Arial" panose="020B0604020202020204" pitchFamily="34" charset="0"/>
                <a:cs typeface="Arial" panose="020B0604020202020204" pitchFamily="34" charset="0"/>
              </a:rPr>
              <a:t>Questions</a:t>
            </a:r>
            <a:endParaRPr altLang="en-US" sz="3100" i="1"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1507" name="Content Placeholder 2"/>
          <p:cNvSpPr>
            <a:spLocks noGrp="1"/>
          </p:cNvSpPr>
          <p:nvPr>
            <p:ph idx="4294967295"/>
          </p:nvPr>
        </p:nvSpPr>
        <p:spPr>
          <a:xfrm>
            <a:off x="1998663" y="1755775"/>
            <a:ext cx="8229600" cy="4751388"/>
          </a:xfrm>
          <a:prstGeom prst="rect">
            <a:avLst/>
          </a:prstGeom>
        </p:spPr>
        <p:txBody>
          <a:bodyPr/>
          <a:lstStyle/>
          <a:p>
            <a:pPr marL="285750" indent="-285750">
              <a:buClr>
                <a:srgbClr val="6C45BB"/>
              </a:buClr>
              <a:buSzPct val="120000"/>
            </a:pPr>
            <a:r>
              <a:rPr lang="en-US" altLang="en-US" dirty="0"/>
              <a:t>What is Gross Domestic Product (GDP)? </a:t>
            </a:r>
          </a:p>
          <a:p>
            <a:pPr marL="285750" indent="-285750">
              <a:buClr>
                <a:srgbClr val="6C45BB"/>
              </a:buClr>
              <a:buSzPct val="120000"/>
            </a:pPr>
            <a:r>
              <a:rPr lang="en-US" altLang="en-US" dirty="0"/>
              <a:t>How is GDP related to a nation’s total income and spending? </a:t>
            </a:r>
          </a:p>
          <a:p>
            <a:pPr marL="285750" indent="-285750">
              <a:buClr>
                <a:srgbClr val="6C45BB"/>
              </a:buClr>
              <a:buSzPct val="120000"/>
            </a:pPr>
            <a:r>
              <a:rPr lang="en-US" altLang="en-US" dirty="0"/>
              <a:t>How is GDP corrected for inflation?</a:t>
            </a:r>
          </a:p>
          <a:p>
            <a:pPr marL="285750" indent="-285750">
              <a:buClr>
                <a:srgbClr val="6C45BB"/>
              </a:buClr>
              <a:buSzPct val="120000"/>
            </a:pPr>
            <a:r>
              <a:rPr lang="en-US" altLang="en-US" dirty="0"/>
              <a:t>Does GDP alone measure society’s well-being?</a:t>
            </a:r>
          </a:p>
        </p:txBody>
      </p:sp>
    </p:spTree>
    <p:extLst>
      <p:ext uri="{BB962C8B-B14F-4D97-AF65-F5344CB8AC3E}">
        <p14:creationId xmlns:p14="http://schemas.microsoft.com/office/powerpoint/2010/main" val="6384059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numCol="1" anchorCtr="0" compatLnSpc="1">
            <a:prstTxWarp prst="textNoShape">
              <a:avLst/>
            </a:prstTxWarp>
          </a:bodyPr>
          <a:lstStyle/>
          <a:p>
            <a:pPr eaLnBrk="1" hangingPunct="1">
              <a:defRPr/>
            </a:pPr>
            <a:r>
              <a:rPr altLang="en-US">
                <a:effectLst>
                  <a:outerShdw blurRad="38100" dist="38100" dir="2700000" algn="tl">
                    <a:srgbClr val="C0C0C0"/>
                  </a:outerShdw>
                </a:effectLst>
                <a:latin typeface="Arial" panose="020B0604020202020204" pitchFamily="34" charset="0"/>
              </a:rPr>
              <a:t>Economics </a:t>
            </a:r>
          </a:p>
        </p:txBody>
      </p:sp>
      <p:sp>
        <p:nvSpPr>
          <p:cNvPr id="23555" name="Content Placeholder 2"/>
          <p:cNvSpPr>
            <a:spLocks noGrp="1"/>
          </p:cNvSpPr>
          <p:nvPr>
            <p:ph idx="4294967295"/>
          </p:nvPr>
        </p:nvSpPr>
        <p:spPr>
          <a:xfrm>
            <a:off x="1981200" y="1828801"/>
            <a:ext cx="8229600" cy="4297363"/>
          </a:xfrm>
          <a:prstGeom prst="rect">
            <a:avLst/>
          </a:prstGeom>
        </p:spPr>
        <p:txBody>
          <a:bodyPr/>
          <a:lstStyle/>
          <a:p>
            <a:pPr eaLnBrk="1" hangingPunct="1"/>
            <a:r>
              <a:rPr lang="en-US" altLang="en-US" dirty="0">
                <a:latin typeface="Arial" panose="020B0604020202020204" pitchFamily="34" charset="0"/>
              </a:rPr>
              <a:t>Microeconomics</a:t>
            </a:r>
          </a:p>
          <a:p>
            <a:pPr lvl="1" eaLnBrk="1" hangingPunct="1"/>
            <a:r>
              <a:rPr lang="en-US" altLang="en-US" dirty="0">
                <a:latin typeface="Arial" panose="020B0604020202020204" pitchFamily="34" charset="0"/>
              </a:rPr>
              <a:t>Study of how households and firms</a:t>
            </a:r>
          </a:p>
          <a:p>
            <a:pPr lvl="2" eaLnBrk="1" hangingPunct="1"/>
            <a:r>
              <a:rPr lang="en-US" altLang="en-US" dirty="0">
                <a:latin typeface="Arial" panose="020B0604020202020204" pitchFamily="34" charset="0"/>
              </a:rPr>
              <a:t>Make decisions</a:t>
            </a:r>
          </a:p>
          <a:p>
            <a:pPr lvl="2" eaLnBrk="1" hangingPunct="1"/>
            <a:r>
              <a:rPr lang="en-US" altLang="en-US" dirty="0">
                <a:latin typeface="Arial" panose="020B0604020202020204" pitchFamily="34" charset="0"/>
              </a:rPr>
              <a:t>Interact in markets</a:t>
            </a:r>
          </a:p>
          <a:p>
            <a:pPr eaLnBrk="1" hangingPunct="1"/>
            <a:r>
              <a:rPr lang="en-US" altLang="en-US" dirty="0">
                <a:latin typeface="Arial" panose="020B0604020202020204" pitchFamily="34" charset="0"/>
              </a:rPr>
              <a:t>Macroeconomics</a:t>
            </a:r>
          </a:p>
          <a:p>
            <a:pPr lvl="1" eaLnBrk="1" hangingPunct="1"/>
            <a:r>
              <a:rPr lang="en-US" altLang="en-US" dirty="0">
                <a:latin typeface="Arial" panose="020B0604020202020204" pitchFamily="34" charset="0"/>
              </a:rPr>
              <a:t>Study of economy-wide phenomena</a:t>
            </a:r>
          </a:p>
          <a:p>
            <a:pPr lvl="2" eaLnBrk="1" hangingPunct="1"/>
            <a:r>
              <a:rPr lang="en-US" altLang="en-US" dirty="0">
                <a:latin typeface="Arial" panose="020B0604020202020204" pitchFamily="34" charset="0"/>
              </a:rPr>
              <a:t>Inflation</a:t>
            </a:r>
          </a:p>
          <a:p>
            <a:pPr lvl="2" eaLnBrk="1" hangingPunct="1"/>
            <a:r>
              <a:rPr lang="en-US" altLang="en-US" dirty="0">
                <a:latin typeface="Arial" panose="020B0604020202020204" pitchFamily="34" charset="0"/>
              </a:rPr>
              <a:t>unemployment, and </a:t>
            </a:r>
          </a:p>
          <a:p>
            <a:pPr lvl="2" eaLnBrk="1" hangingPunct="1"/>
            <a:r>
              <a:rPr lang="en-US" altLang="en-US" dirty="0">
                <a:latin typeface="Arial" panose="020B0604020202020204" pitchFamily="34" charset="0"/>
              </a:rPr>
              <a:t>economic growth (GDP, Gross national products)</a:t>
            </a: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DB0F05E2-D419-4AB5-94AE-6DD87858308C}" type="slidenum">
              <a:rPr lang="en-US" altLang="en-US" sz="1200">
                <a:solidFill>
                  <a:schemeClr val="bg1"/>
                </a:solidFill>
                <a:latin typeface="Arial" panose="020B0604020202020204" pitchFamily="34" charset="0"/>
              </a:rPr>
              <a:pPr>
                <a:buFontTx/>
                <a:buChar char="•"/>
              </a:pPr>
              <a:t>3</a:t>
            </a:fld>
            <a:endParaRPr lang="en-US" altLang="en-US" sz="1200">
              <a:solidFill>
                <a:schemeClr val="bg1"/>
              </a:solidFill>
              <a:latin typeface="Arial" panose="020B0604020202020204" pitchFamily="34" charset="0"/>
            </a:endParaRPr>
          </a:p>
        </p:txBody>
      </p:sp>
    </p:spTree>
    <p:extLst>
      <p:ext uri="{BB962C8B-B14F-4D97-AF65-F5344CB8AC3E}">
        <p14:creationId xmlns:p14="http://schemas.microsoft.com/office/powerpoint/2010/main" val="113220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numCol="1" anchor="t" anchorCtr="0" compatLnSpc="1">
            <a:prstTxWarp prst="textNoShape">
              <a:avLst/>
            </a:prstTxWarp>
            <a:normAutofit/>
          </a:bodyPr>
          <a:lstStyle/>
          <a:p>
            <a:pPr eaLnBrk="1" hangingPunct="1">
              <a:defRPr/>
            </a:pPr>
            <a:r>
              <a:rPr altLang="en-US" sz="4000">
                <a:effectLst>
                  <a:outerShdw blurRad="38100" dist="38100" dir="2700000" algn="tl">
                    <a:srgbClr val="C0C0C0"/>
                  </a:outerShdw>
                </a:effectLst>
                <a:latin typeface="Arial" panose="020B0604020202020204" pitchFamily="34" charset="0"/>
              </a:rPr>
              <a:t>Economy</a:t>
            </a:r>
            <a:r>
              <a:rPr lang="ja-JP" altLang="en-US" sz="4000">
                <a:effectLst>
                  <a:outerShdw blurRad="38100" dist="38100" dir="2700000" algn="tl">
                    <a:srgbClr val="C0C0C0"/>
                  </a:outerShdw>
                </a:effectLst>
                <a:latin typeface="Arial" panose="020B0604020202020204" pitchFamily="34" charset="0"/>
              </a:rPr>
              <a:t>’</a:t>
            </a:r>
            <a:r>
              <a:rPr altLang="ja-JP" sz="4000">
                <a:effectLst>
                  <a:outerShdw blurRad="38100" dist="38100" dir="2700000" algn="tl">
                    <a:srgbClr val="C0C0C0"/>
                  </a:outerShdw>
                </a:effectLst>
                <a:latin typeface="Arial" panose="020B0604020202020204" pitchFamily="34" charset="0"/>
              </a:rPr>
              <a:t>s Income &amp; Expenditure</a:t>
            </a:r>
            <a:endParaRPr altLang="en-US" sz="4000">
              <a:effectLst>
                <a:outerShdw blurRad="38100" dist="38100" dir="2700000" algn="tl">
                  <a:srgbClr val="C0C0C0"/>
                </a:outerShdw>
              </a:effectLst>
              <a:latin typeface="Arial" panose="020B0604020202020204" pitchFamily="34" charset="0"/>
            </a:endParaRPr>
          </a:p>
        </p:txBody>
      </p:sp>
      <p:sp>
        <p:nvSpPr>
          <p:cNvPr id="24579" name="Content Placeholder 2"/>
          <p:cNvSpPr>
            <a:spLocks noGrp="1"/>
          </p:cNvSpPr>
          <p:nvPr>
            <p:ph idx="4294967295"/>
          </p:nvPr>
        </p:nvSpPr>
        <p:spPr>
          <a:xfrm>
            <a:off x="1981200" y="1828801"/>
            <a:ext cx="8229600" cy="4297363"/>
          </a:xfrm>
          <a:prstGeom prst="rect">
            <a:avLst/>
          </a:prstGeom>
        </p:spPr>
        <p:txBody>
          <a:bodyPr/>
          <a:lstStyle/>
          <a:p>
            <a:pPr eaLnBrk="1" hangingPunct="1"/>
            <a:r>
              <a:rPr lang="en-US" altLang="en-US">
                <a:latin typeface="Arial" panose="020B0604020202020204" pitchFamily="34" charset="0"/>
              </a:rPr>
              <a:t>Gross Domestic Product (GDP)</a:t>
            </a:r>
          </a:p>
          <a:p>
            <a:pPr lvl="1" eaLnBrk="1" hangingPunct="1"/>
            <a:r>
              <a:rPr lang="en-US" altLang="en-US">
                <a:latin typeface="Arial" panose="020B0604020202020204" pitchFamily="34" charset="0"/>
              </a:rPr>
              <a:t>Measures the total income of everyone in the economy</a:t>
            </a:r>
          </a:p>
          <a:p>
            <a:pPr lvl="1" eaLnBrk="1" hangingPunct="1"/>
            <a:r>
              <a:rPr lang="en-US" altLang="en-US">
                <a:latin typeface="Arial" panose="020B0604020202020204" pitchFamily="34" charset="0"/>
              </a:rPr>
              <a:t>Measures the total expenditure on the economy</a:t>
            </a:r>
            <a:r>
              <a:rPr lang="ja-JP" altLang="en-US">
                <a:latin typeface="Arial" panose="020B0604020202020204" pitchFamily="34" charset="0"/>
              </a:rPr>
              <a:t>’</a:t>
            </a:r>
            <a:r>
              <a:rPr lang="en-US" altLang="ja-JP">
                <a:latin typeface="Arial" panose="020B0604020202020204" pitchFamily="34" charset="0"/>
              </a:rPr>
              <a:t>s output of goods and services</a:t>
            </a:r>
            <a:endParaRPr lang="en-US" altLang="en-US">
              <a:latin typeface="Arial" panose="020B0604020202020204" pitchFamily="34" charset="0"/>
            </a:endParaRPr>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309602A6-B340-46DC-A0B4-C455C925D749}" type="slidenum">
              <a:rPr lang="en-US" altLang="en-US" sz="1200">
                <a:solidFill>
                  <a:schemeClr val="bg1"/>
                </a:solidFill>
                <a:latin typeface="Arial" panose="020B0604020202020204" pitchFamily="34" charset="0"/>
              </a:rPr>
              <a:pPr>
                <a:buFontTx/>
                <a:buChar char="•"/>
              </a:pPr>
              <a:t>4</a:t>
            </a:fld>
            <a:endParaRPr lang="en-US" altLang="en-US" sz="1200">
              <a:solidFill>
                <a:schemeClr val="bg1"/>
              </a:solidFill>
              <a:latin typeface="Arial" panose="020B0604020202020204" pitchFamily="34" charset="0"/>
            </a:endParaRPr>
          </a:p>
        </p:txBody>
      </p:sp>
      <p:sp>
        <p:nvSpPr>
          <p:cNvPr id="6" name="Text Box 8"/>
          <p:cNvSpPr txBox="1">
            <a:spLocks noChangeArrowheads="1"/>
          </p:cNvSpPr>
          <p:nvPr/>
        </p:nvSpPr>
        <p:spPr bwMode="auto">
          <a:xfrm>
            <a:off x="2251030" y="3786189"/>
            <a:ext cx="7194550" cy="2339975"/>
          </a:xfrm>
          <a:prstGeom prst="rect">
            <a:avLst/>
          </a:prstGeom>
          <a:gradFill rotWithShape="1">
            <a:gsLst>
              <a:gs pos="0">
                <a:srgbClr val="FFCC99"/>
              </a:gs>
              <a:gs pos="50000">
                <a:srgbClr val="FFFFCC"/>
              </a:gs>
              <a:gs pos="100000">
                <a:srgbClr val="FFCC99"/>
              </a:gs>
            </a:gsLst>
            <a:lin ang="2700000" scaled="1"/>
          </a:gra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lnSpc>
                <a:spcPct val="120000"/>
              </a:lnSpc>
              <a:spcBef>
                <a:spcPct val="20000"/>
              </a:spcBef>
              <a:buFontTx/>
              <a:buChar char="•"/>
              <a:defRPr/>
            </a:pPr>
            <a:r>
              <a:rPr lang="en-US" sz="2800" i="1" dirty="0">
                <a:latin typeface="Arial" charset="0"/>
                <a:ea typeface="ＭＳ Ｐゴシック" charset="0"/>
                <a:cs typeface="Arial" charset="0"/>
              </a:rPr>
              <a:t>For the economy as a whole, </a:t>
            </a:r>
            <a:br>
              <a:rPr lang="en-US" sz="2800" i="1" dirty="0">
                <a:latin typeface="Arial" charset="0"/>
                <a:ea typeface="ＭＳ Ｐゴシック" charset="0"/>
                <a:cs typeface="Arial" charset="0"/>
              </a:rPr>
            </a:br>
            <a:r>
              <a:rPr lang="en-US" sz="2800" b="1" i="1" dirty="0">
                <a:solidFill>
                  <a:srgbClr val="FF6600"/>
                </a:solidFill>
                <a:effectLst>
                  <a:outerShdw blurRad="38100" dist="38100" dir="2700000" algn="tl">
                    <a:srgbClr val="000000"/>
                  </a:outerShdw>
                </a:effectLst>
                <a:latin typeface="Arial" charset="0"/>
                <a:ea typeface="ＭＳ Ｐゴシック" charset="0"/>
                <a:cs typeface="Arial" charset="0"/>
              </a:rPr>
              <a:t>income equals expenditure</a:t>
            </a:r>
            <a:r>
              <a:rPr lang="en-US" sz="2800" i="1" dirty="0">
                <a:latin typeface="Arial" charset="0"/>
                <a:ea typeface="ＭＳ Ｐゴシック" charset="0"/>
                <a:cs typeface="Arial" charset="0"/>
              </a:rPr>
              <a:t> </a:t>
            </a:r>
            <a:br>
              <a:rPr lang="en-US" sz="2800" i="1" dirty="0">
                <a:latin typeface="Arial" charset="0"/>
                <a:ea typeface="ＭＳ Ｐゴシック" charset="0"/>
                <a:cs typeface="Arial" charset="0"/>
              </a:rPr>
            </a:br>
            <a:r>
              <a:rPr lang="en-US" sz="2800" i="1" dirty="0">
                <a:latin typeface="Arial" charset="0"/>
                <a:ea typeface="ＭＳ Ｐゴシック" charset="0"/>
                <a:cs typeface="Arial" charset="0"/>
              </a:rPr>
              <a:t>because every dollar a buyer spends </a:t>
            </a:r>
            <a:br>
              <a:rPr lang="en-US" sz="2800" i="1" dirty="0">
                <a:latin typeface="Arial" charset="0"/>
                <a:ea typeface="ＭＳ Ｐゴシック" charset="0"/>
                <a:cs typeface="Arial" charset="0"/>
              </a:rPr>
            </a:br>
            <a:r>
              <a:rPr lang="en-US" sz="2800" i="1" dirty="0">
                <a:latin typeface="Arial" charset="0"/>
                <a:ea typeface="ＭＳ Ｐゴシック" charset="0"/>
                <a:cs typeface="Arial" charset="0"/>
              </a:rPr>
              <a:t>is a dollar of income for the seller.</a:t>
            </a:r>
          </a:p>
        </p:txBody>
      </p:sp>
    </p:spTree>
    <p:extLst>
      <p:ext uri="{BB962C8B-B14F-4D97-AF65-F5344CB8AC3E}">
        <p14:creationId xmlns:p14="http://schemas.microsoft.com/office/powerpoint/2010/main" val="935858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01190"/>
          </a:xfrm>
        </p:spPr>
        <p:txBody>
          <a:bodyPr/>
          <a:lstStyle/>
          <a:p>
            <a:r>
              <a:rPr lang="en-US" dirty="0"/>
              <a:t>A simple circular flow of diagram</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65290" y="1803043"/>
            <a:ext cx="8461420" cy="4861774"/>
          </a:xfrm>
        </p:spPr>
      </p:pic>
    </p:spTree>
    <p:extLst>
      <p:ext uri="{BB962C8B-B14F-4D97-AF65-F5344CB8AC3E}">
        <p14:creationId xmlns:p14="http://schemas.microsoft.com/office/powerpoint/2010/main" val="150279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Expenditure = income</a:t>
            </a:r>
          </a:p>
        </p:txBody>
      </p:sp>
      <p:sp>
        <p:nvSpPr>
          <p:cNvPr id="3" name="Content Placeholder 2"/>
          <p:cNvSpPr>
            <a:spLocks noGrp="1"/>
          </p:cNvSpPr>
          <p:nvPr>
            <p:ph sz="quarter" idx="13"/>
          </p:nvPr>
        </p:nvSpPr>
        <p:spPr>
          <a:xfrm>
            <a:off x="913774" y="2367092"/>
            <a:ext cx="10363826" cy="4490908"/>
          </a:xfrm>
        </p:spPr>
        <p:txBody>
          <a:bodyPr/>
          <a:lstStyle/>
          <a:p>
            <a:r>
              <a:rPr lang="en-US" dirty="0"/>
              <a:t>Candlestick maker spend $10 to buy meat from the butcher</a:t>
            </a:r>
          </a:p>
          <a:p>
            <a:pPr lvl="1"/>
            <a:r>
              <a:rPr lang="en-US" dirty="0"/>
              <a:t>Candlestick maker’s expenditure is $10</a:t>
            </a:r>
          </a:p>
          <a:p>
            <a:pPr lvl="1"/>
            <a:r>
              <a:rPr lang="en-US" dirty="0"/>
              <a:t>The butcher’s income is $10</a:t>
            </a:r>
          </a:p>
          <a:p>
            <a:r>
              <a:rPr lang="en-US" dirty="0"/>
              <a:t>Butcher spends $10 to buy bread from the bread maker</a:t>
            </a:r>
          </a:p>
          <a:p>
            <a:pPr lvl="1"/>
            <a:r>
              <a:rPr lang="en-US" dirty="0"/>
              <a:t>The butcher’s expenditure is $10</a:t>
            </a:r>
          </a:p>
          <a:p>
            <a:pPr lvl="1"/>
            <a:r>
              <a:rPr lang="en-US" dirty="0"/>
              <a:t>The bread maker’s income is $10</a:t>
            </a:r>
          </a:p>
          <a:p>
            <a:r>
              <a:rPr lang="en-US" dirty="0"/>
              <a:t>Bread maker spends $10 to buy from the candlestick maker</a:t>
            </a:r>
          </a:p>
          <a:p>
            <a:pPr lvl="1"/>
            <a:r>
              <a:rPr lang="en-US" dirty="0"/>
              <a:t>The bread maker’s expenditure is $10</a:t>
            </a:r>
          </a:p>
          <a:p>
            <a:pPr lvl="1"/>
            <a:r>
              <a:rPr lang="en-US" dirty="0"/>
              <a:t>The candlestick’s income is $10</a:t>
            </a:r>
          </a:p>
          <a:p>
            <a:pPr lvl="1"/>
            <a:endParaRPr lang="en-US" dirty="0"/>
          </a:p>
        </p:txBody>
      </p:sp>
    </p:spTree>
    <p:extLst>
      <p:ext uri="{BB962C8B-B14F-4D97-AF65-F5344CB8AC3E}">
        <p14:creationId xmlns:p14="http://schemas.microsoft.com/office/powerpoint/2010/main" val="503703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wrap="square" numCol="1" anchor="t" anchorCtr="0" compatLnSpc="1">
            <a:prstTxWarp prst="textNoShape">
              <a:avLst/>
            </a:prstTxWarp>
            <a:normAutofit/>
          </a:bodyPr>
          <a:lstStyle/>
          <a:p>
            <a:pPr eaLnBrk="1" hangingPunct="1">
              <a:defRPr/>
            </a:pPr>
            <a:r>
              <a:rPr altLang="en-US" sz="4000">
                <a:effectLst>
                  <a:outerShdw blurRad="38100" dist="38100" dir="2700000" algn="tl">
                    <a:srgbClr val="C0C0C0"/>
                  </a:outerShdw>
                </a:effectLst>
                <a:latin typeface="Arial" panose="020B0604020202020204" pitchFamily="34" charset="0"/>
              </a:rPr>
              <a:t>Economy</a:t>
            </a:r>
            <a:r>
              <a:rPr lang="ja-JP" altLang="en-US" sz="4000">
                <a:effectLst>
                  <a:outerShdw blurRad="38100" dist="38100" dir="2700000" algn="tl">
                    <a:srgbClr val="C0C0C0"/>
                  </a:outerShdw>
                </a:effectLst>
                <a:latin typeface="Arial" panose="020B0604020202020204" pitchFamily="34" charset="0"/>
              </a:rPr>
              <a:t>’</a:t>
            </a:r>
            <a:r>
              <a:rPr altLang="ja-JP" sz="4000">
                <a:effectLst>
                  <a:outerShdw blurRad="38100" dist="38100" dir="2700000" algn="tl">
                    <a:srgbClr val="C0C0C0"/>
                  </a:outerShdw>
                </a:effectLst>
                <a:latin typeface="Arial" panose="020B0604020202020204" pitchFamily="34" charset="0"/>
              </a:rPr>
              <a:t>s Income &amp; Expenditure</a:t>
            </a:r>
            <a:endParaRPr altLang="en-US" sz="4000">
              <a:effectLst>
                <a:outerShdw blurRad="38100" dist="38100" dir="2700000" algn="tl">
                  <a:srgbClr val="C0C0C0"/>
                </a:outerShdw>
              </a:effectLst>
              <a:latin typeface="Arial" panose="020B0604020202020204" pitchFamily="34" charset="0"/>
            </a:endParaRPr>
          </a:p>
        </p:txBody>
      </p:sp>
      <p:sp>
        <p:nvSpPr>
          <p:cNvPr id="25603" name="Content Placeholder 2"/>
          <p:cNvSpPr>
            <a:spLocks noGrp="1"/>
          </p:cNvSpPr>
          <p:nvPr>
            <p:ph idx="4294967295"/>
          </p:nvPr>
        </p:nvSpPr>
        <p:spPr>
          <a:xfrm>
            <a:off x="1981200" y="1828801"/>
            <a:ext cx="8229600" cy="4297363"/>
          </a:xfrm>
          <a:prstGeom prst="rect">
            <a:avLst/>
          </a:prstGeom>
        </p:spPr>
        <p:txBody>
          <a:bodyPr/>
          <a:lstStyle/>
          <a:p>
            <a:pPr eaLnBrk="1" hangingPunct="1">
              <a:lnSpc>
                <a:spcPct val="90000"/>
              </a:lnSpc>
            </a:pPr>
            <a:r>
              <a:rPr lang="en-US" altLang="en-US" dirty="0">
                <a:latin typeface="Arial" panose="020B0604020202020204" pitchFamily="34" charset="0"/>
              </a:rPr>
              <a:t>Circular-flow diagram – assumptions:</a:t>
            </a:r>
          </a:p>
          <a:p>
            <a:pPr lvl="1" eaLnBrk="1" hangingPunct="1">
              <a:lnSpc>
                <a:spcPct val="90000"/>
              </a:lnSpc>
            </a:pPr>
            <a:r>
              <a:rPr lang="en-US" altLang="en-US" dirty="0">
                <a:latin typeface="Arial" panose="020B0604020202020204" pitchFamily="34" charset="0"/>
              </a:rPr>
              <a:t>Two Markets</a:t>
            </a:r>
          </a:p>
          <a:p>
            <a:pPr lvl="2" eaLnBrk="1" hangingPunct="1">
              <a:lnSpc>
                <a:spcPct val="90000"/>
              </a:lnSpc>
            </a:pPr>
            <a:r>
              <a:rPr lang="en-US" altLang="en-US" dirty="0">
                <a:latin typeface="Arial" panose="020B0604020202020204" pitchFamily="34" charset="0"/>
              </a:rPr>
              <a:t>The market for Factors of production Factors of production </a:t>
            </a:r>
          </a:p>
          <a:p>
            <a:pPr lvl="2">
              <a:lnSpc>
                <a:spcPct val="90000"/>
              </a:lnSpc>
            </a:pPr>
            <a:r>
              <a:rPr lang="en-US" altLang="en-US" dirty="0">
                <a:latin typeface="Arial" panose="020B0604020202020204" pitchFamily="34" charset="0"/>
              </a:rPr>
              <a:t>The market for Goods and services</a:t>
            </a:r>
          </a:p>
          <a:p>
            <a:pPr lvl="2" eaLnBrk="1" hangingPunct="1">
              <a:lnSpc>
                <a:spcPct val="90000"/>
              </a:lnSpc>
            </a:pPr>
            <a:endParaRPr lang="en-US" altLang="en-US" dirty="0">
              <a:latin typeface="Arial" panose="020B0604020202020204" pitchFamily="34" charset="0"/>
            </a:endParaRPr>
          </a:p>
          <a:p>
            <a:pPr lvl="1" eaLnBrk="1" hangingPunct="1">
              <a:lnSpc>
                <a:spcPct val="90000"/>
              </a:lnSpc>
            </a:pPr>
            <a:r>
              <a:rPr lang="en-US" altLang="en-US" dirty="0">
                <a:latin typeface="Arial" panose="020B0604020202020204" pitchFamily="34" charset="0"/>
              </a:rPr>
              <a:t>Households (owners of resources and consumers of goods and services)</a:t>
            </a:r>
          </a:p>
          <a:p>
            <a:pPr lvl="2" eaLnBrk="1" hangingPunct="1">
              <a:lnSpc>
                <a:spcPct val="90000"/>
              </a:lnSpc>
            </a:pPr>
            <a:r>
              <a:rPr lang="en-US" altLang="en-US" dirty="0">
                <a:latin typeface="Arial" panose="020B0604020202020204" pitchFamily="34" charset="0"/>
              </a:rPr>
              <a:t>Spend all of their income to Buy all goods and services</a:t>
            </a:r>
          </a:p>
          <a:p>
            <a:pPr lvl="1" eaLnBrk="1" hangingPunct="1">
              <a:lnSpc>
                <a:spcPct val="90000"/>
              </a:lnSpc>
            </a:pPr>
            <a:r>
              <a:rPr lang="en-US" altLang="en-US" dirty="0">
                <a:latin typeface="Arial" panose="020B0604020202020204" pitchFamily="34" charset="0"/>
              </a:rPr>
              <a:t>Firms (consumers of resources and producers of goods and services)</a:t>
            </a:r>
          </a:p>
          <a:p>
            <a:pPr lvl="2" eaLnBrk="1" hangingPunct="1">
              <a:lnSpc>
                <a:spcPct val="90000"/>
              </a:lnSpc>
            </a:pPr>
            <a:r>
              <a:rPr lang="en-US" altLang="en-US" dirty="0">
                <a:latin typeface="Arial" panose="020B0604020202020204" pitchFamily="34" charset="0"/>
              </a:rPr>
              <a:t>Pay wages, rent, profit to resource owners</a:t>
            </a:r>
          </a:p>
          <a:p>
            <a:pPr lvl="2" eaLnBrk="1" hangingPunct="1">
              <a:lnSpc>
                <a:spcPct val="90000"/>
              </a:lnSpc>
            </a:pPr>
            <a:endParaRPr lang="en-US" altLang="en-US" dirty="0">
              <a:latin typeface="Arial" panose="020B0604020202020204" pitchFamily="34" charset="0"/>
            </a:endParaRPr>
          </a:p>
          <a:p>
            <a:pPr lvl="1" eaLnBrk="1" hangingPunct="1">
              <a:lnSpc>
                <a:spcPct val="90000"/>
              </a:lnSpc>
            </a:pPr>
            <a:endParaRPr lang="en-US" altLang="en-US" dirty="0">
              <a:latin typeface="Arial" panose="020B0604020202020204" pitchFamily="34"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7F7717DA-0AFC-486A-BE03-04195B7FDF9B}" type="slidenum">
              <a:rPr lang="en-US" altLang="en-US" sz="1200">
                <a:solidFill>
                  <a:schemeClr val="bg1"/>
                </a:solidFill>
                <a:latin typeface="Arial" panose="020B0604020202020204" pitchFamily="34" charset="0"/>
              </a:rPr>
              <a:pPr>
                <a:buFontTx/>
                <a:buChar char="•"/>
              </a:pPr>
              <a:t>7</a:t>
            </a:fld>
            <a:endParaRPr lang="en-US" altLang="en-US" sz="1200">
              <a:solidFill>
                <a:schemeClr val="bg1"/>
              </a:solidFill>
              <a:latin typeface="Arial" panose="020B0604020202020204" pitchFamily="34" charset="0"/>
            </a:endParaRPr>
          </a:p>
        </p:txBody>
      </p:sp>
    </p:spTree>
    <p:extLst>
      <p:ext uri="{BB962C8B-B14F-4D97-AF65-F5344CB8AC3E}">
        <p14:creationId xmlns:p14="http://schemas.microsoft.com/office/powerpoint/2010/main" val="2813115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numCol="1" anchorCtr="0" compatLnSpc="1">
            <a:prstTxWarp prst="textNoShape">
              <a:avLst/>
            </a:prstTxWarp>
          </a:bodyPr>
          <a:lstStyle/>
          <a:p>
            <a:pPr eaLnBrk="1" hangingPunct="1">
              <a:defRPr/>
            </a:pPr>
            <a:r>
              <a:rPr altLang="en-US" dirty="0">
                <a:effectLst>
                  <a:outerShdw blurRad="38100" dist="38100" dir="2700000" algn="tl">
                    <a:srgbClr val="C0C0C0"/>
                  </a:outerShdw>
                </a:effectLst>
                <a:latin typeface="Arial" panose="020B0604020202020204" pitchFamily="34" charset="0"/>
              </a:rPr>
              <a:t>Figure 1</a:t>
            </a:r>
          </a:p>
        </p:txBody>
      </p:sp>
      <p:sp>
        <p:nvSpPr>
          <p:cNvPr id="26627"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buFontTx/>
              <a:buChar char="•"/>
            </a:pPr>
            <a:fld id="{98EC5FA5-684F-490F-AF53-9C7A0651926D}" type="slidenum">
              <a:rPr lang="en-US" altLang="en-US" sz="1200">
                <a:latin typeface="Arial" panose="020B0604020202020204" pitchFamily="34" charset="0"/>
              </a:rPr>
              <a:pPr>
                <a:buFontTx/>
                <a:buChar char="•"/>
              </a:pPr>
              <a:t>8</a:t>
            </a:fld>
            <a:endParaRPr lang="en-US" altLang="en-US" sz="1200">
              <a:latin typeface="Arial" panose="020B0604020202020204" pitchFamily="34" charset="0"/>
            </a:endParaRPr>
          </a:p>
        </p:txBody>
      </p:sp>
      <p:sp>
        <p:nvSpPr>
          <p:cNvPr id="26628" name="TextBox 4"/>
          <p:cNvSpPr txBox="1">
            <a:spLocks noChangeArrowheads="1"/>
          </p:cNvSpPr>
          <p:nvPr/>
        </p:nvSpPr>
        <p:spPr bwMode="auto">
          <a:xfrm>
            <a:off x="1524001" y="1"/>
            <a:ext cx="41687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FontTx/>
              <a:buNone/>
            </a:pPr>
            <a:r>
              <a:rPr lang="en-US" altLang="en-US" sz="2600" dirty="0">
                <a:latin typeface="Arial" panose="020B0604020202020204" pitchFamily="34" charset="0"/>
              </a:rPr>
              <a:t>The Circular-Flow Diagram</a:t>
            </a: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89" y="1160463"/>
            <a:ext cx="6072187"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7910513" y="1214438"/>
            <a:ext cx="2527300"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FontTx/>
              <a:buNone/>
            </a:pPr>
            <a:r>
              <a:rPr lang="en-US" altLang="en-US" sz="1800">
                <a:latin typeface="Arial" panose="020B0604020202020204" pitchFamily="34" charset="0"/>
              </a:rPr>
              <a:t>Households buy goods and services from firms, and firms use their revenue from sales to pay wages to workers, rent to landowners, and profit to firm owners. GDP equals the total amount spent by households in the market for goods and services. It also equals the total wages, rent, and profit paid by firms in the markets for the factors of production.</a:t>
            </a:r>
          </a:p>
        </p:txBody>
      </p:sp>
    </p:spTree>
    <p:extLst>
      <p:ext uri="{BB962C8B-B14F-4D97-AF65-F5344CB8AC3E}">
        <p14:creationId xmlns:p14="http://schemas.microsoft.com/office/powerpoint/2010/main" val="468591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class for F block, Feb. 20, 2019</a:t>
            </a:r>
            <a:br>
              <a:rPr lang="en-US" dirty="0"/>
            </a:br>
            <a:endParaRPr lang="en-US" dirty="0"/>
          </a:p>
        </p:txBody>
      </p:sp>
    </p:spTree>
    <p:extLst>
      <p:ext uri="{BB962C8B-B14F-4D97-AF65-F5344CB8AC3E}">
        <p14:creationId xmlns:p14="http://schemas.microsoft.com/office/powerpoint/2010/main" val="62828831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416</TotalTime>
  <Words>754</Words>
  <Application>Microsoft Macintosh PowerPoint</Application>
  <PresentationFormat>Widescreen</PresentationFormat>
  <Paragraphs>101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Droplet</vt:lpstr>
      <vt:lpstr>PowerPoint Presentation</vt:lpstr>
      <vt:lpstr>Questions</vt:lpstr>
      <vt:lpstr>Economics </vt:lpstr>
      <vt:lpstr>Economy’s Income &amp; Expenditure</vt:lpstr>
      <vt:lpstr>A simple circular flow of diagram</vt:lpstr>
      <vt:lpstr>Expenditure = income</vt:lpstr>
      <vt:lpstr>Economy’s Income &amp; Expenditure</vt:lpstr>
      <vt:lpstr>Figure 1</vt:lpstr>
      <vt:lpstr>End of class for F block, Feb. 20, 2019 </vt:lpstr>
      <vt:lpstr>The Measurement of GDP</vt:lpstr>
      <vt:lpstr>The Measurement of GDP</vt:lpstr>
      <vt:lpstr>The Measurement of GDP</vt:lpstr>
      <vt:lpstr>The Measurement of GDP</vt:lpstr>
      <vt:lpstr>End of class, 2-19-19 G block</vt:lpstr>
      <vt:lpstr>Three ways to measure the GDP</vt:lpstr>
      <vt:lpstr>Check Your Understanding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Kimmel</dc:creator>
  <cp:lastModifiedBy>Ruiyan Huang</cp:lastModifiedBy>
  <cp:revision>15</cp:revision>
  <dcterms:created xsi:type="dcterms:W3CDTF">2018-03-07T01:43:25Z</dcterms:created>
  <dcterms:modified xsi:type="dcterms:W3CDTF">2019-05-07T08:00:30Z</dcterms:modified>
</cp:coreProperties>
</file>