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4F92C6-28F4-445E-B527-0B9DB7F5E52A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BA3C4B9-7483-4D8C-9E1C-8942CD046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92C6-28F4-445E-B527-0B9DB7F5E52A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C4B9-7483-4D8C-9E1C-8942CD046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92C6-28F4-445E-B527-0B9DB7F5E52A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C4B9-7483-4D8C-9E1C-8942CD046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92C6-28F4-445E-B527-0B9DB7F5E52A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C4B9-7483-4D8C-9E1C-8942CD046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92C6-28F4-445E-B527-0B9DB7F5E52A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C4B9-7483-4D8C-9E1C-8942CD046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92C6-28F4-445E-B527-0B9DB7F5E52A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C4B9-7483-4D8C-9E1C-8942CD0463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92C6-28F4-445E-B527-0B9DB7F5E52A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C4B9-7483-4D8C-9E1C-8942CD0463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92C6-28F4-445E-B527-0B9DB7F5E52A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C4B9-7483-4D8C-9E1C-8942CD046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92C6-28F4-445E-B527-0B9DB7F5E52A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C4B9-7483-4D8C-9E1C-8942CD046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4F92C6-28F4-445E-B527-0B9DB7F5E52A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BA3C4B9-7483-4D8C-9E1C-8942CD046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4F92C6-28F4-445E-B527-0B9DB7F5E52A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BA3C4B9-7483-4D8C-9E1C-8942CD046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4F92C6-28F4-445E-B527-0B9DB7F5E52A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BA3C4B9-7483-4D8C-9E1C-8942CD046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ibguides.library.ncat.edu/content.php?pid=53820&amp;sid=3943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smtClean="0"/>
              <a:t>CRAAP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62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b="1" dirty="0" smtClean="0"/>
              <a:t/>
            </a:r>
            <a:br>
              <a:rPr lang="en-US" sz="3900" b="1" dirty="0" smtClean="0"/>
            </a:br>
            <a:r>
              <a:rPr lang="en-US" sz="3900" b="1" dirty="0" smtClean="0"/>
              <a:t>Currency</a:t>
            </a:r>
            <a:r>
              <a:rPr lang="en-US" sz="3900" dirty="0" smtClean="0"/>
              <a:t>: the timeliness of the information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When </a:t>
            </a:r>
            <a:r>
              <a:rPr lang="en-US" dirty="0"/>
              <a:t>was the information published or posted?</a:t>
            </a:r>
          </a:p>
          <a:p>
            <a:pPr lvl="0"/>
            <a:r>
              <a:rPr lang="en-US" dirty="0"/>
              <a:t>Has the information been revised or updated?</a:t>
            </a:r>
          </a:p>
          <a:p>
            <a:pPr lvl="0"/>
            <a:r>
              <a:rPr lang="en-US" dirty="0"/>
              <a:t>Is the information current or out-of date for your topic?</a:t>
            </a:r>
          </a:p>
          <a:p>
            <a:pPr lvl="0"/>
            <a:r>
              <a:rPr lang="en-US" dirty="0"/>
              <a:t>Are the links functional?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23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Relevance</a:t>
            </a:r>
            <a:r>
              <a:rPr lang="en-US" sz="3500" dirty="0"/>
              <a:t>: the importance of the information for your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Does the information relate to your topic or answer your question?</a:t>
            </a:r>
          </a:p>
          <a:p>
            <a:pPr lvl="0"/>
            <a:r>
              <a:rPr lang="en-US" dirty="0"/>
              <a:t>Who is the intended audience?</a:t>
            </a:r>
          </a:p>
          <a:p>
            <a:pPr lvl="0"/>
            <a:r>
              <a:rPr lang="en-US" dirty="0"/>
              <a:t>Is the information at an appropriate level (i.e. not too elementary or advanced for your needs)?</a:t>
            </a:r>
          </a:p>
          <a:p>
            <a:pPr lvl="0"/>
            <a:r>
              <a:rPr lang="en-US" dirty="0"/>
              <a:t>Have you looked at a variety of sources before determining this is one you will use?</a:t>
            </a:r>
          </a:p>
          <a:p>
            <a:pPr lvl="0"/>
            <a:r>
              <a:rPr lang="en-US" dirty="0"/>
              <a:t>Would you be comfortable using this source for a research paper?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11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b="1" dirty="0" smtClean="0"/>
              <a:t/>
            </a:r>
            <a:br>
              <a:rPr lang="en-US" sz="3900" b="1" dirty="0" smtClean="0"/>
            </a:br>
            <a:r>
              <a:rPr lang="en-US" sz="3900" b="1" dirty="0" smtClean="0"/>
              <a:t>Authority</a:t>
            </a:r>
            <a:r>
              <a:rPr lang="en-US" sz="3900" dirty="0"/>
              <a:t>: the source of the information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sz="2600" dirty="0"/>
              <a:t>Who is the author/publisher/source/sponsor?</a:t>
            </a:r>
          </a:p>
          <a:p>
            <a:pPr lvl="0"/>
            <a:r>
              <a:rPr lang="en-US" sz="2600" dirty="0"/>
              <a:t>Are the author's credentials or organizational affiliations given?</a:t>
            </a:r>
          </a:p>
          <a:p>
            <a:pPr lvl="0"/>
            <a:r>
              <a:rPr lang="en-US" sz="2600" dirty="0"/>
              <a:t>What are the author's credentials or organizational affiliations given?</a:t>
            </a:r>
          </a:p>
          <a:p>
            <a:pPr lvl="0"/>
            <a:r>
              <a:rPr lang="en-US" sz="2600" dirty="0"/>
              <a:t>What are the author's qualifications to write on the topic?</a:t>
            </a:r>
          </a:p>
          <a:p>
            <a:pPr lvl="0"/>
            <a:r>
              <a:rPr lang="en-US" sz="2600" dirty="0"/>
              <a:t>Is there contact information, such as a publisher or e-mail address?</a:t>
            </a:r>
          </a:p>
          <a:p>
            <a:pPr lvl="0"/>
            <a:r>
              <a:rPr lang="en-US" sz="2600" dirty="0"/>
              <a:t>Does the URL reveal anything about the author or source?</a:t>
            </a:r>
          </a:p>
          <a:p>
            <a:pPr marL="0" indent="0">
              <a:buNone/>
            </a:pPr>
            <a:r>
              <a:rPr lang="en-US" sz="2600" dirty="0" smtClean="0"/>
              <a:t>	examples</a:t>
            </a:r>
            <a:r>
              <a:rPr lang="en-US" sz="2600" dirty="0"/>
              <a:t>: .com (commercial), .</a:t>
            </a:r>
            <a:r>
              <a:rPr lang="en-US" sz="2600" dirty="0" err="1"/>
              <a:t>edu</a:t>
            </a:r>
            <a:r>
              <a:rPr lang="en-US" sz="2600" dirty="0"/>
              <a:t> (educational), </a:t>
            </a:r>
            <a:r>
              <a:rPr lang="en-US" sz="2600" dirty="0" smtClean="0"/>
              <a:t>	.</a:t>
            </a:r>
            <a:r>
              <a:rPr lang="en-US" sz="2600" dirty="0" err="1"/>
              <a:t>gov</a:t>
            </a:r>
            <a:r>
              <a:rPr lang="en-US" sz="2600" dirty="0"/>
              <a:t> </a:t>
            </a:r>
            <a:r>
              <a:rPr lang="en-US" sz="2600" dirty="0" smtClean="0"/>
              <a:t>(</a:t>
            </a:r>
            <a:r>
              <a:rPr lang="en-US" sz="2600" dirty="0"/>
              <a:t>U.S. government</a:t>
            </a:r>
            <a:r>
              <a:rPr lang="en-US" sz="2600" dirty="0" smtClean="0"/>
              <a:t>), .</a:t>
            </a:r>
            <a:r>
              <a:rPr lang="en-US" sz="2600" dirty="0"/>
              <a:t>org (nonprofit organization), </a:t>
            </a:r>
            <a:r>
              <a:rPr lang="en-US" sz="2600" dirty="0" smtClean="0"/>
              <a:t>	or </a:t>
            </a:r>
            <a:r>
              <a:rPr lang="en-US" sz="2600" dirty="0" err="1"/>
              <a:t>.net</a:t>
            </a:r>
            <a:r>
              <a:rPr lang="en-US" sz="2600" dirty="0"/>
              <a:t> </a:t>
            </a:r>
            <a:r>
              <a:rPr lang="en-US" sz="2600" dirty="0" smtClean="0"/>
              <a:t>(</a:t>
            </a:r>
            <a:r>
              <a:rPr lang="en-US" sz="2600" dirty="0"/>
              <a:t>network)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21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17582"/>
            <a:ext cx="7391399" cy="1202485"/>
          </a:xfrm>
        </p:spPr>
        <p:txBody>
          <a:bodyPr>
            <a:noAutofit/>
          </a:bodyPr>
          <a:lstStyle/>
          <a:p>
            <a:r>
              <a:rPr lang="en-US" sz="3300" b="1" dirty="0"/>
              <a:t>Accuracy</a:t>
            </a:r>
            <a:r>
              <a:rPr lang="en-US" sz="3300" dirty="0"/>
              <a:t>: the reliability, truthfulness, and correctness of the content.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Where does the information come from?</a:t>
            </a:r>
          </a:p>
          <a:p>
            <a:pPr lvl="0"/>
            <a:r>
              <a:rPr lang="en-US" dirty="0"/>
              <a:t>Is the information supported by evidence?</a:t>
            </a:r>
          </a:p>
          <a:p>
            <a:pPr lvl="0"/>
            <a:r>
              <a:rPr lang="en-US" dirty="0"/>
              <a:t>Has the information been reviewed or refereed?</a:t>
            </a:r>
          </a:p>
          <a:p>
            <a:pPr lvl="0"/>
            <a:r>
              <a:rPr lang="en-US" dirty="0"/>
              <a:t>Can you verify any of the information in another source or from personal knowledge?</a:t>
            </a:r>
          </a:p>
          <a:p>
            <a:pPr lvl="0"/>
            <a:r>
              <a:rPr lang="en-US" dirty="0"/>
              <a:t>Does the language or tone seem biased and free of emotion?</a:t>
            </a:r>
          </a:p>
          <a:p>
            <a:pPr lvl="0"/>
            <a:r>
              <a:rPr lang="en-US" dirty="0"/>
              <a:t>Are there spelling, grammar, or other typographical errors?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54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b="1" dirty="0" smtClean="0"/>
              <a:t/>
            </a:r>
            <a:br>
              <a:rPr lang="en-US" sz="3900" b="1" dirty="0" smtClean="0"/>
            </a:br>
            <a:r>
              <a:rPr lang="en-US" sz="3900" b="1" dirty="0" smtClean="0"/>
              <a:t>Purpose</a:t>
            </a:r>
            <a:r>
              <a:rPr lang="en-US" sz="3900" dirty="0" smtClean="0"/>
              <a:t>: the reason the information exists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What is the purpose of the information? to inform? teach? sell? entertain? persuade?</a:t>
            </a:r>
          </a:p>
          <a:p>
            <a:pPr lvl="0"/>
            <a:r>
              <a:rPr lang="en-US" dirty="0"/>
              <a:t>Do the authors/sponsors make their intentions or purpose clear?</a:t>
            </a:r>
          </a:p>
          <a:p>
            <a:pPr lvl="0"/>
            <a:r>
              <a:rPr lang="en-US" dirty="0"/>
              <a:t>Is the information fact? opinion? propaganda?</a:t>
            </a:r>
          </a:p>
          <a:p>
            <a:pPr lvl="0"/>
            <a:r>
              <a:rPr lang="en-US" dirty="0"/>
              <a:t>Does the point of view appear objective and impartial?</a:t>
            </a:r>
          </a:p>
          <a:p>
            <a:pPr lvl="0"/>
            <a:r>
              <a:rPr lang="en-US" dirty="0"/>
              <a:t>Are there political, ideological, cultural, religious, institutional, or personal biases?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10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Cited: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CSU Chico Library</a:t>
            </a:r>
          </a:p>
          <a:p>
            <a:r>
              <a:rPr lang="en-US" dirty="0" smtClean="0"/>
              <a:t>Nina </a:t>
            </a:r>
            <a:r>
              <a:rPr lang="en-US" dirty="0" err="1" smtClean="0"/>
              <a:t>Exner</a:t>
            </a:r>
            <a:r>
              <a:rPr lang="en-US" dirty="0" smtClean="0"/>
              <a:t>, NCSU Library </a:t>
            </a:r>
            <a:r>
              <a:rPr lang="en-US" dirty="0" smtClean="0">
                <a:hlinkClick r:id="rId2"/>
              </a:rPr>
              <a:t>http://libguides.library.ncat.edu/content.php?pid=53820&amp;sid=394305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69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21</TotalTime>
  <Words>319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Pushpin</vt:lpstr>
      <vt:lpstr>CRAAP</vt:lpstr>
      <vt:lpstr> Currency: the timeliness of the information </vt:lpstr>
      <vt:lpstr>Relevance: the importance of the information for your needs</vt:lpstr>
      <vt:lpstr> Authority: the source of the information </vt:lpstr>
      <vt:lpstr>Accuracy: the reliability, truthfulness, and correctness of the content.</vt:lpstr>
      <vt:lpstr> Purpose: the reason the information exists </vt:lpstr>
      <vt:lpstr>Work Cited:</vt:lpstr>
    </vt:vector>
  </TitlesOfParts>
  <Company>University of New Hampshire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CRAPP</dc:title>
  <dc:creator>reblair</dc:creator>
  <cp:lastModifiedBy>jhopkins</cp:lastModifiedBy>
  <cp:revision>3</cp:revision>
  <dcterms:created xsi:type="dcterms:W3CDTF">2012-10-05T20:37:01Z</dcterms:created>
  <dcterms:modified xsi:type="dcterms:W3CDTF">2015-08-07T17:41:19Z</dcterms:modified>
</cp:coreProperties>
</file>