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68" r:id="rId4"/>
    <p:sldId id="270" r:id="rId5"/>
    <p:sldId id="257" r:id="rId6"/>
    <p:sldId id="259" r:id="rId7"/>
    <p:sldId id="271" r:id="rId8"/>
    <p:sldId id="272" r:id="rId9"/>
    <p:sldId id="275" r:id="rId10"/>
    <p:sldId id="262" r:id="rId11"/>
    <p:sldId id="267" r:id="rId12"/>
    <p:sldId id="265" r:id="rId13"/>
    <p:sldId id="264" r:id="rId14"/>
    <p:sldId id="266" r:id="rId15"/>
    <p:sldId id="276" r:id="rId16"/>
    <p:sldId id="277" r:id="rId17"/>
    <p:sldId id="278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FCB"/>
          </a:solidFill>
        </a:fill>
      </a:tcStyle>
    </a:wholeTbl>
    <a:band2H>
      <a:tcTxStyle/>
      <a:tcStyle>
        <a:tcBdr/>
        <a:fill>
          <a:solidFill>
            <a:srgbClr val="FDF0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D2CC"/>
          </a:solidFill>
        </a:fill>
      </a:tcStyle>
    </a:wholeTbl>
    <a:band2H>
      <a:tcTxStyle/>
      <a:tcStyle>
        <a:tcBdr/>
        <a:fill>
          <a:solidFill>
            <a:srgbClr val="F5EAE7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DDA"/>
          </a:solidFill>
        </a:fill>
      </a:tcStyle>
    </a:wholeTbl>
    <a:band2H>
      <a:tcTxStyle/>
      <a:tcStyle>
        <a:tcBdr/>
        <a:fill>
          <a:solidFill>
            <a:srgbClr val="F0EFED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6"/>
    <p:restoredTop sz="94643"/>
  </p:normalViewPr>
  <p:slideViewPr>
    <p:cSldViewPr snapToGrid="0">
      <p:cViewPr varScale="1">
        <p:scale>
          <a:sx n="79" d="100"/>
          <a:sy n="79" d="100"/>
        </p:scale>
        <p:origin x="54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yaliu\Library\Containers\com.tencent.xinWeChat\Data\Library\Application%20Support\com.tencent.xinWeChat\2.0b4.0.9\eaca4c62c2a011f7438bd9622672d6ab\Message\MessageTemp\29acfa5ea635a4eafbccddbbfa576d89\File\icp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yaliu\Library\Containers\com.tencent.xinWeChat\Data\Library\Application%20Support\com.tencent.xinWeChat\2.0b4.0.9\eaca4c62c2a011f7438bd9622672d6ab\Message\MessageTemp\29acfa5ea635a4eafbccddbbfa576d89\File\icp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Pedestrian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B1-9447-B229-57CAEAD99D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1B1-9447-B229-57CAEAD99D4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47%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B1-9447-B229-57CAEAD99D4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53%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B1-9447-B229-57CAEAD99D4C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Sheet1!$K$8:$L$8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Sheet1!$K$9:$L$9</c:f>
              <c:numCache>
                <c:formatCode>General</c:formatCode>
                <c:ptCount val="2"/>
                <c:pt idx="0">
                  <c:v>44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B1-9447-B229-57CAEAD99D4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pedastrian's ages</a:t>
            </a:r>
          </a:p>
        </c:rich>
      </c:tx>
      <c:layout>
        <c:manualLayout>
          <c:xMode val="edge"/>
          <c:yMode val="edge"/>
          <c:x val="0.29767379679144385"/>
          <c:y val="4.2735042735042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A57-9A49-B437-07BC24ADC7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A57-9A49-B437-07BC24ADC7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A57-9A49-B437-07BC24ADC7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A57-9A49-B437-07BC24ADC7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A57-9A49-B437-07BC24ADC74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A57-9A49-B437-07BC24ADC74E}"/>
              </c:ext>
            </c:extLst>
          </c:dPt>
          <c:dLbls>
            <c:dLbl>
              <c:idx val="0"/>
              <c:layout>
                <c:manualLayout>
                  <c:x val="-1.2426435333827058E-2"/>
                  <c:y val="0.1374316162286942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57-9A49-B437-07BC24ADC74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Sheet1!$B$20:$G$20</c:f>
              <c:strCache>
                <c:ptCount val="6"/>
                <c:pt idx="0">
                  <c:v>10s</c:v>
                </c:pt>
                <c:pt idx="1">
                  <c:v>20s</c:v>
                </c:pt>
                <c:pt idx="2">
                  <c:v>30s</c:v>
                </c:pt>
                <c:pt idx="3">
                  <c:v>40s</c:v>
                </c:pt>
                <c:pt idx="4">
                  <c:v>50s</c:v>
                </c:pt>
                <c:pt idx="5">
                  <c:v>60s</c:v>
                </c:pt>
              </c:strCache>
            </c:strRef>
          </c:cat>
          <c:val>
            <c:numRef>
              <c:f>Sheet1!$B$21:$G$21</c:f>
              <c:numCache>
                <c:formatCode>General</c:formatCode>
                <c:ptCount val="6"/>
                <c:pt idx="0">
                  <c:v>1</c:v>
                </c:pt>
                <c:pt idx="1">
                  <c:v>25</c:v>
                </c:pt>
                <c:pt idx="2">
                  <c:v>27</c:v>
                </c:pt>
                <c:pt idx="3">
                  <c:v>14</c:v>
                </c:pt>
                <c:pt idx="4">
                  <c:v>6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A57-9A49-B437-07BC24ADC74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542547352657278"/>
          <c:y val="0.24828595220778127"/>
          <c:w val="9.338778750964627E-2"/>
          <c:h val="0.7015273693197988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2100" b="0" i="0" u="none" strike="noStrike">
                <a:solidFill>
                  <a:srgbClr val="595959"/>
                </a:solidFill>
                <a:latin typeface="Gill Sans MT"/>
              </a:defRPr>
            </a:pPr>
            <a:r>
              <a:rPr lang="en-US" sz="2100" b="0" i="0" u="none" strike="noStrike">
                <a:solidFill>
                  <a:srgbClr val="595959"/>
                </a:solidFill>
                <a:latin typeface="Gill Sans MT"/>
              </a:rPr>
              <a:t>Effect of gender on lending rate</a:t>
            </a:r>
          </a:p>
        </c:rich>
      </c:tx>
      <c:layout>
        <c:manualLayout>
          <c:xMode val="edge"/>
          <c:yMode val="edge"/>
          <c:x val="0.23041600000000001"/>
          <c:y val="0"/>
          <c:w val="0.53916799999999998"/>
          <c:h val="0.13621900000000001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6.4437300000000003E-2"/>
          <c:y val="0.13621900000000001"/>
          <c:w val="0.93056300000000003"/>
          <c:h val="0.6797020000000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lend 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girl</c:v>
                </c:pt>
                <c:pt idx="1">
                  <c:v>boy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29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A-4A57-BE2C-D8A27BE2279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girl</c:v>
                </c:pt>
                <c:pt idx="1">
                  <c:v>boy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21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2A-4A57-BE2C-D8A27BE2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595959"/>
                </a:solidFill>
                <a:latin typeface="Gill Sans MT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595959"/>
                </a:solidFill>
                <a:latin typeface="Gill Sans MT"/>
              </a:defRPr>
            </a:pPr>
            <a:endParaRPr lang="zh-CN"/>
          </a:p>
        </c:txPr>
        <c:crossAx val="2094734552"/>
        <c:crosses val="autoZero"/>
        <c:crossBetween val="between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5030800000000001"/>
          <c:y val="0.92373799999999995"/>
          <c:w val="0.307112"/>
          <c:h val="7.6262300000000005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595959"/>
              </a:solidFill>
              <a:latin typeface="Gill Sans MT"/>
            </a:defRPr>
          </a:pPr>
          <a:endParaRPr lang="zh-CN"/>
        </a:p>
      </c:txPr>
    </c:legend>
    <c:plotVisOnly val="1"/>
    <c:dispBlanksAs val="gap"/>
    <c:showDLblsOverMax val="1"/>
  </c:chart>
  <c:spPr>
    <a:solidFill>
      <a:srgbClr val="FFFFFF"/>
    </a:solidFill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2400" b="0" i="0" u="none" strike="noStrike">
                <a:solidFill>
                  <a:srgbClr val="595959"/>
                </a:solidFill>
                <a:latin typeface="Gill Sans MT"/>
              </a:defRPr>
            </a:pPr>
            <a:r>
              <a:rPr lang="en-US" sz="2400" b="0" i="0" u="none" strike="noStrike">
                <a:solidFill>
                  <a:srgbClr val="595959"/>
                </a:solidFill>
                <a:latin typeface="Gill Sans MT"/>
              </a:rPr>
              <a:t>The effect of pace lending rate</a:t>
            </a:r>
          </a:p>
        </c:rich>
      </c:tx>
      <c:layout>
        <c:manualLayout>
          <c:xMode val="edge"/>
          <c:yMode val="edge"/>
          <c:x val="0.17449400000000001"/>
          <c:y val="0"/>
          <c:w val="0.65101200000000004"/>
          <c:h val="0.15153900000000001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7.6797799999999999E-2"/>
          <c:y val="0.15153900000000001"/>
          <c:w val="0.91820199999999996"/>
          <c:h val="0.652970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lend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slow</c:v>
                </c:pt>
                <c:pt idx="1">
                  <c:v>fast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26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28-477C-8E35-ADA18A12F69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slow</c:v>
                </c:pt>
                <c:pt idx="1">
                  <c:v>fast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24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28-477C-8E35-ADA18A12F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595959"/>
                </a:solidFill>
                <a:latin typeface="Gill Sans MT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595959"/>
                </a:solidFill>
                <a:latin typeface="Gill Sans MT"/>
              </a:defRPr>
            </a:pPr>
            <a:endParaRPr lang="zh-CN"/>
          </a:p>
        </c:txPr>
        <c:crossAx val="2094734552"/>
        <c:crosses val="autoZero"/>
        <c:crossBetween val="between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2458300000000001"/>
          <c:y val="0.91887799999999997"/>
          <c:w val="0.35752699999999998"/>
          <c:h val="8.1121600000000002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595959"/>
              </a:solidFill>
              <a:latin typeface="Gill Sans MT"/>
            </a:defRPr>
          </a:pPr>
          <a:endParaRPr lang="zh-CN"/>
        </a:p>
      </c:txPr>
    </c:legend>
    <c:plotVisOnly val="1"/>
    <c:dispBlanksAs val="gap"/>
    <c:showDLblsOverMax val="1"/>
  </c:chart>
  <c:spPr>
    <a:solidFill>
      <a:srgbClr val="FFFFFF"/>
    </a:solidFill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283300000000004E-2"/>
          <c:y val="6.1571599999999997E-2"/>
          <c:w val="0.92771700000000001"/>
          <c:h val="0.76024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lend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girl</c:v>
                </c:pt>
                <c:pt idx="2">
                  <c:v>boy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</c:v>
                </c:pt>
                <c:pt idx="1">
                  <c:v>8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7C-4D85-ADDB-A06C422CACC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girl</c:v>
                </c:pt>
                <c:pt idx="2">
                  <c:v>boy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4</c:v>
                </c:pt>
                <c:pt idx="1">
                  <c:v>17</c:v>
                </c:pt>
                <c:pt idx="2">
                  <c:v>20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7C-4D85-ADDB-A06C422CA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595959"/>
                </a:solidFill>
                <a:latin typeface="Gill Sans MT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1800" b="0" i="0" u="none" strike="noStrike">
                <a:solidFill>
                  <a:srgbClr val="595959"/>
                </a:solidFill>
                <a:latin typeface="Gill Sans MT"/>
              </a:defRPr>
            </a:pPr>
            <a:endParaRPr lang="zh-CN"/>
          </a:p>
        </c:txPr>
        <c:crossAx val="2094734552"/>
        <c:crosses val="autoZero"/>
        <c:crossBetween val="between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4849999999999998"/>
          <c:y val="0.92592799999999997"/>
          <c:w val="0.31106899999999998"/>
          <c:h val="7.4071600000000001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595959"/>
              </a:solidFill>
              <a:latin typeface="Gill Sans MT"/>
            </a:defRPr>
          </a:pPr>
          <a:endParaRPr lang="zh-CN"/>
        </a:p>
      </c:txPr>
    </c:legend>
    <c:plotVisOnly val="1"/>
    <c:dispBlanksAs val="gap"/>
    <c:showDLblsOverMax val="1"/>
  </c:chart>
  <c:spPr>
    <a:solidFill>
      <a:srgbClr val="FFFFFF"/>
    </a:solidFill>
    <a:ln>
      <a:noFill/>
    </a:ln>
    <a:effectLst/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maggie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maggie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544"/>
            <a:ext cx="6801612" cy="123989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>
            <a:spLocks noGrp="1"/>
          </p:cNvSpPr>
          <p:nvPr>
            <p:ph type="title"/>
          </p:nvPr>
        </p:nvSpPr>
        <p:spPr>
          <a:xfrm>
            <a:off x="8653112" y="937260"/>
            <a:ext cx="1298609" cy="498348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231135" y="937260"/>
            <a:ext cx="6198490" cy="498348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1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95194" y="4352464"/>
            <a:ext cx="6801612" cy="126508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81911" y="2638044"/>
            <a:ext cx="4271773" cy="310198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83436" y="2313433"/>
            <a:ext cx="4270248" cy="704088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5" y="2313433"/>
            <a:ext cx="4270249" cy="704088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FontTx/>
              <a:buNone/>
              <a:defRPr sz="1900" cap="all" spc="100">
                <a:solidFill>
                  <a:srgbClr val="6B8891"/>
                </a:solidFill>
              </a:defRPr>
            </a:pPr>
            <a:endParaRPr/>
          </a:p>
        </p:txBody>
      </p:sp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7"/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标题文本"/>
          <p:cNvSpPr txBox="1">
            <a:spLocks noGrp="1"/>
          </p:cNvSpPr>
          <p:nvPr>
            <p:ph type="title"/>
          </p:nvPr>
        </p:nvSpPr>
        <p:spPr>
          <a:xfrm>
            <a:off x="808522" y="2243827"/>
            <a:ext cx="4495000" cy="1134642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t>标题文本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idx="13"/>
          </p:nvPr>
        </p:nvSpPr>
        <p:spPr>
          <a:xfrm>
            <a:off x="6095998" y="0"/>
            <a:ext cx="610209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15567" y="3549917"/>
            <a:ext cx="3794761" cy="219403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310198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82879" tIns="182879" rIns="182879" bIns="18287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758922" y="6299961"/>
            <a:ext cx="365761" cy="201677"/>
          </a:xfrm>
          <a:prstGeom prst="rect">
            <a:avLst/>
          </a:prstGeom>
          <a:solidFill>
            <a:srgbClr val="1D1D1D">
              <a:alpha val="70000"/>
            </a:srgbClr>
          </a:solidFill>
          <a:ln w="12700">
            <a:miter lim="400000"/>
          </a:ln>
        </p:spPr>
        <p:txBody>
          <a:bodyPr lIns="18288" tIns="18288" rIns="18288" bIns="18288" anchor="ctr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0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4857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7143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9429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1715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134143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151288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168592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1911350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262626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 1"/>
          <p:cNvSpPr txBox="1">
            <a:spLocks noGrp="1"/>
          </p:cNvSpPr>
          <p:nvPr>
            <p:ph type="ctrTitle"/>
          </p:nvPr>
        </p:nvSpPr>
        <p:spPr>
          <a:xfrm>
            <a:off x="1461572" y="2336157"/>
            <a:ext cx="9595024" cy="1645922"/>
          </a:xfrm>
          <a:prstGeom prst="rect">
            <a:avLst/>
          </a:prstGeom>
        </p:spPr>
        <p:txBody>
          <a:bodyPr/>
          <a:lstStyle/>
          <a:p>
            <a:r>
              <a:t>Would you lend me your phone?</a:t>
            </a:r>
          </a:p>
        </p:txBody>
      </p:sp>
      <p:sp>
        <p:nvSpPr>
          <p:cNvPr id="115" name="副标题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 Ambivert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andomization &amp; External Validity 1"/>
          <p:cNvSpPr txBox="1">
            <a:spLocks noGrp="1"/>
          </p:cNvSpPr>
          <p:nvPr>
            <p:ph type="title"/>
          </p:nvPr>
        </p:nvSpPr>
        <p:spPr>
          <a:xfrm>
            <a:off x="724598" y="607454"/>
            <a:ext cx="4568371" cy="118872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2772" spc="198"/>
            </a:lvl1pPr>
          </a:lstStyle>
          <a:p>
            <a:r>
              <a:rPr dirty="0"/>
              <a:t>External Validity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- Randomization</a:t>
            </a:r>
            <a:r>
              <a:rPr dirty="0"/>
              <a:t>  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kumimoji="1" lang="en-US" altLang="zh-CN" dirty="0"/>
              <a:t>Naturalism</a:t>
            </a:r>
            <a:endParaRPr dirty="0"/>
          </a:p>
        </p:txBody>
      </p:sp>
      <p:sp>
        <p:nvSpPr>
          <p:cNvPr id="133" name="Simple Random Sample (SRS)…"/>
          <p:cNvSpPr txBox="1">
            <a:spLocks noGrp="1"/>
          </p:cNvSpPr>
          <p:nvPr>
            <p:ph type="body" sz="half" idx="1"/>
          </p:nvPr>
        </p:nvSpPr>
        <p:spPr>
          <a:xfrm>
            <a:off x="724598" y="2626399"/>
            <a:ext cx="7729730" cy="310198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defTabSz="355600">
              <a:lnSpc>
                <a:spcPct val="200000"/>
              </a:lnSpc>
              <a:spcBef>
                <a:spcPts val="0"/>
              </a:spcBef>
              <a:buClrTx/>
              <a:buSzTx/>
              <a:defRPr sz="25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>
                <a:latin typeface="Gill Sans MT" panose="020B0502020104020203" pitchFamily="34" charset="0"/>
              </a:rPr>
              <a:t>Simple Random Sample </a:t>
            </a:r>
            <a:r>
              <a:rPr dirty="0">
                <a:latin typeface="Gill Sans MT" panose="020B0502020104020203" pitchFamily="34" charset="0"/>
                <a:sym typeface="Helvetica"/>
              </a:rPr>
              <a:t>(</a:t>
            </a:r>
            <a:r>
              <a:rPr dirty="0">
                <a:latin typeface="Gill Sans MT" panose="020B0502020104020203" pitchFamily="34" charset="0"/>
              </a:rPr>
              <a:t>SRS</a:t>
            </a:r>
            <a:r>
              <a:rPr dirty="0">
                <a:latin typeface="Gill Sans MT" panose="020B0502020104020203" pitchFamily="34" charset="0"/>
                <a:sym typeface="Helvetica"/>
              </a:rPr>
              <a:t>)</a:t>
            </a:r>
          </a:p>
          <a:p>
            <a:pPr defTabSz="355600">
              <a:lnSpc>
                <a:spcPct val="200000"/>
              </a:lnSpc>
              <a:spcBef>
                <a:spcPts val="0"/>
              </a:spcBef>
              <a:buClrTx/>
              <a:buSzTx/>
              <a:defRPr sz="25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>
                <a:latin typeface="Gill Sans MT" panose="020B0502020104020203" pitchFamily="34" charset="0"/>
              </a:rPr>
              <a:t>Randomize the sampling process</a:t>
            </a:r>
          </a:p>
          <a:p>
            <a:pPr defTabSz="355600">
              <a:lnSpc>
                <a:spcPct val="200000"/>
              </a:lnSpc>
              <a:spcBef>
                <a:spcPts val="0"/>
              </a:spcBef>
              <a:buClrTx/>
              <a:buSzTx/>
              <a:defRPr sz="25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>
                <a:latin typeface="Gill Sans MT" panose="020B0502020104020203" pitchFamily="34" charset="0"/>
              </a:rPr>
              <a:t>Eliminate convenience sample</a:t>
            </a:r>
          </a:p>
          <a:p>
            <a:pPr marL="0" indent="0" defTabSz="355600">
              <a:lnSpc>
                <a:spcPct val="200000"/>
              </a:lnSpc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>
              <a:latin typeface="Gill Sans MT" panose="020B0502020104020203" pitchFamily="34" charset="0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51D652-DE12-49BD-A0B6-FC3494127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687654"/>
              </p:ext>
            </p:extLst>
          </p:nvPr>
        </p:nvGraphicFramePr>
        <p:xfrm>
          <a:off x="5954382" y="422031"/>
          <a:ext cx="5299772" cy="2748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B82D131-F937-4C8E-9100-C17D5C49EB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453138"/>
              </p:ext>
            </p:extLst>
          </p:nvPr>
        </p:nvGraphicFramePr>
        <p:xfrm>
          <a:off x="5954382" y="3448944"/>
          <a:ext cx="5299772" cy="2701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1F3A4-9FF7-4F45-877F-5C6B9F3F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Raw data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5C107B3-8464-46D4-8D59-41D7FE897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86097"/>
              </p:ext>
            </p:extLst>
          </p:nvPr>
        </p:nvGraphicFramePr>
        <p:xfrm>
          <a:off x="1132936" y="2753886"/>
          <a:ext cx="6015487" cy="28935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18619">
                  <a:extLst>
                    <a:ext uri="{9D8B030D-6E8A-4147-A177-3AD203B41FA5}">
                      <a16:colId xmlns:a16="http://schemas.microsoft.com/office/drawing/2014/main" val="545604916"/>
                    </a:ext>
                  </a:extLst>
                </a:gridCol>
                <a:gridCol w="999217">
                  <a:extLst>
                    <a:ext uri="{9D8B030D-6E8A-4147-A177-3AD203B41FA5}">
                      <a16:colId xmlns:a16="http://schemas.microsoft.com/office/drawing/2014/main" val="743377015"/>
                    </a:ext>
                  </a:extLst>
                </a:gridCol>
                <a:gridCol w="999217">
                  <a:extLst>
                    <a:ext uri="{9D8B030D-6E8A-4147-A177-3AD203B41FA5}">
                      <a16:colId xmlns:a16="http://schemas.microsoft.com/office/drawing/2014/main" val="706529549"/>
                    </a:ext>
                  </a:extLst>
                </a:gridCol>
                <a:gridCol w="999217">
                  <a:extLst>
                    <a:ext uri="{9D8B030D-6E8A-4147-A177-3AD203B41FA5}">
                      <a16:colId xmlns:a16="http://schemas.microsoft.com/office/drawing/2014/main" val="784831480"/>
                    </a:ext>
                  </a:extLst>
                </a:gridCol>
                <a:gridCol w="999217">
                  <a:extLst>
                    <a:ext uri="{9D8B030D-6E8A-4147-A177-3AD203B41FA5}">
                      <a16:colId xmlns:a16="http://schemas.microsoft.com/office/drawing/2014/main" val="2251182075"/>
                    </a:ext>
                  </a:extLst>
                </a:gridCol>
              </a:tblGrid>
              <a:tr h="723385">
                <a:tc rowSpan="2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girl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boy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352484"/>
                  </a:ext>
                </a:extLst>
              </a:tr>
              <a:tr h="723385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slow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fast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slow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fast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93210782"/>
                  </a:ext>
                </a:extLst>
              </a:tr>
              <a:tr h="723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lend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23408758"/>
                  </a:ext>
                </a:extLst>
              </a:tr>
              <a:tr h="723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reject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6981138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1C1E333-ECE2-49AD-8081-1F669E31A3F7}"/>
              </a:ext>
            </a:extLst>
          </p:cNvPr>
          <p:cNvSpPr txBox="1"/>
          <p:nvPr/>
        </p:nvSpPr>
        <p:spPr>
          <a:xfrm>
            <a:off x="7840608" y="2615663"/>
            <a:ext cx="3897736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b="1" dirty="0"/>
              <a:t>Sample size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Trend 1</a:t>
            </a:r>
            <a:r>
              <a:rPr lang="en-US" altLang="zh-CN" sz="2400" dirty="0"/>
              <a:t>: people are more likely to trust girls rather than boys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Trend 2</a:t>
            </a:r>
            <a:r>
              <a:rPr lang="en-US" altLang="zh-CN" sz="2400" dirty="0"/>
              <a:t>: people tend to trust people who speak more slowly</a:t>
            </a:r>
            <a:endParaRPr lang="zh-CN" altLang="zh-CN" sz="2400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920997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图表 2"/>
          <p:cNvGraphicFramePr/>
          <p:nvPr>
            <p:extLst>
              <p:ext uri="{D42A27DB-BD31-4B8C-83A1-F6EECF244321}">
                <p14:modId xmlns:p14="http://schemas.microsoft.com/office/powerpoint/2010/main" val="500298996"/>
              </p:ext>
            </p:extLst>
          </p:nvPr>
        </p:nvGraphicFramePr>
        <p:xfrm>
          <a:off x="2829927" y="845830"/>
          <a:ext cx="6902417" cy="4381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84914B3-F9B1-804B-943C-46312509B9CB}"/>
              </a:ext>
            </a:extLst>
          </p:cNvPr>
          <p:cNvSpPr txBox="1"/>
          <p:nvPr/>
        </p:nvSpPr>
        <p:spPr>
          <a:xfrm>
            <a:off x="2435191" y="5511838"/>
            <a:ext cx="912099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People are more likely to trust girls rather than boys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Rejection rate of boys is almost 7 times the lending rate</a:t>
            </a:r>
            <a:r>
              <a:rPr lang="zh-CN" altLang="zh-CN" dirty="0"/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图表 10"/>
          <p:cNvGraphicFramePr/>
          <p:nvPr>
            <p:extLst>
              <p:ext uri="{D42A27DB-BD31-4B8C-83A1-F6EECF244321}">
                <p14:modId xmlns:p14="http://schemas.microsoft.com/office/powerpoint/2010/main" val="721778281"/>
              </p:ext>
            </p:extLst>
          </p:nvPr>
        </p:nvGraphicFramePr>
        <p:xfrm>
          <a:off x="2909976" y="853741"/>
          <a:ext cx="6324736" cy="4441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C6FE4AA-D59C-E549-886C-EFC5B76CC170}"/>
              </a:ext>
            </a:extLst>
          </p:cNvPr>
          <p:cNvSpPr txBox="1"/>
          <p:nvPr/>
        </p:nvSpPr>
        <p:spPr>
          <a:xfrm>
            <a:off x="1996684" y="5472906"/>
            <a:ext cx="856890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people tend to trust people who speak more slowly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when we are speaking quickly, the rejection rate is more than 4 times larger than the lending rate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图表 3"/>
          <p:cNvGraphicFramePr/>
          <p:nvPr>
            <p:extLst>
              <p:ext uri="{D42A27DB-BD31-4B8C-83A1-F6EECF244321}">
                <p14:modId xmlns:p14="http://schemas.microsoft.com/office/powerpoint/2010/main" val="3427542694"/>
              </p:ext>
            </p:extLst>
          </p:nvPr>
        </p:nvGraphicFramePr>
        <p:xfrm>
          <a:off x="2699812" y="344608"/>
          <a:ext cx="6610447" cy="453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7" name="直线箭头连接符 5"/>
          <p:cNvSpPr/>
          <p:nvPr/>
        </p:nvSpPr>
        <p:spPr>
          <a:xfrm>
            <a:off x="3529012" y="720089"/>
            <a:ext cx="4952048" cy="2331722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直线箭头连接符 8"/>
          <p:cNvSpPr/>
          <p:nvPr/>
        </p:nvSpPr>
        <p:spPr>
          <a:xfrm flipV="1">
            <a:off x="4057650" y="872490"/>
            <a:ext cx="4814889" cy="1741022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BF8552-363B-466A-8FE3-89B1305C7CC1}"/>
              </a:ext>
            </a:extLst>
          </p:cNvPr>
          <p:cNvSpPr txBox="1"/>
          <p:nvPr/>
        </p:nvSpPr>
        <p:spPr>
          <a:xfrm>
            <a:off x="2012609" y="5410298"/>
            <a:ext cx="950055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Fun fact: the lending rate for a fast-speaking girl is even higher than a slow-speaking boy</a:t>
            </a:r>
          </a:p>
          <a:p>
            <a:r>
              <a:rPr lang="en-US" altLang="zh-CN" dirty="0"/>
              <a:t>Conclusion: Both gender and speaking pace impact the choice of the pedestrian, but gender has a much bigger impact than speaking pace </a:t>
            </a:r>
            <a:endParaRPr lang="zh-CN" altLang="zh-CN" dirty="0"/>
          </a:p>
          <a:p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888DC-B30D-E248-9BAC-CBD082F3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944806"/>
            <a:ext cx="8991600" cy="1645921"/>
          </a:xfrm>
        </p:spPr>
        <p:txBody>
          <a:bodyPr/>
          <a:lstStyle/>
          <a:p>
            <a:r>
              <a:rPr kumimoji="1" lang="en-US" altLang="zh-CN" dirty="0"/>
              <a:t>Our interpretation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4F15B-AF34-6C49-BAB4-DFD09E626D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00200" y="2945695"/>
            <a:ext cx="10111154" cy="25055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kumimoji="1" lang="en-US" altLang="zh-CN" sz="3200" b="1" dirty="0"/>
              <a:t>Common belief: </a:t>
            </a:r>
          </a:p>
          <a:p>
            <a:pPr algn="l"/>
            <a:r>
              <a:rPr lang="en-US" altLang="zh-CN" sz="2400" dirty="0"/>
              <a:t>Females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physically more vulnerable and fragile.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less likely or incapable of committing crimes </a:t>
            </a:r>
          </a:p>
          <a:p>
            <a:pPr algn="l"/>
            <a:br>
              <a:rPr lang="en-US" altLang="zh-CN" sz="2400" dirty="0"/>
            </a:br>
            <a:endParaRPr lang="en-US" altLang="zh-CN" sz="2400" dirty="0"/>
          </a:p>
          <a:p>
            <a:pPr algn="l"/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893666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500A3-ADC2-6D4F-B06F-6AA96419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9A1DA-A46A-A74E-90C2-992D153DCA3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31135" y="2638044"/>
            <a:ext cx="7729730" cy="1950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Hypothesis 1: People are more likely to lend their phones to female strangers than male ones (</a:t>
            </a:r>
            <a:r>
              <a:rPr lang="en-US" altLang="zh-CN" sz="2400" dirty="0">
                <a:solidFill>
                  <a:srgbClr val="C00000"/>
                </a:solidFill>
              </a:rPr>
              <a:t>Valid)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Hypothesis 2: People are more likely to lend their phones to people who speak in a faster pace (</a:t>
            </a:r>
            <a:r>
              <a:rPr lang="en-US" altLang="zh-CN" sz="2400" dirty="0">
                <a:solidFill>
                  <a:srgbClr val="C00000"/>
                </a:solidFill>
              </a:rPr>
              <a:t>Invalid )</a:t>
            </a:r>
            <a:endParaRPr lang="zh-CN" altLang="zh-CN" sz="2400" dirty="0">
              <a:solidFill>
                <a:srgbClr val="C00000"/>
              </a:solidFill>
            </a:endParaRPr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70075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9C5EB-17AD-4D9E-9436-C2E46199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855" y="2605767"/>
            <a:ext cx="7729730" cy="1188721"/>
          </a:xfrm>
        </p:spPr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507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CE407-6141-DF40-87E7-EC971327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972" y="1871330"/>
            <a:ext cx="7729730" cy="3317357"/>
          </a:xfrm>
        </p:spPr>
        <p:txBody>
          <a:bodyPr>
            <a:normAutofit/>
          </a:bodyPr>
          <a:lstStyle/>
          <a:p>
            <a:r>
              <a:rPr lang="en-US" altLang="zh-CN" cap="none" dirty="0"/>
              <a:t>Are people more or less likely to borrow their phones to strangers based on their gender or speaking pace?</a:t>
            </a:r>
            <a:br>
              <a:rPr lang="zh-CN" altLang="zh-CN" cap="none" dirty="0"/>
            </a:br>
            <a:endParaRPr kumimoji="1"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3643787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A1E5D-C559-834F-9D1A-0D9D113F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Hypothesis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A28F0-BCDE-7348-9FAE-3CD48ABC1D80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1).  People are more likely to lend their phones to female strangers than male ones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2).  People are more likely to lend their phones to people who speak in a faster pace</a:t>
            </a:r>
            <a:endParaRPr lang="zh-CN" altLang="zh-CN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53932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CA1A-AF0C-5D41-9A6A-8E69BAE7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501" y="422431"/>
            <a:ext cx="7729730" cy="1188721"/>
          </a:xfrm>
        </p:spPr>
        <p:txBody>
          <a:bodyPr>
            <a:normAutofit/>
          </a:bodyPr>
          <a:lstStyle/>
          <a:p>
            <a:r>
              <a:rPr lang="en-US" altLang="zh-CN" dirty="0"/>
              <a:t>Why did we choose these two hypotheses?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5F2D5-D460-AD45-823F-BC34494EFA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060978" y="1791903"/>
            <a:ext cx="8048776" cy="477901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Several strangers came to us and asked for directions on first day </a:t>
            </a:r>
          </a:p>
          <a:p>
            <a:r>
              <a:rPr kumimoji="1" lang="en-US" altLang="zh-CN" sz="2000" dirty="0"/>
              <a:t>Interesting situation: </a:t>
            </a:r>
          </a:p>
          <a:p>
            <a:pPr marL="0" indent="0">
              <a:buNone/>
            </a:pPr>
            <a:r>
              <a:rPr kumimoji="1" lang="en-US" altLang="zh-CN" sz="2000" i="1" dirty="0"/>
              <a:t>       For men</a:t>
            </a:r>
            <a:r>
              <a:rPr kumimoji="1" lang="en-US" altLang="zh-CN" sz="2000" dirty="0"/>
              <a:t>: involuntary immediate rejection </a:t>
            </a:r>
          </a:p>
          <a:p>
            <a:pPr marL="0" indent="0">
              <a:buNone/>
            </a:pPr>
            <a:r>
              <a:rPr kumimoji="1" lang="en-US" altLang="zh-CN" sz="2000" dirty="0"/>
              <a:t>       </a:t>
            </a:r>
            <a:r>
              <a:rPr kumimoji="1" lang="en-US" altLang="zh-CN" sz="2000" i="1" dirty="0"/>
              <a:t>For women</a:t>
            </a:r>
            <a:r>
              <a:rPr kumimoji="1" lang="en-US" altLang="zh-CN" sz="2000" dirty="0"/>
              <a:t>: explain patiently  </a:t>
            </a:r>
          </a:p>
          <a:p>
            <a:r>
              <a:rPr kumimoji="1" lang="en-US" altLang="zh-CN" sz="2000" dirty="0"/>
              <a:t>Social norm: </a:t>
            </a:r>
            <a:r>
              <a:rPr lang="en-US" altLang="zh-CN" sz="2000" b="1" u="sng" dirty="0">
                <a:solidFill>
                  <a:schemeClr val="accent1"/>
                </a:solidFill>
              </a:rPr>
              <a:t>easier</a:t>
            </a:r>
            <a:r>
              <a:rPr lang="en-US" altLang="zh-CN" sz="2000" dirty="0"/>
              <a:t> for people to trust female strangers than male ones</a:t>
            </a:r>
          </a:p>
          <a:p>
            <a:pPr marL="0" indent="0">
              <a:buNone/>
            </a:pPr>
            <a:r>
              <a:rPr kumimoji="1" lang="en-US" altLang="zh-CN" sz="2000" dirty="0"/>
              <a:t>            - </a:t>
            </a:r>
            <a:r>
              <a:rPr lang="en-US" altLang="zh-CN" sz="2000" dirty="0"/>
              <a:t>less vigilant</a:t>
            </a:r>
            <a:r>
              <a:rPr lang="zh-CN" altLang="zh-CN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            - </a:t>
            </a:r>
            <a:r>
              <a:rPr lang="en-US" altLang="zh-CN" sz="2000" dirty="0"/>
              <a:t>more likely to offer help</a:t>
            </a:r>
            <a:r>
              <a:rPr lang="zh-CN" altLang="zh-CN" sz="2000" dirty="0"/>
              <a:t> </a:t>
            </a:r>
            <a:r>
              <a:rPr lang="en-US" altLang="zh-CN" sz="2000" dirty="0"/>
              <a:t>when they are in need</a:t>
            </a:r>
            <a:r>
              <a:rPr lang="zh-CN" altLang="zh-CN" sz="2000" dirty="0"/>
              <a:t> </a:t>
            </a:r>
            <a:endParaRPr lang="en-US" altLang="zh-CN" sz="2000" dirty="0"/>
          </a:p>
          <a:p>
            <a:r>
              <a:rPr kumimoji="1" lang="en-US" altLang="zh-CN" sz="2000" dirty="0"/>
              <a:t>Cause consequences</a:t>
            </a:r>
          </a:p>
          <a:p>
            <a:pPr marL="0" indent="0">
              <a:buNone/>
            </a:pPr>
            <a:r>
              <a:rPr lang="en-US" altLang="zh-CN" sz="2000" dirty="0"/>
              <a:t>            - easier for female criminals to succeed</a:t>
            </a:r>
            <a:r>
              <a:rPr lang="zh-CN" altLang="zh-CN" sz="2000" dirty="0"/>
              <a:t> </a:t>
            </a:r>
            <a:r>
              <a:rPr lang="en-US" altLang="zh-CN" sz="2000" dirty="0"/>
              <a:t>(human trafficking)</a:t>
            </a:r>
          </a:p>
          <a:p>
            <a:r>
              <a:rPr lang="en-US" altLang="zh-CN" sz="2000" dirty="0"/>
              <a:t>people are likely to determine whether they will help someone based on how urgent they are in need of that help</a:t>
            </a:r>
            <a:r>
              <a:rPr lang="zh-CN" altLang="zh-CN" sz="2400" dirty="0"/>
              <a:t> </a:t>
            </a:r>
            <a:endParaRPr kumimoji="1"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6836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ndependent Variable (IV)"/>
          <p:cNvSpPr txBox="1">
            <a:spLocks noGrp="1"/>
          </p:cNvSpPr>
          <p:nvPr>
            <p:ph type="title"/>
          </p:nvPr>
        </p:nvSpPr>
        <p:spPr>
          <a:xfrm>
            <a:off x="2204211" y="390533"/>
            <a:ext cx="7729730" cy="1188721"/>
          </a:xfrm>
          <a:prstGeom prst="rect">
            <a:avLst/>
          </a:prstGeom>
        </p:spPr>
        <p:txBody>
          <a:bodyPr/>
          <a:lstStyle/>
          <a:p>
            <a:r>
              <a:rPr dirty="0"/>
              <a:t>Independent Variable </a:t>
            </a:r>
            <a:r>
              <a:rPr lang="en-US" altLang="zh-CN" dirty="0"/>
              <a:t>/ LEVELS</a:t>
            </a:r>
            <a:r>
              <a:rPr dirty="0"/>
              <a:t> </a:t>
            </a:r>
          </a:p>
        </p:txBody>
      </p:sp>
      <p:sp>
        <p:nvSpPr>
          <p:cNvPr id="4" name="Four Levels…">
            <a:extLst>
              <a:ext uri="{FF2B5EF4-FFF2-40B4-BE49-F238E27FC236}">
                <a16:creationId xmlns:a16="http://schemas.microsoft.com/office/drawing/2014/main" id="{EA9A5C35-716E-0647-8893-3DDE8B41B8B5}"/>
              </a:ext>
            </a:extLst>
          </p:cNvPr>
          <p:cNvSpPr txBox="1">
            <a:spLocks/>
          </p:cNvSpPr>
          <p:nvPr/>
        </p:nvSpPr>
        <p:spPr>
          <a:xfrm>
            <a:off x="2204211" y="1881962"/>
            <a:ext cx="7729730" cy="4240837"/>
          </a:xfrm>
          <a:prstGeom prst="rect">
            <a:avLst/>
          </a:prstGeom>
          <a:ln w="25400" cap="flat" cmpd="sng" algn="ctr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19" rIns="45719">
            <a:normAutofit lnSpcReduction="10000"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Gill Sans MT"/>
              </a:defRPr>
            </a:lvl1pPr>
            <a:lvl2pPr marL="4857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Gill Sans MT"/>
              </a:defRPr>
            </a:lvl2pPr>
            <a:lvl3pPr marL="7143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Gill Sans MT"/>
              </a:defRPr>
            </a:lvl3pPr>
            <a:lvl4pPr marL="9429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Gill Sans MT"/>
              </a:defRPr>
            </a:lvl4pPr>
            <a:lvl5pPr marL="11715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Gill Sans MT"/>
              </a:defRPr>
            </a:lvl5pPr>
            <a:lvl6pPr marL="134143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Gill Sans MT"/>
              </a:defRPr>
            </a:lvl6pPr>
            <a:lvl7pPr marL="151288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Gill Sans MT"/>
              </a:defRPr>
            </a:lvl7pPr>
            <a:lvl8pPr marL="168592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Gill Sans MT"/>
              </a:defRPr>
            </a:lvl8pPr>
            <a:lvl9pPr marL="1911350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Gill Sans MT"/>
              </a:defRPr>
            </a:lvl9pPr>
          </a:lstStyle>
          <a:p>
            <a:pPr marL="0" indent="0">
              <a:buNone/>
              <a:defRPr sz="2500"/>
            </a:pPr>
            <a:r>
              <a:rPr lang="en-US" altLang="zh-CN" b="1" u="sng" dirty="0">
                <a:solidFill>
                  <a:schemeClr val="bg2"/>
                </a:solidFill>
                <a:latin typeface="Gill Sans MT" panose="020B0502020104020203" pitchFamily="34" charset="0"/>
              </a:rPr>
              <a:t>Independent Variables</a:t>
            </a:r>
            <a:r>
              <a:rPr lang="en-US" altLang="zh-CN" dirty="0">
                <a:solidFill>
                  <a:schemeClr val="bg2"/>
                </a:solidFill>
                <a:latin typeface="Gill Sans MT" panose="020B0502020104020203" pitchFamily="34" charset="0"/>
              </a:rPr>
              <a:t>:</a:t>
            </a:r>
          </a:p>
          <a:p>
            <a:pPr lvl="2">
              <a:defRPr sz="2500"/>
            </a:pPr>
            <a:r>
              <a:rPr lang="en-US" altLang="zh-CN" dirty="0">
                <a:solidFill>
                  <a:schemeClr val="bg2"/>
                </a:solidFill>
                <a:latin typeface="Gill Sans MT" panose="020B0502020104020203" pitchFamily="34" charset="0"/>
              </a:rPr>
              <a:t>Gender </a:t>
            </a:r>
          </a:p>
          <a:p>
            <a:pPr lvl="2">
              <a:defRPr sz="2500"/>
            </a:pPr>
            <a:r>
              <a:rPr lang="en-US" altLang="zh-CN" dirty="0">
                <a:solidFill>
                  <a:schemeClr val="bg2"/>
                </a:solidFill>
                <a:latin typeface="Gill Sans MT" panose="020B0502020104020203" pitchFamily="34" charset="0"/>
              </a:rPr>
              <a:t>Pace of Speaking </a:t>
            </a:r>
          </a:p>
          <a:p>
            <a:pPr marL="0" indent="0" hangingPunct="1">
              <a:buFont typeface="Arial"/>
              <a:buNone/>
            </a:pPr>
            <a:endParaRPr lang="en-US" sz="2500" dirty="0">
              <a:solidFill>
                <a:schemeClr val="bg2"/>
              </a:solidFill>
              <a:latin typeface="Gill Sans MT" panose="020B0502020104020203" pitchFamily="34" charset="0"/>
            </a:endParaRPr>
          </a:p>
          <a:p>
            <a:pPr marL="0" indent="0" hangingPunct="1">
              <a:buFont typeface="Arial"/>
              <a:buNone/>
            </a:pPr>
            <a:r>
              <a:rPr lang="en-US" sz="2500" b="1" u="sng" dirty="0">
                <a:solidFill>
                  <a:schemeClr val="bg2"/>
                </a:solidFill>
                <a:latin typeface="Gill Sans MT" panose="020B0502020104020203" pitchFamily="34" charset="0"/>
              </a:rPr>
              <a:t>Four Levels</a:t>
            </a:r>
            <a:r>
              <a:rPr lang="en-US" altLang="zh-CN" sz="2500" b="1" u="sng" dirty="0">
                <a:solidFill>
                  <a:schemeClr val="bg2"/>
                </a:solidFill>
                <a:latin typeface="Gill Sans MT" panose="020B0502020104020203" pitchFamily="34" charset="0"/>
              </a:rPr>
              <a:t>:</a:t>
            </a:r>
            <a:endParaRPr lang="en-US" sz="2500" b="1" u="sng" dirty="0">
              <a:solidFill>
                <a:schemeClr val="bg2"/>
              </a:solidFill>
              <a:latin typeface="Gill Sans MT" panose="020B0502020104020203" pitchFamily="34" charset="0"/>
            </a:endParaRPr>
          </a:p>
          <a:p>
            <a:pPr lvl="2" hangingPunct="1"/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0"/>
              </a:rPr>
              <a:t>Fast</a:t>
            </a:r>
            <a:r>
              <a:rPr lang="en-US" altLang="zh-CN" sz="2500" dirty="0">
                <a:solidFill>
                  <a:schemeClr val="bg2"/>
                </a:solidFill>
                <a:latin typeface="Gill Sans MT" panose="020B0502020104020203" pitchFamily="34" charset="0"/>
              </a:rPr>
              <a:t>-p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0"/>
              </a:rPr>
              <a:t>ace Girls </a:t>
            </a:r>
          </a:p>
          <a:p>
            <a:pPr lvl="2" hangingPunct="1"/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0"/>
              </a:rPr>
              <a:t>Slow</a:t>
            </a:r>
            <a:r>
              <a:rPr lang="en-US" altLang="zh-CN" sz="2500" dirty="0">
                <a:solidFill>
                  <a:schemeClr val="bg2"/>
                </a:solidFill>
                <a:latin typeface="Gill Sans MT" panose="020B0502020104020203" pitchFamily="34" charset="0"/>
              </a:rPr>
              <a:t>-p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0"/>
              </a:rPr>
              <a:t>ace Girls </a:t>
            </a:r>
          </a:p>
          <a:p>
            <a:pPr lvl="2" hangingPunct="1"/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0"/>
              </a:rPr>
              <a:t>Fast</a:t>
            </a:r>
            <a:r>
              <a:rPr lang="en-US" altLang="zh-CN" sz="2500" dirty="0">
                <a:solidFill>
                  <a:schemeClr val="bg2"/>
                </a:solidFill>
                <a:latin typeface="Gill Sans MT" panose="020B0502020104020203" pitchFamily="34" charset="0"/>
              </a:rPr>
              <a:t>-p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0"/>
              </a:rPr>
              <a:t>ace Boys </a:t>
            </a:r>
          </a:p>
          <a:p>
            <a:pPr lvl="2" hangingPunct="1"/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0"/>
              </a:rPr>
              <a:t>Slow</a:t>
            </a:r>
            <a:r>
              <a:rPr lang="en-US" altLang="zh-CN" sz="2500" dirty="0">
                <a:solidFill>
                  <a:schemeClr val="bg2"/>
                </a:solidFill>
                <a:latin typeface="Gill Sans MT" panose="020B0502020104020203" pitchFamily="34" charset="0"/>
              </a:rPr>
              <a:t>-p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0"/>
              </a:rPr>
              <a:t>ace Boys 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DEPENDENT vARIABLE (DV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DEPENDENT </a:t>
            </a:r>
            <a:r>
              <a:rPr lang="en-US" dirty="0"/>
              <a:t>variable</a:t>
            </a:r>
            <a:r>
              <a:rPr dirty="0"/>
              <a:t> (DV) </a:t>
            </a:r>
          </a:p>
        </p:txBody>
      </p:sp>
      <p:sp>
        <p:nvSpPr>
          <p:cNvPr id="124" name="Whether the pedestrians will lend their cell phones to us or not"/>
          <p:cNvSpPr txBox="1">
            <a:spLocks noGrp="1"/>
          </p:cNvSpPr>
          <p:nvPr>
            <p:ph type="body" sz="half" idx="1"/>
          </p:nvPr>
        </p:nvSpPr>
        <p:spPr>
          <a:xfrm>
            <a:off x="2231135" y="2683528"/>
            <a:ext cx="9026468" cy="3101983"/>
          </a:xfrm>
          <a:prstGeom prst="rect">
            <a:avLst/>
          </a:prstGeom>
        </p:spPr>
        <p:txBody>
          <a:bodyPr/>
          <a:lstStyle>
            <a:lvl1pPr marL="0" indent="0" defTabSz="355600">
              <a:spcBef>
                <a:spcPts val="0"/>
              </a:spcBef>
              <a:buClrTx/>
              <a:buSzTx/>
              <a:buFontTx/>
              <a:buNone/>
              <a:defRPr sz="25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>
                <a:latin typeface="Gill Sans MT" panose="020B0502020104020203" pitchFamily="34" charset="0"/>
              </a:rPr>
              <a:t>Whether the pedestrians will lend their cell phones or not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nipulation 1 - Gender">
            <a:extLst>
              <a:ext uri="{FF2B5EF4-FFF2-40B4-BE49-F238E27FC236}">
                <a16:creationId xmlns:a16="http://schemas.microsoft.com/office/drawing/2014/main" id="{CA62FEF8-81AF-D44B-8FD4-90F54047DD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135" y="964691"/>
            <a:ext cx="7729730" cy="11887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Manipulation 1 - Gender</a:t>
            </a:r>
          </a:p>
        </p:txBody>
      </p:sp>
      <p:sp>
        <p:nvSpPr>
          <p:cNvPr id="5" name="Members of different genders take turns to conduct the same amount of trials on the same spot">
            <a:extLst>
              <a:ext uri="{FF2B5EF4-FFF2-40B4-BE49-F238E27FC236}">
                <a16:creationId xmlns:a16="http://schemas.microsoft.com/office/drawing/2014/main" id="{1EBB6D3C-8372-0E42-B3D1-07131249D4FC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2231135" y="2354322"/>
            <a:ext cx="7729730" cy="3101983"/>
          </a:xfrm>
          <a:prstGeom prst="rect">
            <a:avLst/>
          </a:prstGeom>
        </p:spPr>
        <p:txBody>
          <a:bodyPr/>
          <a:lstStyle>
            <a:lvl1pPr marL="0" indent="0" defTabSz="355600">
              <a:spcBef>
                <a:spcPts val="0"/>
              </a:spcBef>
              <a:buClrTx/>
              <a:buSzTx/>
              <a:buFontTx/>
              <a:buNone/>
              <a:defRPr sz="2200">
                <a:solidFill>
                  <a:srgbClr val="45454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l"/>
            <a:r>
              <a:rPr lang="en-US" altLang="zh-CN" dirty="0"/>
              <a:t>Contestants: 1 Girl (Maggie) + 1 Boy (Leslie)</a:t>
            </a:r>
          </a:p>
          <a:p>
            <a:endParaRPr dirty="0"/>
          </a:p>
        </p:txBody>
      </p:sp>
      <p:sp>
        <p:nvSpPr>
          <p:cNvPr id="6" name="Manipulation 2 - Pace of speaking">
            <a:extLst>
              <a:ext uri="{FF2B5EF4-FFF2-40B4-BE49-F238E27FC236}">
                <a16:creationId xmlns:a16="http://schemas.microsoft.com/office/drawing/2014/main" id="{0A8A556B-01AA-884E-B020-6CBC1CA06286}"/>
              </a:ext>
            </a:extLst>
          </p:cNvPr>
          <p:cNvSpPr txBox="1">
            <a:spLocks/>
          </p:cNvSpPr>
          <p:nvPr/>
        </p:nvSpPr>
        <p:spPr>
          <a:xfrm>
            <a:off x="2231135" y="3917377"/>
            <a:ext cx="7729730" cy="118872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82879" tIns="182879" rIns="182879" bIns="182879" anchor="ctr">
            <a:normAutofit/>
          </a:bodyPr>
          <a:lstStyle>
            <a:lvl1pPr marL="0" marR="0" indent="0" algn="ctr" defTabSz="905255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72" b="0" i="0" u="none" strike="noStrike" cap="all" spc="198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1pPr>
            <a:lvl2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2pPr>
            <a:lvl3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3pPr>
            <a:lvl4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4pPr>
            <a:lvl5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5pPr>
            <a:lvl6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6pPr>
            <a:lvl7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7pPr>
            <a:lvl8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8pPr>
            <a:lvl9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20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pPr hangingPunct="1"/>
            <a:r>
              <a:rPr lang="en-US" sz="2800" dirty="0"/>
              <a:t>Manipulation 2 - Pace of speaking </a:t>
            </a:r>
          </a:p>
        </p:txBody>
      </p:sp>
      <p:sp>
        <p:nvSpPr>
          <p:cNvPr id="7" name="Have half of trials with faster pace while others with slower pace.">
            <a:extLst>
              <a:ext uri="{FF2B5EF4-FFF2-40B4-BE49-F238E27FC236}">
                <a16:creationId xmlns:a16="http://schemas.microsoft.com/office/drawing/2014/main" id="{0B56B936-DFFF-274D-B9CB-84E35554F4F3}"/>
              </a:ext>
            </a:extLst>
          </p:cNvPr>
          <p:cNvSpPr txBox="1">
            <a:spLocks/>
          </p:cNvSpPr>
          <p:nvPr/>
        </p:nvSpPr>
        <p:spPr>
          <a:xfrm>
            <a:off x="2231135" y="5307008"/>
            <a:ext cx="8343992" cy="310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3556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ln>
                  <a:noFill/>
                </a:ln>
                <a:solidFill>
                  <a:srgbClr val="454545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857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2pPr>
            <a:lvl3pPr marL="7143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3pPr>
            <a:lvl4pPr marL="9429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4pPr>
            <a:lvl5pPr marL="117157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5pPr>
            <a:lvl6pPr marL="134143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6pPr>
            <a:lvl7pPr marL="1512887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7pPr>
            <a:lvl8pPr marL="1685925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8pPr>
            <a:lvl9pPr marL="1911350" marR="0" indent="-257175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262626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pPr hangingPunct="1"/>
            <a:r>
              <a:rPr lang="en-US" b="1" dirty="0"/>
              <a:t>Half</a:t>
            </a:r>
            <a:r>
              <a:rPr lang="en-US" dirty="0"/>
              <a:t> of trials with </a:t>
            </a:r>
            <a:r>
              <a:rPr lang="en-US" u="sng" dirty="0"/>
              <a:t>faster pace </a:t>
            </a:r>
            <a:r>
              <a:rPr lang="en-US" dirty="0"/>
              <a:t>while </a:t>
            </a:r>
            <a:r>
              <a:rPr lang="en-US" b="1" dirty="0"/>
              <a:t>other half </a:t>
            </a:r>
            <a:r>
              <a:rPr lang="en-US" dirty="0"/>
              <a:t>with </a:t>
            </a:r>
            <a:r>
              <a:rPr lang="en-US" u="sng" dirty="0"/>
              <a:t>slower pace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33499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8AA93-B778-AB4C-B3A0-6AAB28FC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503" y="545701"/>
            <a:ext cx="7729730" cy="1188721"/>
          </a:xfrm>
        </p:spPr>
        <p:txBody>
          <a:bodyPr/>
          <a:lstStyle/>
          <a:p>
            <a:r>
              <a:rPr lang="en-US" altLang="zh-CN" dirty="0"/>
              <a:t>internal validity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9572D-CA05-3B4A-B8B2-A7DDCF998D6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08075" y="2030818"/>
            <a:ext cx="10909004" cy="4369982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/>
              <a:t>Physical characteristics of borrower </a:t>
            </a:r>
            <a:endParaRPr lang="zh-CN" altLang="zh-CN" sz="2400" dirty="0"/>
          </a:p>
          <a:p>
            <a:pPr marL="942975" lvl="4" indent="0">
              <a:buNone/>
            </a:pPr>
            <a:r>
              <a:rPr lang="en-US" altLang="zh-CN" sz="2400" dirty="0"/>
              <a:t>-same age of 16</a:t>
            </a:r>
            <a:endParaRPr lang="zh-CN" altLang="zh-CN" sz="2400" dirty="0"/>
          </a:p>
          <a:p>
            <a:pPr marL="942975" lvl="4" indent="0">
              <a:buNone/>
            </a:pPr>
            <a:r>
              <a:rPr lang="en-US" altLang="zh-CN" sz="2400" dirty="0"/>
              <a:t>-similar heights 5’6  / 5’5</a:t>
            </a:r>
            <a:endParaRPr lang="zh-CN" altLang="zh-CN" sz="2400" dirty="0"/>
          </a:p>
          <a:p>
            <a:pPr marL="942975" lvl="4" indent="0">
              <a:buNone/>
            </a:pPr>
            <a:r>
              <a:rPr lang="en-US" altLang="zh-CN" sz="2400" dirty="0"/>
              <a:t>-same dressing code – a casual one with all black hoodie and black pants</a:t>
            </a:r>
          </a:p>
          <a:p>
            <a:pPr marL="942975" lvl="4" indent="0">
              <a:buNone/>
            </a:pPr>
            <a:endParaRPr lang="zh-CN" altLang="zh-CN" sz="2400" dirty="0"/>
          </a:p>
          <a:p>
            <a:pPr lvl="0"/>
            <a:r>
              <a:rPr lang="en-US" altLang="zh-CN" sz="2400" dirty="0"/>
              <a:t>Wording</a:t>
            </a:r>
          </a:p>
          <a:p>
            <a:pPr lvl="0"/>
            <a:r>
              <a:rPr lang="en-US" altLang="zh-CN" sz="2400" dirty="0"/>
              <a:t>“(Name), I came here with my friend for fun, but I got lost, and my phone ran out of batteries, would you please lend me your phone to call her?”</a:t>
            </a:r>
            <a:endParaRPr lang="zh-CN" altLang="zh-CN" sz="2400" dirty="0"/>
          </a:p>
          <a:p>
            <a:pPr>
              <a:buFont typeface="Arial" panose="020B0604020202020204" pitchFamily="34" charset="0"/>
              <a:buChar char="•"/>
            </a:pPr>
            <a:endParaRPr kumimoji="1" lang="zh-CN" altLang="en-US" sz="2400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ED5800-EE67-6C4D-8969-7B89CF5BA7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68" y="3039596"/>
            <a:ext cx="2743200" cy="3657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2EFB004-609E-CE47-8216-104257E74C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039596"/>
            <a:ext cx="2743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65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8EC26BC-9785-324F-AE2C-DF0E9AD18723}"/>
              </a:ext>
            </a:extLst>
          </p:cNvPr>
          <p:cNvSpPr/>
          <p:nvPr/>
        </p:nvSpPr>
        <p:spPr>
          <a:xfrm>
            <a:off x="808072" y="560113"/>
            <a:ext cx="1050762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500" b="1" dirty="0"/>
              <a:t>Location</a:t>
            </a:r>
            <a:r>
              <a:rPr lang="en-US" altLang="zh-CN" sz="2500" dirty="0"/>
              <a:t>: Shu Du Da Dao Ren Min Dong Road busy intersection</a:t>
            </a:r>
          </a:p>
          <a:p>
            <a:pPr lvl="0"/>
            <a:endParaRPr lang="zh-CN" altLang="zh-CN" sz="2500" dirty="0"/>
          </a:p>
          <a:p>
            <a:pPr lvl="0"/>
            <a:r>
              <a:rPr lang="en-US" altLang="zh-CN" sz="2500" b="1" dirty="0"/>
              <a:t>Time</a:t>
            </a:r>
            <a:r>
              <a:rPr lang="en-US" altLang="zh-CN" sz="2500" dirty="0"/>
              <a:t>: From 2:15-5:09</a:t>
            </a:r>
          </a:p>
          <a:p>
            <a:pPr lvl="0"/>
            <a:endParaRPr lang="zh-CN" altLang="zh-CN" sz="2500" dirty="0"/>
          </a:p>
          <a:p>
            <a:pPr lvl="0"/>
            <a:r>
              <a:rPr lang="en-US" altLang="zh-CN" sz="2500" b="1" dirty="0"/>
              <a:t>How?</a:t>
            </a:r>
          </a:p>
          <a:p>
            <a:pPr lvl="0"/>
            <a:r>
              <a:rPr lang="en-US" altLang="zh-CN" sz="2500" dirty="0"/>
              <a:t>- Pedestrian overpass</a:t>
            </a:r>
            <a:endParaRPr lang="zh-CN" altLang="zh-CN" sz="25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22E31D-B397-D340-8983-F916D5AFF1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"/>
          <a:stretch/>
        </p:blipFill>
        <p:spPr>
          <a:xfrm>
            <a:off x="4029075" y="2448984"/>
            <a:ext cx="7886700" cy="37437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5E74472-F164-3742-8C6E-C9620F264C26}"/>
              </a:ext>
            </a:extLst>
          </p:cNvPr>
          <p:cNvSpPr/>
          <p:nvPr/>
        </p:nvSpPr>
        <p:spPr>
          <a:xfrm>
            <a:off x="808072" y="3109314"/>
            <a:ext cx="28350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/>
              <a:t>- Boy and the girl on each side </a:t>
            </a:r>
            <a:endParaRPr lang="zh-CN" altLang="en-US" sz="25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581D4C-EFF1-1941-84D2-A87714981374}"/>
              </a:ext>
            </a:extLst>
          </p:cNvPr>
          <p:cNvSpPr/>
          <p:nvPr/>
        </p:nvSpPr>
        <p:spPr>
          <a:xfrm>
            <a:off x="808072" y="4065358"/>
            <a:ext cx="283507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/>
              <a:t>- Execute the experiment at the same time </a:t>
            </a:r>
            <a:endParaRPr lang="zh-CN" altLang="en-US" sz="25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890BCF-D15A-9A4C-A396-806DDB6E6737}"/>
              </a:ext>
            </a:extLst>
          </p:cNvPr>
          <p:cNvSpPr/>
          <p:nvPr/>
        </p:nvSpPr>
        <p:spPr>
          <a:xfrm>
            <a:off x="9644062" y="3392626"/>
            <a:ext cx="2271713" cy="1856482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251786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包裹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包裹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583</Words>
  <Application>Microsoft Office PowerPoint</Application>
  <PresentationFormat>宽屏</PresentationFormat>
  <Paragraphs>99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Helvetica Neue</vt:lpstr>
      <vt:lpstr>等线</vt:lpstr>
      <vt:lpstr>Arial</vt:lpstr>
      <vt:lpstr>Gill Sans MT</vt:lpstr>
      <vt:lpstr>包裹</vt:lpstr>
      <vt:lpstr>Would you lend me your phone?</vt:lpstr>
      <vt:lpstr>Are people more or less likely to borrow their phones to strangers based on their gender or speaking pace? </vt:lpstr>
      <vt:lpstr>Hypothesis</vt:lpstr>
      <vt:lpstr>Why did we choose these two hypotheses?</vt:lpstr>
      <vt:lpstr>Independent Variable / LEVELS </vt:lpstr>
      <vt:lpstr>DEPENDENT variable (DV) </vt:lpstr>
      <vt:lpstr>Manipulation 1 - Gender</vt:lpstr>
      <vt:lpstr>internal validity </vt:lpstr>
      <vt:lpstr>PowerPoint 演示文稿</vt:lpstr>
      <vt:lpstr>External Validity:  - Randomization   - Naturalism</vt:lpstr>
      <vt:lpstr>Raw data</vt:lpstr>
      <vt:lpstr>PowerPoint 演示文稿</vt:lpstr>
      <vt:lpstr>PowerPoint 演示文稿</vt:lpstr>
      <vt:lpstr>PowerPoint 演示文稿</vt:lpstr>
      <vt:lpstr>Our interpretation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Would you lend me your phone?</dc:title>
  <dc:creator>Maggie Huang</dc:creator>
  <cp:lastModifiedBy>Maggie Huang</cp:lastModifiedBy>
  <cp:revision>67</cp:revision>
  <dcterms:modified xsi:type="dcterms:W3CDTF">2019-01-27T03:56:30Z</dcterms:modified>
</cp:coreProperties>
</file>