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1" r:id="rId3"/>
    <p:sldId id="279" r:id="rId4"/>
    <p:sldId id="280" r:id="rId5"/>
    <p:sldId id="281" r:id="rId6"/>
    <p:sldId id="282" r:id="rId7"/>
    <p:sldId id="295" r:id="rId8"/>
    <p:sldId id="286" r:id="rId9"/>
    <p:sldId id="283" r:id="rId10"/>
    <p:sldId id="287" r:id="rId11"/>
    <p:sldId id="288" r:id="rId12"/>
    <p:sldId id="289" r:id="rId13"/>
    <p:sldId id="290" r:id="rId14"/>
    <p:sldId id="293" r:id="rId15"/>
    <p:sldId id="294" r:id="rId16"/>
    <p:sldId id="284" r:id="rId17"/>
    <p:sldId id="292" r:id="rId18"/>
    <p:sldId id="285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9DD62-7B8A-4672-BD49-220E8D9AB6F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EA9AC-C22D-46FB-855D-E2288D4A2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A9AC-C22D-46FB-855D-E2288D4A2E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158D9-449B-4167-8EE0-DC0214E59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A9AC-C22D-46FB-855D-E2288D4A2E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1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Process Journal and Design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9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0" y="3981834"/>
            <a:ext cx="9144000" cy="2018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5" name="Rectangle 84"/>
          <p:cNvSpPr/>
          <p:nvPr/>
        </p:nvSpPr>
        <p:spPr>
          <a:xfrm>
            <a:off x="0" y="2419542"/>
            <a:ext cx="9144000" cy="1567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Rectangle 83"/>
          <p:cNvSpPr/>
          <p:nvPr/>
        </p:nvSpPr>
        <p:spPr>
          <a:xfrm>
            <a:off x="0" y="857250"/>
            <a:ext cx="9144000" cy="1567543"/>
          </a:xfrm>
          <a:prstGeom prst="rect">
            <a:avLst/>
          </a:prstGeom>
          <a:solidFill>
            <a:srgbClr val="F8F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Up-Down Arrow 92"/>
          <p:cNvSpPr/>
          <p:nvPr/>
        </p:nvSpPr>
        <p:spPr>
          <a:xfrm>
            <a:off x="7345127" y="857250"/>
            <a:ext cx="1796839" cy="5173022"/>
          </a:xfrm>
          <a:prstGeom prst="upDownArrow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1277536" y="1181799"/>
            <a:ext cx="5916378" cy="13388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sz="4050"/>
              <a:t>Your Assigned Question</a:t>
            </a:r>
          </a:p>
        </p:txBody>
      </p:sp>
      <p:cxnSp>
        <p:nvCxnSpPr>
          <p:cNvPr id="8" name="Straight Arrow Connector 7"/>
          <p:cNvCxnSpPr>
            <a:stCxn id="22" idx="0"/>
          </p:cNvCxnSpPr>
          <p:nvPr/>
        </p:nvCxnSpPr>
        <p:spPr>
          <a:xfrm flipV="1">
            <a:off x="3403148" y="1809944"/>
            <a:ext cx="131989" cy="8543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17173" y="2664278"/>
            <a:ext cx="489857" cy="85408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8219" y="2664278"/>
            <a:ext cx="489857" cy="85408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99266" y="2664278"/>
            <a:ext cx="489857" cy="85408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8759" y="2664278"/>
            <a:ext cx="489857" cy="85408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583872" y="1809942"/>
            <a:ext cx="131990" cy="8543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087712" y="1809942"/>
            <a:ext cx="156482" cy="8543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008361" y="1809942"/>
            <a:ext cx="156482" cy="8543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9359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0731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46453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2176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4576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75948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91670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07392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7402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68774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84496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00218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19342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50714" y="4237263"/>
            <a:ext cx="489857" cy="85408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950"/>
              <a:t>?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44287" y="3495275"/>
            <a:ext cx="772886" cy="741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388055" y="3495274"/>
            <a:ext cx="772886" cy="741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909795" y="3495273"/>
            <a:ext cx="183187" cy="7419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810711" y="3495274"/>
            <a:ext cx="209042" cy="741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4" idx="2"/>
          </p:cNvCxnSpPr>
          <p:nvPr/>
        </p:nvCxnSpPr>
        <p:spPr>
          <a:xfrm flipH="1" flipV="1">
            <a:off x="7173688" y="3518358"/>
            <a:ext cx="252745" cy="7189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7418615" y="3495274"/>
            <a:ext cx="610601" cy="741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24" idx="3"/>
          </p:cNvCxnSpPr>
          <p:nvPr/>
        </p:nvCxnSpPr>
        <p:spPr>
          <a:xfrm flipH="1" flipV="1">
            <a:off x="7418616" y="3091318"/>
            <a:ext cx="1280923" cy="11459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1" idx="2"/>
          </p:cNvCxnSpPr>
          <p:nvPr/>
        </p:nvCxnSpPr>
        <p:spPr>
          <a:xfrm flipV="1">
            <a:off x="1235355" y="3518358"/>
            <a:ext cx="326747" cy="7189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1753874" y="3495274"/>
            <a:ext cx="52902" cy="7419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2" idx="2"/>
          </p:cNvCxnSpPr>
          <p:nvPr/>
        </p:nvCxnSpPr>
        <p:spPr>
          <a:xfrm flipH="1" flipV="1">
            <a:off x="3403148" y="3518358"/>
            <a:ext cx="324361" cy="7189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089671" y="3495273"/>
            <a:ext cx="197135" cy="7419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3648076" y="3495273"/>
            <a:ext cx="682313" cy="7419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3" idx="2"/>
          </p:cNvCxnSpPr>
          <p:nvPr/>
        </p:nvCxnSpPr>
        <p:spPr>
          <a:xfrm flipH="1" flipV="1">
            <a:off x="5244195" y="3518358"/>
            <a:ext cx="293411" cy="7189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5464540" y="3495273"/>
            <a:ext cx="698459" cy="7419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0" y="857250"/>
            <a:ext cx="937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1</a:t>
            </a:r>
            <a:r>
              <a:rPr lang="en-US" sz="2100" baseline="30000"/>
              <a:t>st</a:t>
            </a:r>
            <a:r>
              <a:rPr lang="en-US" sz="2100"/>
              <a:t> Tier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-28572" y="2914120"/>
            <a:ext cx="1000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2</a:t>
            </a:r>
            <a:r>
              <a:rPr lang="en-US" sz="2100" baseline="30000"/>
              <a:t>nd</a:t>
            </a:r>
            <a:r>
              <a:rPr lang="en-US" sz="2100"/>
              <a:t> Tier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" y="5577903"/>
            <a:ext cx="11212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3</a:t>
            </a:r>
            <a:r>
              <a:rPr lang="en-US" sz="2100" baseline="30000"/>
              <a:t>rd</a:t>
            </a:r>
            <a:r>
              <a:rPr lang="en-US" sz="2100"/>
              <a:t> Tier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82441" y="1084092"/>
            <a:ext cx="17238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/>
              <a:t>More </a:t>
            </a:r>
          </a:p>
          <a:p>
            <a:pPr algn="ctr"/>
            <a:r>
              <a:rPr lang="en-US" sz="2100"/>
              <a:t>Open </a:t>
            </a:r>
          </a:p>
          <a:p>
            <a:pPr algn="ctr"/>
            <a:r>
              <a:rPr lang="en-US" sz="2100"/>
              <a:t>General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465199" y="5056769"/>
            <a:ext cx="15566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/>
              <a:t>More Closed Specific</a:t>
            </a:r>
          </a:p>
        </p:txBody>
      </p:sp>
    </p:spTree>
    <p:extLst>
      <p:ext uri="{BB962C8B-B14F-4D97-AF65-F5344CB8AC3E}">
        <p14:creationId xmlns:p14="http://schemas.microsoft.com/office/powerpoint/2010/main" val="406457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2976868"/>
            <a:ext cx="9144000" cy="2993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Rectangle 54"/>
          <p:cNvSpPr/>
          <p:nvPr/>
        </p:nvSpPr>
        <p:spPr>
          <a:xfrm>
            <a:off x="0" y="1943824"/>
            <a:ext cx="9144000" cy="10344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ectangle 55"/>
          <p:cNvSpPr/>
          <p:nvPr/>
        </p:nvSpPr>
        <p:spPr>
          <a:xfrm>
            <a:off x="0" y="1364319"/>
            <a:ext cx="9144000" cy="568819"/>
          </a:xfrm>
          <a:prstGeom prst="rect">
            <a:avLst/>
          </a:prstGeom>
          <a:solidFill>
            <a:srgbClr val="F8FF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-8937" y="1478518"/>
            <a:ext cx="937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1</a:t>
            </a:r>
            <a:r>
              <a:rPr lang="en-US" sz="2100" baseline="30000"/>
              <a:t>st</a:t>
            </a:r>
            <a:r>
              <a:rPr lang="en-US" sz="2100"/>
              <a:t> Tier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-39887" y="2663818"/>
            <a:ext cx="1000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2</a:t>
            </a:r>
            <a:r>
              <a:rPr lang="en-US" sz="2100" baseline="30000"/>
              <a:t>nd</a:t>
            </a:r>
            <a:r>
              <a:rPr lang="en-US" sz="2100"/>
              <a:t> Tier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8937" y="5249782"/>
            <a:ext cx="1121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3</a:t>
            </a:r>
            <a:r>
              <a:rPr lang="en-US" sz="2100" baseline="30000"/>
              <a:t>rd</a:t>
            </a:r>
            <a:r>
              <a:rPr lang="en-US" sz="2100"/>
              <a:t> </a:t>
            </a:r>
          </a:p>
          <a:p>
            <a:r>
              <a:rPr lang="en-US" sz="2100"/>
              <a:t>Tier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9483"/>
            <a:ext cx="9144000" cy="582844"/>
          </a:xfrm>
        </p:spPr>
        <p:txBody>
          <a:bodyPr>
            <a:normAutofit fontScale="90000"/>
          </a:bodyPr>
          <a:lstStyle/>
          <a:p>
            <a:r>
              <a:rPr lang="en-US" sz="3000"/>
              <a:t>Repeat: Fill in the gaps until you have enough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724" y="2093887"/>
            <a:ext cx="1632857" cy="5078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are the human factors?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1689" y="2093887"/>
            <a:ext cx="1632857" cy="507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/>
              <a:t>What are the geological factors?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43" y="5261324"/>
            <a:ext cx="1632857" cy="7155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Does the earth’s climate change on its own?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3104" y="2210605"/>
            <a:ext cx="1632857" cy="5078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How does global warming work?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148" y="5219160"/>
            <a:ext cx="1632857" cy="71558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industries create greenhouse gasses?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3519499"/>
            <a:ext cx="1632857" cy="71558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political forces impact global warming?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45123" y="3532142"/>
            <a:ext cx="1632857" cy="7155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caused climate shifts in the past?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4518" y="2261481"/>
            <a:ext cx="1741715" cy="71558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are the impacts of global warming?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723" y="4366206"/>
            <a:ext cx="1632857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personal behaviors contribute to global warming?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6160" y="5122825"/>
            <a:ext cx="1632857" cy="5078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will happen to coastal cities?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33841" y="4316578"/>
            <a:ext cx="1632857" cy="5078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will happen to the weather?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2011" y="3532142"/>
            <a:ext cx="1632857" cy="71558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causes the greenhouse effect?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29878" y="4316577"/>
            <a:ext cx="1632857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natural processes create greenhouse gasses?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1143" y="3463331"/>
            <a:ext cx="1632857" cy="71558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were the results of past climate shifts?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629877" y="1500843"/>
            <a:ext cx="4503963" cy="448696"/>
          </a:xfrm>
          <a:solidFill>
            <a:srgbClr val="FFFF0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How can we deal with global warming?</a:t>
            </a: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816430" y="2600898"/>
            <a:ext cx="259721" cy="9186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632858" y="2600897"/>
            <a:ext cx="78754" cy="1757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892580" y="2578635"/>
            <a:ext cx="368649" cy="26165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606793" y="2571492"/>
            <a:ext cx="282297" cy="960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915460" y="2551648"/>
            <a:ext cx="78754" cy="1757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188101" y="2571492"/>
            <a:ext cx="342423" cy="26897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2"/>
          </p:cNvCxnSpPr>
          <p:nvPr/>
        </p:nvCxnSpPr>
        <p:spPr>
          <a:xfrm flipV="1">
            <a:off x="5779482" y="2718436"/>
            <a:ext cx="20051" cy="8068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3" idx="2"/>
          </p:cNvCxnSpPr>
          <p:nvPr/>
        </p:nvCxnSpPr>
        <p:spPr>
          <a:xfrm flipH="1" flipV="1">
            <a:off x="8185376" y="2977062"/>
            <a:ext cx="122146" cy="5216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243355" y="2738305"/>
            <a:ext cx="351003" cy="16036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736844" y="2695353"/>
            <a:ext cx="577675" cy="24274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87902" y="1810204"/>
            <a:ext cx="741975" cy="3339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12132" y="1810204"/>
            <a:ext cx="1073244" cy="414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799532" y="1879871"/>
            <a:ext cx="54429" cy="3214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454406" y="1860974"/>
            <a:ext cx="76785" cy="2805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04529" y="4155829"/>
            <a:ext cx="1632857" cy="71558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What Role does the Ozone Layer Play?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76678" y="4849606"/>
            <a:ext cx="1632857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Are all Greenhouses gasses equally damaging?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135325" y="2663818"/>
            <a:ext cx="332510" cy="14915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16949" y="2695354"/>
            <a:ext cx="260108" cy="21619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0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also make entries of your other research processes</a:t>
            </a:r>
          </a:p>
          <a:p>
            <a:r>
              <a:rPr lang="en-US"/>
              <a:t>Also record events and interactions which made you think differently</a:t>
            </a:r>
          </a:p>
          <a:p>
            <a:r>
              <a:rPr lang="en-US"/>
              <a:t>Example: Upload a survey questionnaire and its analysis in the form of a graph. Also mention any significant inferences you made which challenged your own ideas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0" y="107576"/>
            <a:ext cx="8635072" cy="61087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0972" y="6340440"/>
            <a:ext cx="6837528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/>
              <a:t>Source: http://www.technologystudent.com/designpro/quest1.htm</a:t>
            </a:r>
          </a:p>
        </p:txBody>
      </p:sp>
    </p:spTree>
    <p:extLst>
      <p:ext uri="{BB962C8B-B14F-4D97-AF65-F5344CB8AC3E}">
        <p14:creationId xmlns:p14="http://schemas.microsoft.com/office/powerpoint/2010/main" val="376925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thinking and steps towards research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13" y="1316493"/>
            <a:ext cx="7295014" cy="54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8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0E5F-A5CD-4473-92C9-223519D4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Questioning sources and Process Journal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6811-CFD7-46E4-8853-058F9D9B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Apply critical thinking skills to sources you come across for your research</a:t>
            </a:r>
          </a:p>
          <a:p>
            <a:r>
              <a:rPr lang="en-US"/>
              <a:t>Analyze the usefulness and limitations of your sources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2451691B-6CD8-4211-8987-8D9535EF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4325249"/>
            <a:ext cx="4511615" cy="253508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FC443E-A7B4-4161-8ABE-48B6EE1B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23" y="4325250"/>
            <a:ext cx="4439728" cy="24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1141-A8E7-43FA-A8C9-49E377F4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Identify perspectives in sources and record your observations in process journal</a:t>
            </a:r>
          </a:p>
        </p:txBody>
      </p:sp>
      <p:pic>
        <p:nvPicPr>
          <p:cNvPr id="4" name="Picture 4" descr="A screen shot of a dog&#10;&#10;Description generated with high confidence">
            <a:extLst>
              <a:ext uri="{FF2B5EF4-FFF2-40B4-BE49-F238E27FC236}">
                <a16:creationId xmlns:a16="http://schemas.microsoft.com/office/drawing/2014/main" id="{81222C72-BD3F-433F-B4F4-8800DD7B6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0" y="2014269"/>
            <a:ext cx="9129621" cy="51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Prototyping is getting ideas and explorations out of your head and into the physical world</a:t>
            </a:r>
          </a:p>
          <a:p>
            <a:r>
              <a:rPr lang="en-US"/>
              <a:t>It can be it a wall of post-it notes, a role-playing activity, a space, an object, a model, an interface, or even a storyboard</a:t>
            </a:r>
          </a:p>
          <a:p>
            <a:r>
              <a:rPr lang="en-US"/>
              <a:t>This can be reflected through picture of your possible product, graphic results of your research etc.</a:t>
            </a:r>
          </a:p>
        </p:txBody>
      </p:sp>
    </p:spTree>
    <p:extLst>
      <p:ext uri="{BB962C8B-B14F-4D97-AF65-F5344CB8AC3E}">
        <p14:creationId xmlns:p14="http://schemas.microsoft.com/office/powerpoint/2010/main" val="213053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prototype of a digital platform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2" y="1385653"/>
            <a:ext cx="6469038" cy="4856850"/>
          </a:xfrm>
        </p:spPr>
      </p:pic>
      <p:sp>
        <p:nvSpPr>
          <p:cNvPr id="7" name="Rectangle 6"/>
          <p:cNvSpPr/>
          <p:nvPr/>
        </p:nvSpPr>
        <p:spPr>
          <a:xfrm>
            <a:off x="305905" y="6407624"/>
            <a:ext cx="855714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200"/>
              <a:t>Source: https://www.slideshare.net/dmitroff/design-thinking-at-museum-next-2014-for-slideshare</a:t>
            </a:r>
          </a:p>
        </p:txBody>
      </p:sp>
    </p:spTree>
    <p:extLst>
      <p:ext uri="{BB962C8B-B14F-4D97-AF65-F5344CB8AC3E}">
        <p14:creationId xmlns:p14="http://schemas.microsoft.com/office/powerpoint/2010/main" val="247826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Testing is the chance to get feedback on your solutions, refine solutions to make them better, and continue to learn about your users</a:t>
            </a:r>
          </a:p>
          <a:p>
            <a:r>
              <a:rPr lang="en-US"/>
              <a:t>Remember that your product should be of some use to others</a:t>
            </a:r>
          </a:p>
          <a:p>
            <a:r>
              <a:rPr lang="en-US"/>
              <a:t>It is important to receive feedback from possible targets of your product and include the findings in the Process Journal</a:t>
            </a:r>
          </a:p>
        </p:txBody>
      </p:sp>
    </p:spTree>
    <p:extLst>
      <p:ext uri="{BB962C8B-B14F-4D97-AF65-F5344CB8AC3E}">
        <p14:creationId xmlns:p14="http://schemas.microsoft.com/office/powerpoint/2010/main" val="365105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B4BD-169A-4F98-ABF3-387A44CA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 Final 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E9F-13B0-473F-AE1F-BBE05BD0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Deadline for uploading PP Final Proposal:</a:t>
            </a:r>
            <a:endParaRPr lang="en-US"/>
          </a:p>
          <a:p>
            <a:endParaRPr lang="en-US" sz="3200"/>
          </a:p>
          <a:p>
            <a:pPr algn="ctr"/>
            <a:r>
              <a:rPr lang="en-US" sz="3200"/>
              <a:t>7th December</a:t>
            </a:r>
          </a:p>
        </p:txBody>
      </p:sp>
    </p:spTree>
    <p:extLst>
      <p:ext uri="{BB962C8B-B14F-4D97-AF65-F5344CB8AC3E}">
        <p14:creationId xmlns:p14="http://schemas.microsoft.com/office/powerpoint/2010/main" val="281040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Journal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02448"/>
            <a:ext cx="8166100" cy="4098340"/>
          </a:xfrm>
        </p:spPr>
        <p:txBody>
          <a:bodyPr>
            <a:noAutofit/>
          </a:bodyPr>
          <a:lstStyle/>
          <a:p>
            <a:r>
              <a:rPr lang="en-AU" sz="2000" b="1"/>
              <a:t>You are required to maintain a process journal, which should be updated regularly during the development of the investigation with 10-15 individual entries, and should be used to record progress honestly.  </a:t>
            </a:r>
          </a:p>
          <a:p>
            <a:r>
              <a:rPr lang="en-AU" sz="2000" b="1"/>
              <a:t>Includes: thoughts, ideas, decisions, reactions, successes and failures.  </a:t>
            </a:r>
            <a:endParaRPr lang="en-US" sz="2000" b="1"/>
          </a:p>
          <a:p>
            <a:r>
              <a:rPr lang="en-AU" sz="2000" b="1"/>
              <a:t>Can also include photographs, screen shots and other visual representations of the steps of your work (based on the type of project you have chosen to do). 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39410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/>
              <a:t>If you use/refer to any sources in your journal entry, include a </a:t>
            </a:r>
            <a:r>
              <a:rPr lang="en-AU" b="1" i="1" u="sng"/>
              <a:t>citation</a:t>
            </a:r>
            <a:r>
              <a:rPr lang="en-AU" b="1"/>
              <a:t> &amp; </a:t>
            </a:r>
            <a:r>
              <a:rPr lang="en-AU" b="1" i="1" u="sng"/>
              <a:t>annotation</a:t>
            </a:r>
            <a:r>
              <a:rPr lang="en-AU" b="1"/>
              <a:t> at the end of the entry (MLA 8 style)</a:t>
            </a:r>
          </a:p>
          <a:p>
            <a:r>
              <a:rPr lang="en-AU" b="1"/>
              <a:t>The process Journal will be recorded on </a:t>
            </a:r>
            <a:r>
              <a:rPr lang="en-AU" b="1" err="1"/>
              <a:t>ManageBac</a:t>
            </a:r>
            <a:r>
              <a:rPr lang="en-AU" b="1"/>
              <a:t> and backed up on a word document or written journal. </a:t>
            </a:r>
          </a:p>
          <a:p>
            <a:r>
              <a:rPr lang="en-AU" b="1"/>
              <a:t>Used in discussions with supervisors and to record these discussions. This will also help you to write your written report.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585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Thinking Cycle</a:t>
            </a:r>
          </a:p>
        </p:txBody>
      </p:sp>
      <p:sp>
        <p:nvSpPr>
          <p:cNvPr id="6" name="AutoShape 6" descr="data:image/png;base64,%20iVBORw0KGgoAAAANSUhEUgAAAhIAAAEFCAMAAAH2386lAAAAAXNSR0IArs4c6QAAAARnQU1BAACxjwv8YQUAAAKdUExURQAAAAAAAAAAAAAAAAAAAAAAAAAAAAAAAAAAAAAAAAAAACsrKy0tLS4uLi8vLzAwMDExMTIyMjMzMzQ0NDU1NTY2Njc3Nzg4ODk5OTo6Ojs7Ozw8PD09PT4+Pj8/P0BAQEFBQUJCQkNDQ0REREVFRUZGRkdHR0hISElJSUpKSktLS0xMTE1NTU5OTk9PT1BQUFFRUVJSUlNTU1RUVFVVVVZWVldXV1hYWFlZWVpaWltbW1xcXF1dXV5eXl9fX2BgYGFhYWJiYmNjY2RkZGVlZWZmZmdnZ2hoaGlpaWpqamtra2xsbG1tbW5ubm9vb3BwcHFxcXJycnNzc3R0dHV1dXZ2dnd3d3h4eHl5eXp6ent7e3x8fH19fX5+fn9/f4CAgIGBgYKCgoODg4SEhIWFhYaGhoeHh4iIiImJiYqKiouLi4yMjI2NjY6Ojo+Pj5CQkJGRkZKSkpOTk5SUlJWVlZaWlpeXl5iYmJmZmZqampubm5ycnJ2dnZ6enp+fn6CgoKGhoaKioqOjo6SkpKWlpaampqenp6ioqKmpqaqqqqurq6ysrK2tra6urq+vr7CwsLGxsbKysrOzs7S0tLW1tba2tre3t7i4uLm5ubq6uru7u7y8vL29vb6+vr+/v8DAwMHBwcLCwsPDw8TExMXFxcbGxsfHx8jIyMnJycrKysvLy8zMzM3Nzc7Ozs/Pz9DQ0NHR0dLS0tPT09TU1NXV1dbW1tfX19jY2NnZ2dra2tvb29zc3N3d3d7e3t/f3+Dg4OHh4eLi4uPj4+Tk5OXl5ebm5ufn5+jo6Onp6erq6uvr6+zs7O3t7e7u7u/v7/Dw8PHx8fLy8vPz8/T09PX19fb29vf39/j4+Pn5+fr6+vv7+/z8/P39/f7+/v///xq/WkIAAAALdFJOUwABAwYJCgsWHiEi+N59GQAAAAlwSFlzAAAOwwAADsMBx2+oZAAAYZdJREFUeF7tvYWj20bTN/rQ+z1w7/3eh5JjlO0TZmxShpTTNswpt2nTMDNzw9xw2gaapOG0gYY5lpm0WsnW33JnVmtbsuVzfBKfQHN+ybHXK2k1Ozs7O0uzf6gI5AfFHx84jXigIA0Cf/SgHi4HNAAwpZHk3xn4nyLJeQuW0VQ4Q3msJVIFaSjwR6UNYVmG/2YoE3igCH5zGhmWFQard9M0DyD0G2hQFgvycod/y/Ja/m0GEsoREOEjGAj45eK8cMy0ZoJ6gAeQlZhEIACk8zQku4fBhz/cengipJPWg0ICom96WdiLrxrAgh4hgPTwNPQogFumPOTx3DLEU1nlIY9HlrfzkMcL5GTzwqMg0hBubHjulryYhzANBw95PEAHKUxDKJnGIh4ypwHP5tIIwe/ukGGWRthzAvPO0gjf8lRDGNLwHfC8hI95ZBHScFzzvIdhKOBsGs2va5eXzPc1FwiwUbuSiWuQBlU8nsw1X1tg8i1tkde9ZNd5V2KPRznvhKdtI8KYBnD1fvISMPIDcD9pSLWkYSzbdw1hqIY8hDxoxUMeTyifBtXlB+VA3suDyC8ubh6nIdzWEL4iSwX1JY+f+TfiQ/6N+BY/SCCKX6g74JXRUmnI2/IV5jz/RsThD1mAYfwOwne2XIpBFxcrAMpikAXyPKhjmIgiJyMl0wAQrsJU9gkI3wiAupDDh0NARYjV2zB81pQGx9yfYjJRVZWSq5unhYMhzAR8wJVAED5L8rQAjJXyTCQ+AEo3DBVeggjQAlBtg+WlAazABxLJmBjEh+VUUIR8JgJEDCr30b6ERDFOZRIHWkgggXmCNGx1g50Bv+HPYYNPSIOLnBGTvl7CQx6Pi3+XhmUaLu30l54vnxuyrMuuMZBGr759XX36vt+ldfdXhroFfo8Blmm4W2ptPa9cPPBL00vjIA274LS77HaH0+HgqtsM67wstU/iIUiQf5eGdRp1A6Tx4OCl/gB44CRCQVMSF7GW6tW7PESx+hiSyBkGIMey/6dvldjSrfdortZboiCJCPwRlVXGAlAKza4lkuYkZPk6fyXo7yLQszzAwHSpLElIRj6JNfwbkDOESkHMGi/ElIQh09Ta/pE1/p2AB0WmR/3wS0/iui5oPuAj6auHncgT3o7ZkCweroagxCvc18z8YUlwIwcgy5t4CBvLfMUyNG5OQ6N3HrPCksg9Bo1bvgElcr52G5Iwhu2gU/UkNvIYTCL/Zmr9mCkJyAdPwodGxI63eRJrhWN4HZNAOvAPHovA15ssPggffkYhJEF1Ad/o2xPVNm55ZZRX+RUycvuln+U+Ho8yHSyy0L5WNrhXOefR0nt+PD/L30xQ0Fw51PwYtOx2kAudnfefESzYGpIo8ZjXkHQ+iSSPwVub8hAmV6JE8oX6di6J3PX2EPbxMNSs3L3A+JwVBeK3jwfBds0lUQijgVEIMFTw6zY8jB2SUkkYYdBAGETrAJrmFLPuWVypJGiuw4BmDscu/IAnqQKqDZNAM4GWpoIeyvbCsmAPkciNu0EI6mngZy0ZUWNzY3I6rVJJVdNiYGNUZEab3tkJhCl2mGrnBdR/rgvxtUg65J/paCJDQoF4OUkAKOjCVDIBZhv7CbTAJ1IDv8tMIg+RGTwUc4JJgM6+PzsFjRT8wcwVq2ZZeHYED5UFqyRGTfZ9PqxH+6mHh81CPfJsH/eX3Tp4+jRp4uvdRL/DBKskem4Z27V94y/mLxBEtC9cdofd5QZjRXA7MclCWCXh/XejbF0rBw9uongqYWA8MMBQ4qFHiRqpUJW58V2zqGphcVQGcagtWHVLU3HOYCwQMH7qA6BsGKypgJaShwCUKupFOlWKZyRDbA6gfjJkXXxfWMmr27JRExWQMPtOKyvz7yU3rWgoAJVvgXIvbbma6CRwGyuQkiVCkkZ2MOBDZUJRs4adGSIz7xigoygGKTP8rKkg0nIeMoFAG8aD5eC0oiv7PLgUYCI6C7D3GyVQ/mYqCDN7uSiysBF6RElKininV618MtBwIAIxGfjAyUixKwYqyNTsyEoOjJzsoF4eOMQC1nTR7fpI7Az+Kwe3niu0+kxwIilwIWwsEWZrmuGGaFrFfxjQAvNt0f/E3FskA5aaLFsk4wIqggpUFAMVecsxBwHfVsQKHIozmG8GYN8pPyCWByaft+1zsAMnICX6iKmQdbEwU+Hb931Q1bTQ1J3nvnn13UFHfdCrmU0YFdrEvSRzOKJpaMJ7GhH5NusGCZp0+Vzfzwe7PmRjHbfk/SpQod2Qxlw6sSJy84QmXz/VD6mYEeAN+iHn4PcvR/XStMNbpWDQVEc4LzTof+i9EPhXNi90a/0WMNjIiylO7MR4PCGQ/Rwv8oa9Q2H15GHJBQ4MWhg3rCuCqJkK7DhYUYF1pxQVG3jYAOhzWFY1KyoIv2bAUoim+X5wFoKKqgjHtc1gnWpSPBo2H6M1/iMPb0aOFVEB6v/KsKF5fJNrzdMreBRi2JZskyQpX/A4xJB7WTOEXDIlowFtVAlIcmY5jxo6aMCAQd/qShUHQMxU1IIL5iYxi5j6Kw8VgFOlN1h6+wEkJrNtSCClx0CoLlQA6AqLdqTEhFc2VuFtBuZdXQnE6T8ReBnNiDpSAZDknYW92GP824CQGL7Hg6wzB5gDvAlhFygrDYGACJThd92pyCItT1WDfDAtbZxtYwiGIuw9gci5yA5sTCEI0font7FEihKDofunwgy/AowlKhh9UBCQup+9BxGDqzgUKKK2hm92O9gaKRKFQiIoJf5KUYGYqGDeZGkCyCC+X0e25shBoIciTQxAKYW7gBRoTCpJBUOhpEqQX2QP+5EIgiiwGhoG+oBYv05kxakoBOE1BDmPpFD4jfGgJ6AZC7JJH6SCa7Ja4bZZjqvXPtheO8qlwjevVXvxy5bfFll5ZUxf1I5yqXD0WPjOpbP0C2fr5p2at/S0cjZt19rhxNYaqBAiK17bQrsvs89a9dYXqaX9r3d/dlfPy7buypFf9adrQ7lUCKs79nj21ZenCW6PE/jh9AhuXhQPkxdQJt7i0gBYRtYVQEUDsvgz1tdHi7/+4X946BHiHw1EgDJPQWtSExGUrliiLg5fq/voTJkgQb19KU2EqqT1JpCosSLzpSLg1lcNRBiHg2gaGuZ6ADO8ayBiEv/OYiK2/2qGBOUjW5TlsaXzlIWJXQeVuySjor12f8i29tZEmKSAUhpKzp4DFralcFA5Q05MVi7fj+RwS8yaiNxiFEW+fvuiPi27k33WACWY2VZHSmogIstfqh7HCZgsynkBVVfWMPBWUG7wE629EpyYjMmoaL8aH5vKv2uDSm7q9mQx/Hn6CA3CL72CWBIBZrzyYMPM+yypiAcDuKSOAXoDYpCXhxURwPeoBQm1LBYwgUYsCo/VSH3lI+8XEn3U04IIcl65yoMmqHUY7QWKNxcyA5dkApAKXCaFEGXoHBHLtuM6zfVcjMgYFiGUgYOnzDRnlUIgme8iBfXSMRPBiKcX8mEdJcTMDMNN+tvTBY+RGBvpFaH3AZ98uIBdMRHR2mgyeu3ZjnfaZjIl7Xw5h7RaMMW/rEfL1JSMx/6THp1UzSOLTuw8QzcIYCCC5kfadLg/YLf4+c88mISSVoX3O/RJ2ULj1/c240yA/8wDJQMUUShoIKITv2YA5lkpNutdmKpSSIPHMwyT6ch/GMBYV3y7S+8hxv0GIorv8syC6AwPGwGpkld52AAHJmMxeDgdoovH0TweHDuALqmxiloQ0QeircYOcbalc/H9ONRoWAuRwxCITvCwETGgAZgq1kxEL4guHlHkRPCwAWxqgoeNwGKK87ARMb1pMsrEwydC02to4tESoesqYiIiwO98fpIblzIbiLBH3R4h+CWLBOSIcFS9jj3zD/QMZImIoUbo5BGyK3qHQRNxRw+GgiC4Al8ZgKOugJSJiMzUvSudw1vv3z/23B0tdWEoEHFHF0xb0y3zO3z0yfj/fswqrJacqTAi7C3mDzmupJIaUyZAxB4C73D2P/rL5yu3vzZ1YOtZg08KQIQ/xIkQpqmZk32G6T8wL0FRNCorwaN1HP2Gx9dz8boJC++cpT+28PRWM+t0TnR4+6OqVh83r8ahAXg6I6V0Ip7pM6mllk5qbJW7U6FrKNT/Kodv04yxY/v21zq+O62lxzNcoStzRGhDPu/TXf+h6a1pqEgmGhuH53tBM5CVCf2y/mmSCYjSY80yIQgeQe7swGsDQZXe5tEM/P40H/Z8KII5EAwHK8GM6zQ8WiKyQ82VJ6Kw/QIMhFpQQmOWQQRWcCsisEWqAyeGQrTEw0ZYEFE0s+sR0LyxIgINyPxC6BxsmIxFA3YGoq2aoOzUnIGI4/xSHmxmTp+mNKE5u5//yMOXQOXzC/9lALMniolrJnMqDETIbxUWiG5CFVFhYyaoUsTgyex2+b0CqRA0RkTRDF8VklxEhJyZwKesEENO8VhZjvAohmE5a5J+b5z6mqmTDNAm8ijEkOMYReJ+sDGztw8bMGDgEN5uoPlrIqIWjLYepijV7ctPUdEIvIqHZWU/V1E8L3CpLkSolr0fcoKN1xdDp4HQsG7rs18Qmx2UYAsNEXUjQlb3WWYap7gscF7PanZqkP0iZE22+5HtjMmhaJ2IkOXNaYtOyCzL/jrNTlsG9S5GDCggmyEX7BcDPofdujoSIZMbqcLuWYneYb5HrRNxT5bXsDsp7/foBUKh71FXIuCVUtEGOOMohg4qiodzLGNr8wPnl2E/OJTE93LgHhUQTKONWTYUIo1VjDXFghUBMQA9PSx/kBgokF1sVwzbL4RXdfjjusjcDxEISHHv7NwI34RCMog4iglgMHhDmXIHQ3oPA4CX9RqCU4Ssc3y/RHBQzR+drmy5CLU3reEEqUrSJJ2miZM/LLs7S7wNKgHu0rvhUGjwySYnMUIMhDABvPKAROQAnSwqU4IDfBIwaC6mzcCUCIpiWC8OXazh3bgSuYaRmvvCAYMmI6ezygGAEaJflvSFPVn5we64hJqChoLGHtgDgpJz+Enlw1f1aWgOvIbtBAkAo5J54SESsCJOgSNGk78CUCVdOyiJZDKZ0Ksmu8AQCiYkzgkUBaisgSBuIauzsqoVhQoV1xpll11SqLchvUoBEUxQsUNceSIKQHE1pBgI64suqXxPDMSATopCw8ZS8ab6JiIvHfrsOAmB7sALEE/RssI9AUCEvnq9vsBXxTNkY/RP+K6y2x0QBiK4tVUr7BYrsMDC5t8PgnKJENq8PmbEaxa9gtH8+0FQLhGOT7vP04SRxasVHiYR8+3ikPAR5xzPkNc3LB00Zt63kzqOe6PzIJ2Il319O3Tv/Lbg6yt0buJ539NnQMd+XV3tHc+MKG+JRblE9JePn9px7sBITzuPy9u8VVunt0Przi1a60TsPjvgq9anv0pUdxhwcMG4uz1GJYbeXuS6MeTy8PIkplwi5jkaf9PuP44x3k8+O+iYPdf5ZveXh7k//lYnwim43S6Hxy0IHofgsXscdrfdLTjhW3+4NpQvmD1f7fGG2+N1CR6ny+V2wofL6Xq4MuFxPGezv2Wx7vWhEgE8cFv0+rODLg+Ef/zhzzz0CPFXvoriUeOPf/6fBvzlT8CJ+m3LnxT8/Y8NnNDxj6edE7hGFUxe+gCcADNeTStUSatEoSliOU7yOANYQFNhvrIIcF+cIOTmpA2J7KgdsOTehgkq9noKOz6PLYgczu2J4qgjJ7Dnf3NchORGR3QgB0hk3N2C6McanAE51FUm6C5KS6yrUghRR+pMQUHBP8J2QeLoHkYB/1gdyvFLv0lPzzrN+gORQ4bhC0DdOKFsZ1teSoLSjKLK9NyPayQ6c8GypHzqSgT65SlgUiajSHI6k5FJOpPGYaUUpdHQJUJ2LJ8TpavX70+h3uHpPAzQ3JoaHXXgBKFjSvCByBfWROW9ZyFzKruLWm59rQFUlmSJguqV5eQZKT1n4+XsuEo9Ij+yjKgDJxSTExSEev2yfPEeFLO5vlhOSNQJlEgKyag3ZXXF7fqTEypnVxchyuaEdO8XHgJIZP/EI6V3EZ/AodoKAZis7JiAfr4qKiN60UmG9qNcTtD0Dj1AyL6JN/VgSZDzFbcuSPrq2Lt1290cCYhBi1pKEwHcmaTPjhhURdmcYOON9Og0y1V5BZDoQlzLWXkkJv5aJjNIghW3mJ1n00FoJFchcD+UcZNcmZygoRtUPlJ+7q4HoKrzcEVB1c3ngIxaEpcMkwyBMBdQQnOb8nSEQUXDlyiGIrFEqjxOQJNPQ6GyGaFsUpTj0YrWawPAtE8bdFYxaMJsKeB0D+g0/iOPYNCoe2rkRO4+Ik89k28frDnCtgfqoHJ8uKF6lOBgqRXNpTQxj6Wy+t1X+elOCwClZlMBR/YlvVrk+xlYdYxTqaU4QYkqHVyTxVr4t5qH4dcP0UyOMAYClpJ2fi2/jsjfvWbNuisaZM6cPaLd3c4vF2LV8YxSwD1K0iRPjTn1td+HM6TAgxql2plleSxdsmY1PKL/+PZ0PMeOEJv00FGCE+pkh8djvfML4BU87r64wIiDyjfsEFnqdnjA7UkZ86Z1ErwlXeUIPsFj2228ncx0AjElxirhgk/obbQ6yA27IJS6HeHzZPe1BkO5ArLkhHTDUevovODex++GjNXAhByezbesX3tr30lXpWRbQHrXVbJMsvB6tus3AzSh9r2CQld9JwO0IMjykCgGLTlhsajJAi5uVhClDY+pCYJ7cLYBXFfWJEhVVuho8fovC7gu6XcTtS2PqRHenmxFAzQcbOIaQpacWM9vrxneT/WcSenyZjXc+nIrQjuA+NcOR9Z+21TWEL4Xl9YhyitGjyPKNKjox23ucly05sTGst4t9OJlXCYnGvOFZ6rFykELONGvBMLKw4UF2Op5QNxiTsYC9hi0I9BR5k+VkImngROOeIJtNOeIPMUyocmh3CYo3ApUkhOC2+UyMgQaK9zGbXiNBScEp0tvFdzVpocZLDghuD1u+MvBqEpNnPB63NkEgQ49UADkBJVJMmDkhM/tcrr0hqegfQNO5E12sIdKc8Kr/dP2dvdvug52DPqws/D6F45920dvHeV4r2XL8U2EfkMFj8A4EQUjSM1xwqa5j33qHPFqS3Voj/b9nhsgtJ6Qn7Ks0tDtIphsOU4Ids3Wd/BVe/+hQrMJTYZKTTtM5FcAzlvQdUmBqcpkQtD+ffmjwb3sg/o5j62yffy2cGvKQF+/dm+PqXb1H8JcGw8DzReG5vCuaWbcfnCSs9m4Zu4h/TyJ4cbpU+AEA5WlUBA6E9b2BHLCp7Vs88Ooq69HBO0/mv1GfP2a+RM2L1pw581NWq8tEXkLciK2OfTdb6Mv5GXCpjWduikUzryQaXXo03hr2jkd03JtYGPtuyM/7vxpaTrPCUemx5XXru5Iyt9uTtG2qWbpRP52560TW+59l/yc6rVDOzmrcUbY/+X473Z8dfeNtZPPvtfraKid2EL5Lkq/heveYbGtoa0Xvjl2x8QJ4dC0RumoVi2fqQq2NUoF50QYTG5sQqTSnPDu3rlnQu+V3Te6tZ0fO/dNm9XhRJ9xH3+y+rmBJ19zrdrfHGpLL7CVNoH6Tefe7dizq5fb8+MG564Ws9/Z2nx7dd+T3HkuoJEmS7cPq9QgE+49tnVjl9vWHmw6bc3uqh9e62+4HWSCqgtVSdJrxx6n27XL69i+1dXtRNWPK1zvHLeR9h0CR59xrd3fFOgVBkgy2RpUAwWcmDnE9+Lxrx27tjmGHjFOswMnaCzXCQkGrC0rs8YsZbc+ao3pc5j6AwODulflrC+tWmDXCnppZXCiFB6ztmMgdKjwBeW2onzxeA6/I06ICWYnlW9ZmfEgnOhTN05U8V1fdeZEWdR4hut3k2QlObHf3PRaw5vdzkHTZXWRPM30rReUPl9O19Xjzto9B2rvWgLc4/S7Sb71qQGC164vm83DkhMqnmNSGwQbb5ElOlcop9hOZ8eikmXQ6vP0zPbi1RY8rkbk7YP8MTCl4fWcZC2oAZackJV+tZaa0CmTH0z5xeGtuaft9dnyfrVJxnLVWB5ewetcxm8GKAPAJKqR115vh9xeH1k+49YN3ZIQPDZ9S0rKwAtrToDduNNhdSgFg+AVHPPNU1Mk1KGGxsttf1MxjloSWfvQ2kMWQvC6fJdNw3FE3etwlxyzAht/Nt+mhUIXlhU51tFVJKbZ530eRw+KHlzZE6mcV7YSnEDggLAlmNgWjLNDNC7NyEJV808rwAUDGxBAMZj6BmSYY14OfpMREk6688uIMP8GADWQuv5QAm0k0C84S88vI5QwxAR1hILB7LYrBKG5nZqlOfEgOLxBWlaHCc0N0+ZZ5b8klDNFt0eZQzdE0VQkCUt+87h/zgEeg25i1RMnrqWUGXd5uFbQJJRbXSaKlGR2NgdAk7i3KO96MBAwTZPRyPhCGwrH+vNzFgBUF+F64gQCt3IU1IpSIBL3UVEmFhv0I0AfiMshd2wBkSV0yGmcB85CH77kIHLsQVaclQNJAZpLTOQYQUnaVEi1oGDSFRjO86dDrx5Uo2KSpyoZRYYDD6lBEOKPopqpX04gaPrgYUmlkpQXaAuoY8pZdUFDWIfSUwt5y86VyEFEhzrfQx1BJcvvyOrFPESQAwasPKLfui9aD8j4JeVYSiVKKXWgnqmRUxxhqOPhQAjyLWI7EInEEZgl+C1i3E/HxJt6Hgm3Iv1MLrK/soAk4rrAcCY+LE7ogEI6OHeyKimagtuyTHkn87lLtRoghQPinfVGreAPBP2SlE7HycVpO/hGyKymYEF+dBkAnYRmEQwEdUWRX231cDmRB8jv5W0rleimY/fAzkpDzackxM6WZP5o4Q/PdYEv1GdYmSFMU3hECWQDsh8NBQOH1y4K3Fl3grvuNck/i9GD+alPqmcaBSo/kZ+bV39UnOAAWw+aT7DEqKyCBfbb9J+Py/FvZy5VgqPGz6GRSVNm0ujocVPV5PSVGxXpp99GXg2EQpFgQJ/LE4M49sbtB5ozKOAbp3P4NjjuzhlBY+xaHFqTkO40ieT499D0RDlAktOyvr4P7WE0TXVnvAQkRVFDMjEuEePgLrGg6uAvMRTg7QWhTBUaNmlCXBS3BEKCFKfL8T4pWznEx4kTDCAis9nxhCYoVNkCFQpdFhQhZz5A3jCTUhA3CgOInMo2o0VANonQDSMqGt9gkNDHjhMIQtLh72Xxu2NXlNjPG7fJkQQ3N9hasULkNCL/Bg7E/IEILgpNGrsYOlJhURSR0SgxQZoAGwuFjjwEe6KC0PtTuibF/JM4yrZVu0xo0o9LAcBoMiLuZ0KFqyYIBV2Dd2RZ+ERxogT0MoW85aSCgYJIML2iK0eGbEvKuMeW1uSuPfmcyDUZCPTzIAajidw4APdykF86o9/ONAm6RUSZ0ME4oT3JYFZmESi/CpDjiXg8muK/tBhejrEgxMfjCRbUNMYJfTCnghC8NY+2mVDzuN9DQz1wwvHFrLc6vTd3sL2scV7PuLKGrusfFeaE19uq55Rn3Z3HOjzvTPlKqHWlGGD075QTfZ59v8r2prKrh9Zn8Mdtugqe6qZNmjZt6vN5PE28TapdLqGJr7pJs6Y+T+tq/YhNzgm2HA+lKDcZIuhxbCxWv8oYm73MYPrxYKgsJ9yuzxfbnvtq+mf+jz/5Mu6bNM3lGTFxeJdn50z5ZP7mlW/MXjtn+rg5L44Z8tnMT98bPXssGw7XOeEVvk93XTmi78gXm2y/92+1+e1msxa9vPblb259eJzYbIH57Xe30ga/NvzaiNfo9y5bbNjLh64tbfVTyeH3+0CFZcI9YXTVvSu3Ng2ev40ssH25XPC2azFis338lcafH3h28ULblUbR1i2ef/Pzi/86N2HcIqYrszKxjw5YOezNUT98uJl835nsWvXRrI7rml+IfNJFa2yT7gh3VsdPvvRp/NBbY1Md+907Uv1DauCqO5WsWJXlhLe6Q9MPvHZbU62R3eH5rJvX5/56mnv13KYz5rU4Z5uzZ8xbv3S4OGj1+7v7j+9/tM0WIyceOSosEx6Pc419wsbB3y5bOrBqbVl5/N1yAhSb+/P5i+YMKz3JZcYnv19OPKFAXwMN/icAzP9EA7L40184X55m/Bkrx195v/Tpxp+BE3/n4acb/wOc+AcPP91o4EQWDZzI4qnnBFubhePlTz0npCROsQYCwfvmBJWoksH1XmkVd0fk512eEFBCKMnvoQ0E7pcT6aQcmzJ3qxRbN3cljceVUrNujy+kCE4v51lxH5yAOqWsnXoiN3lJZXJq0mH8foLkwuiMQMd9cILEUkQxrY2BmqIqO54k714E/YGbUUdOEJmoS/Zgjo3lz8Lp3Ut0jfFkoEgo6soJIvtLqAQKgvIEqQuz4yJA3ThB1O9RLqzAZiJP7c/JhN5OQxzezue32QpirEOFovMo+McPi8uhTpwgZMV1HrQGvbxSxTxDzhQ1naEkHAjKkZ927aPBZcs2yMF5C1bT8Nxl62l0867jNBUIRSRZS9fTaZk1g8i4gs+AOnFCimT34ZQAqBFNkVM/b98p35q1bA9JXLwZk2kKV9ll8PTNdDpNaUbLgExQSSbh61dJfOWi5TS2dPspuCn94J6w6gBiVprlc4Kgty0eLgDIPhgq5O4v8r0pixfDnRpkqWA1Q2lgqwxyISd2z1sgxw/dVXCd80NQvQWaonxOSPL1H0uQp4QOrKWxA3fYwYsHbhcu6agdqEeA0aBKlNSt0/LNJQcjD6HCGFw4AepQO5TJJrd3KN6yRBJHFsrkWiq/pFyd/OAyriX95NzckwnUOTyqHpBft4iog0yIimlRrUTTif0KOUFUCU14Hgu1qBL2FfYKMtJd+fihRD2aa3GjoiifE4aNBERW8NCSaT8btwYYEK2YaKuJA9cIngcNmqiu0gFdRB4qAvAZv6hRZ5bLCaqMNQi9dGf2XHZyiiXUsZUTaWA6vTZ9MaiQOnO3Rtax1Cg/BomhbJmIoTtCBioFSIC5zS31qiPmtX8PBCIBy1VZ+Q63mdXJA2A8YOmlE2pvNODX9wbqzvF0lMsJaSGXAJqYmneYZA2i8EXllQNkaeOcdJ1UBhGDonm/F4fuS5itYTfuBiqXE6xiQbGEoYDKKJiKKQoObGYzyu1QHXiBuTOv2kbgNg92DHGA6bj7kQmWNzLtZBlsoPRe2bvh6gS6b3Z2nWWt0LMnFixXTrFtEQh9KXt2/TqgXE5s0NCO/KEceQC2pTfwUIWBLXR5YsG3cogBMbfAHXIeNe4FCEGODBuByuSEMl6l6W38R+1QR2Vwu0o9gEgTwDCvxRYn/FQ6Hdwigd6CMRbYBAo1hmITCMfiiVR5nMAT0GMTy6+kaopv06g4wB4fmyC17BmjJlfaXCpoyswIto49iedyAZOA2PI4ATeq+wvPQC8NdQtV55ZVj+4DVJHo+po4UehIW/eCqeSd0mThx/5CDuXqibjOuPJAftn9XX0xQpYvirfX12RY0FTByAMefMY2AJkBNxmNrzJlIvEZ26Cm/+DfBTCmSqcfqJUT2dPiilDCNsy9Xr01Z7jJHSb/zoMmWDuZAzoz45ww1ZCg0WlnDZwwUZTdZgpgQ3FF0L3r55D/USJjoPVKsNQ62pAKvMqQPP82g/jRaMgBzYq4bkeYxIUdqMlRghPwJu3yRt09K8PavMPW1evOagW5gNxmInv4dcQ6g3/XtYeYV3YTyUTJHF/Jrxdixx3o7JleABaddt1Izeo1q3gIkj+bKWIHzcS+033FMixZsXr16jUrMbh48W4xlJ/uMXQhrTlBiPaNrdRSfK/P6RhAC7qhR301eOKwtb1pFhkaf9FW2i+J07U6bVZK2nhn6eTdjr7mwTSaOV5tL7mO2e1odZ7zweRH15oTNGVYSV4EZFFj44gmTfdGjyr8shVcM0wbhPdWoR+/UpyGtDpyj08MRPJ6St4N1HiFqmv8VgTR+qNjQX65CF7B45jIfccaNj9ZcoJKir22RfLCfw27q9S3S743C8HgvJ38VKubXl9rLeuQglK1Vq9lPjvzfKoj/Q6PLQ1hfJYV2Gum8XAo4LfiBJGfqXW3gMsjcPdUgB1l7Gmx5funiq2Uz5kcfL6vc2a1+kKtt7t97vzoyQ88siY4znFOMJ0p+cUSqwau1p4x4GvW+JY0V62kArGdcoNen9bKZ4A9ywh6u1aRQGzmt5NMOaukvW3CenvKPHJQ3IZqxQmlbzmk+tpli+FyOducvPZszdfsJV1tGyCszd4/pBxqPG24iUFvlrVe3JEbrsI6gPanFSfK4mresxeZxmNqhvs4q/hEJmXtTxFeYYlDtW9Rzu0eW1bkZpZ1u2efzomgiK0UjthYcaIsf2nACX47HcxjaoawSS9k5VZ5i/c78eqhlbcnoIpLqPIhj6gFK3Sbws90Jo5mWMpEeX7sHFmvZUN5RC1YpHOC3C52sWuFTrx2aP8t63Ynrx3pPjyiFqxinBCj6OqCnUdsKRNl+Tb0Orm7Azqcx9SCRfrtcpky0TkrE43L4oSdc0ItlxPAhmAqa53GHgUn6O3HgxMiOibhjECvHU8vJyTR4AyNPsUysZnE2HntDHjgy1PLiU1QI/QnEE9z7dgETWdOJvA4nJKccLhMRq4AfTiXz2vwRm/FCRcYTWzrs1uoKjIDijnhhVDuBItCS9LMCcHpFnRTVr+vyHUo4wSVpcQHPAIhCC6BZ6PQnEOZ4JzAr9KcEE6HI6/zhxic/RppLk87LccKK058IIqd8Lut1kdrzGIM4JwwtKLuH4Z4HJmO/Ne7rXhAh4kT7hXB4Js6D9z98fnqvgWcRk4kRH8g9B6PQAj9E/fiL+vhZh+YeLFJppx+hmC4pExcH1DlGDio3TfNXnnua6d7fKdntQ5arxeED1zD+gnV45t7vF5nnMoEPXwO09MG9Lvp02zPjHWOudW0d8t3RntcH72ff/0SSSYxSoz2xLEPvd8kOjcdX+0a2s9zb7xruKFD3VmhMq6CZpwQNo5uqbV+a1Cz8U1e0Tp0GO/uR5/p27LvgFf6u5sAMQC7CjZSQBRD77OnOVwu7d+Ofh8KLSY2/SLVxMgK4ATPbiyAVNGSMnH915//pX2tzT+7+ujFb26M1Dpl2mU+0VzJAUduvJYeDAa51xklRFn1i2qwMfvdtmkebcyvo294tBfi6w8s3y4+wy95PAsJVc6tVCXDbvDjH96aLrdLD1aHnxBfuDd2ydbgs/wKcoLIiUnxLCcmvpQZRkdlPs08m2mjjUz0llsp4zYkpqjNtaEZlFOQCSKvORQJmjjhgZIZ/NvxwZm36GdJn1GMQE8gdI/0EZC/kpy49kXHxlrTaJeLq+eP/u4bKfNP7Z+aXfMlq+UzzkwUKonXmfp+z9nvbkykRk44tRfkpPbiBZv24o1+J8/HtG/4JeDE9e/iW8OfhAwa8/iwePNUs3RUaxYlH1x7+VI0/RG/ApxQv7u64+Cy3Ton1l8/2v7jgx7t35pTsycaac3U/6bvPZd45uzb6TjUWpSJ73ed23JtdNjMiWrNti1JN6zR+j0Xzb8XwDhBU+jZBv5HrPd36LXjs9Y2rWm884WVq/dMVjzAh8bAierU6M/OvK81HeSG2hFVVarM98v5Pk+/272SHsXx9hu//Vd76Ub/U7vndc2/frGSVjJ7f1CMnBgefI201JoNWb7gYu+rPX+c0Tl/rbOiyMrduVTXE5vGeXwf/VSlNdX+qwla+0wzxbMz3Sj+eryV1oT1AB2qoqjpOZcKZKJac0w41Mx3oYnWJeo2jgZA7WCOnBhEqCAlZeLbXTu77mmytc2yVbuOuHp9v8O1Zswe127vdtvezY7nj410gUzEJTm1EYQyryde3bnS7fnsxFvdVth3d1r16kLnzu38CgA0proYyiHPCde8d7oeWd/25WMjvMcW9u1zuGrnDn4FgHri1EWVc2JMf1Cps4Sex191bfps6MkOrr3vvnjZlli+1vHyiS9QlTqSlJD1mVRh7djjdK7+qUmvk6+7DnYx1w7CHeMBIJAsKRM5bFiC0sl/ADCIf6XtCcPNRmDbAVqqwJ7gyWVTzQPbDlRqjBM56GF8wB7t7abdc1GOqE5OQe1gwNuz92WxSebn52VROydKDTA9csuqmakddUT4qpGePKIWbEz6gybfcbVzohQeMxsTOBHE6Tbam0fUgvX6SE0evydOBHCas1xOrDJVDcDviRN+HEQru1fOGZDDw+dEPY1ZOaL6uamPgBMeVx05AS0ou72uMtGIR9QMB66cAVYo5dYOzoAc7p8TPkddOcHnzOoqE2WOL/NeOe3FI2pBBTnhtmUnLvOWVU0Q1vHb68oJZzm1w+vIzkMN4TG1oDxOlHdSTmM+8yOP5RE1Q9iv3y0lTVZvKQjPYq0HaM3KmQPzOrMzP5N5TI3wenZzBuRgxQm59slmRCteCvRU0aCMFRzM4SvcrtrKyZpnSXYC+v1ybheqs5y4WI7ICa5E4TZJK07QX+FW/khpeJfw22WtqoxCFpplsrXp3XJut2eXqpBfymG0N7vWT0qXXkRiQNO0nD/OhcGKEyRTjkDasqsGKJnHo2qCcD63nDRejh7qKfPkSbolj6oJVdnVeIq0xFc79e4TkLB5I5hl7ZCjVbj0pCYILsOxKpkOtTnCdHv75W+XF9dSyiAzbt4UIBK1t6P23MFSYFF0hMd5fAm4BzJ1jP7Hc0a3NSfodVstebMd4LciaLpNzac5Ca73MvmFWUSZUrNUCB4hmdUSAHqrqhZqqvbyJfYIKdO5ltvdPfm5VcSwSrMEJ4jSo2Tj5RUEV8dYbhgQQbW5NfmKddv3GpdZEapeaOosfb9g+9i4zAqQfrO0UeEVHB3C+no2fIjECM0stBetTMh69gUuu3blBS5/Jpg1JyBRRdo0fKg1hiyNFe4cpbJ6YiS/XIBhwyZdzmQrfRZU9c8cMpjfUYDP9qsmNiOovPVDfrkQQ5aHs6vlCSVhfwjvTp/6hl/OYcjAAYBBA0efyxgX9uV0RSlOyLh5k5YAXC5YTQ9lQoy3Z+AmHlSUwpv1p3F7aBaK8RAsq10AmD6/isAjkjjwScw7Dsbh8R4BP4RNZ2DplMTx/Cs8BMu0CBMey7KiJCceCOmPVlvuwSoB+tN2XbzLxc4ioYGSS+J2Dr6GzAiqjFNw5DYH0VwyvDGtJ06svvDL8fJZQVd/V7c9dJeLVtMngtzRimhYHalDUeNhPOkjh6BhySKAOx2oH06oG0n52/ioMietTjO0mrUBZT+36BD3rsaM+TQeXQKJy/Rq0WlHQfPhaWwD7f37LqoRyg45NLfcvEk0BXzj/a3ycDivsfHYJ/TGn0fMVOLpb88YLzIEc0dgMeCpN6Ll2HYFAFqPjIKPMgVDmVJ+VYLE0+bbjToAwM8xAeDr18RyK5MN0M+DykISA1KJdduVgISuJni4FlBlbvkbigDpXSaNaTzUCcAGdhESVa7KRMrN7xhgqh+ERqF3WH+cAMTH3tQLpjZIxwz7R2pHko8RcRBTy6Af/ISnbJHgmNuMwVaH4uSNWGzlgHn1yglKf/sNTYHaAHeUW48Q2TLPgiimjV8i9nmZQXEWnZ8AqPl0WYZ8YxsUU6ik6pUTQIOsTD0D1aTmfEKbiLPVtUNPR93JfuRACTHmVEyCOCjnx93Fu3UzjZ8EZkQwu9Oa+oNiMFnvnACowRloc9YiGWfL2nWcjEnQ7T5cXJWM+938EZXIN+6yoxvhv/5ifs2IrAcYCAb9YqT+OYFiSsduLdgjVIjM2DKEguD2rkBifLGEKXrmGIJbRh0i0MySMFhbYb1NNR+xqCOiJ4M+WnDhQP1zAkFVcpn4b9bgm4hcLsfexlN77gVxQwIYEcFgJMKOqsGpLxQKqALhi99GQ9mVZJhdjMYHTW4FEH5oY9gbsy3Lw+EEq+D01soflYRqXfao4XiwBiAnQJKhYiMzsnljD4rB6DUxvPCXCEQz051mDx3FSgCZTvKfWYhRveJkk3lInOCg5N6a8efBNALzAZSpSQrIljLaD1EMTTZqP5z4F6FnQWhk4pIz+T0bkBJhrokghj9asHeW1428Bnm4nICaDp106eLyyXflgFSwu3HXHa7dSkMKiN//yinXEbn3WyS9YOFpmgyLucOI9XaUO2nKn5Nu8MUSzG2kzpldD5kTWUBVCB5ZLdKt318CYxT0B9ClrKKgziEgQauK7pCY6kfm4U5ZvIba7RZSHQyHAuK5ncsui1v3XkwyhpoMTaYadE4Y7GquKqBy5TujlEUhHhEnGCB7GRIiypbZ0+Lqru/P0FQqpRE5rUK1UfHEc/gEywA+ZDWTgZAcuh44ufvby4HVM5de898RUd5zvjZMJgPEcU6w7fU6dLM7CM2smPNKkZ/1eHScyJcV9Dtkklapkh59/FBS3rpwVjC9YPQkv7p8ymT4GDvaTzfMXxmQz5zcPycYDEHTEdJ7n6Ds4D9PJJkrcagEuCSb1w5DDQQjCmMIemVIsPfnlloFH1IrWh6onJ6N+YLWhcigT+APPqiEbr70XvvqfE3PIWc289/+EJgQGKe3HfkF+4A45DiMTjzhMey7AEtylepx4gQ0JpBfqBVYL7Ib8FnjivFETcomDxs6giZOgJmRyNqOaEyJ6IMlDxoQYzisShIibvgBuYlnU4w/VpwAgDl623qI55cp1Pp80WxWo3A1QWmIt4+ociOcnVlQ4BMLYJ+NH94OvTMc+bNcj/lokf51c5FXHpqWgzfBBuF5NyPLiVRAn4SJ6lmEIPUbtREgN/wpsaoDja0kiWE5FRST5PHjBMrFlnVhoBorCPwRSVw2A/JFaCpXqQ3IK4JsNpNiKImOPoBzuWtZQI9MZ0cYxQsqoi4aoDQeR05AnpULcWXD/tMyPbN3sSTfgLqN8WBE6Lk3IseJXIHj4lvsZwMnslF5xKC5YVUEk4qjlMEPVC2PJSd0qFqcyol0XmvQeCKRBCQSiVgEz9ZFRoimxoGDRqHuRwkNRAu6M9zoyAbB6uTa4jGVCQ4sUENG0ORkwDATgGQElZ0FJ0ABhLCnjarAIBbcngiiNU5QUwA3o1ml+jhzAmm0yKYRlKTQiEKDg/3EjyzC2P0K+HFAPxuvj20FA8wTYgj7IWEWj3icOVEWsHfCVYSZa1ShTCuKaEJkwb27sV2BzNDOdUmffE7QCNQChkAwFE1ArecVCgUK+q5oXeUP8s76BmU/WOj3wglS4EodupmiGI5lh/CJEmX1ASwuPSI7XoPyo8+S5zrtTzgnKI3oTUgW8AN/8243dECYDRL0Z2dIFJ0zTEhwGkTMGeuME/ox1U8mcCDTAvwqAs/ijsXT/BdllxUMqmwUNHuBccL2xMJe5bBbgl9H2G3GCHYVgM/mggjGCbYAqYLwCjU6tzLBV9uyvYeFeuEElIKj9PozM8q9r95RcU54hXZLPuz+wldzqz3V5azPdpS3NLr+UWlOeF0LOs9ZPGrCyrefGV2OcyeP4y0eeNSoLCfcgmv1OxNcjnEemzCl83ShDH9Njrd54FGjwpzw9GsyzD6556/bxrzZaFHnbmVogd+pTHgcE5bZXJNH/LRt2TDSeN5il+Bt4mrSpLpJE5fb3bJpE2/bao+v2tHU3ayJz+eqZk9YcSLHQN4G6b/Rs4UB5dS9OqCynPC2e/6DZVtiZy49f/BIh+cHvSIIjmlH+6yf9vG2QedmdRr10ueOYWNcW7du6j163vB3TrN6wTkhvNqq5ZtvvN+jV/8efZxNugjvP/fuBy+94f3C9kHTLu7WvZyv9W36me8D+5fV77lfFRyfNn+lr/2ZAc5KNsAVlon33q+uWv3K1aE7Xzh4ddyLHbt5nEsGD/5u1DcrVnUdN2pk23dGDHrLvv3jxaunrJw3oue7+ATnhPfgBzevVRNfrOVvXRaNvdxhxommQc/FaPt5Wrsxrj5v3z1V3fuDHxKLWu4PvHbEM6ErPdTx2ysj2zzGnPio26va93t2btj3kTZGa9HxDa/Qup27vbt1y7Ztne1atm7idHlatGzVyte2VVNPi9b4BOeE60Dv2Xf+Kzem355QWtw99OyHrkZi43Mpxw7/0S/u9OuaOrLSvnlF7MDQU/eO/+hebY//QFvvuNXZXF0eDJXlhPCG4HZpi7bv8R+ZSKpaOFp5nJdbr7T/2LTzIJu/3T+3Dun2zYDxF3tv6/LOO22kRp3xEc4J90+9e2r/Uhpp286/POLk5z0vkf+GGl/bv/4DadIYZ68Dy898N2zL2VTf1Tejzxw6333b2Z+fnRL7uVPNeynqhgrrCW+H9722pS7lN+9bXdzDe7k87kuLfnaMb9XlfWfr3f/cZhux47bzrGP7EIfv3TfPdsBHshrTKbjtHvhnd3hcGHZ44B9EOdxuj2AXnHbB7nJ47E6Hxwl3uZwep6O8ba3losK1w7VmIPRxqi6sdDjtjpeWCV7vVW/b2Ytde+d/Mv6T1qfnDv3ouxeutDjVZMOG5zZ3aItPZDnxyFHh2uFp9vz4V99/7cUXerz+4uiPcA+SC/97nR4oWq9LEAQ3/IR/Lggw/E4tK+DF2x3t23/qtGP7Sse77ctp8X+nMgEQusz7T2O3o8q2wuwpoxR+tzIBWtPxyrRFCyd0dZSn1x2vV9IoeABUnhMet1dA5+RlSQTgMWEE48TfefjpBnLirzz8dOPPf/jDH/70l/9pwJ//CJxogAF/bEADGLhA/On//PVvf/9HA556/P1vf/0/f0KJ+ONf/sbnSBvw1ONvf0FF8cf/eaIXkjSgkvjH/zSIRANMaBCJBhSgQSSeaujL7CiV0WEKX/jcIBJPNQiuYGYBIqVwU0CSkIctEoQouPyekUElfcE5Ls2HGIyEn3xRbQPqB8hx4DnBvYKEJPHISL6LPLuu9yGLBAgjlj8JXz15cNeOBJET2zfvPnjiBvpFU4nMN/Q0oB6BLQSR4lHcCMhW+xfiYYqEpKaDv66acQWIunM3SjMZ1BOZdEaJh4HMWzOmrjsVVLFJw+1vIMP8sQZUDoSQVDTo9+sqge2EKhKKhyMSYL4oRE6f/PZ03LCpzQQiUU1NnDwPIUWF5iW3ua8BFYQS9xecTV6MhyISqnJs+gK27yyV3a1mBVANKAjkyOQZJ9HLQgMqDeBuCr2G1oh6FQkF/1H1t9Gr7xQ5jK0BlGp3Vx5Dmcgezd2AioGS2mSiXkUCOjjofldGF4jle48FA4N526XXfyutURpwv6AkatozWIR6Ewm2lTe15etfC11HlA/l2KitKVUXJr3fSlTIEdie+IdqB0ROVVCC0umMmgZzlSgZAPaz4KqUSkmsk5tMyVoGPVWTdAbuzKCLSFVVVOZAS4IUkUaK/uDgqw7q7IkEZA/dDVh0NTjqTyQITS2fctfoab2OoJKUvjXrAvrogR+ZjIZu4aDYbvxy8sCeA5Az//ypUyeOWJYk6r0VCxatWb83qZDo3l27dx44A1cTh4/+fOTnU2Bjx44e3bdz10FJobHvNqxfuXhlDLgy+5vRk6Ysjqk0vnfj9/tO/oYusxIgYRmzn7XfJWgM2o6HLBLAXqzK6HyuXAazug/1Hoey4JcCRUOodPvK6R8370tQ9e782QtWbTmDg1vBSBw6JSgdKlR1vW1BlcT+s1+MAAb8baaAjYvhJ2gY5hFKTmuyFIuha2p416r5y+NUia5avu3Aqatg7ZI0vAOdPFEJVEvZuXncETdvODehXkQCNfTxnUzVlw8oE+iGgj2pxDbNnzVp1JqYQqWbEUW7PPYUdFxVVhpYmPUGHM7DYVTWHNE0iaNfgnWzJk2aviGlyCQiZTIgRr8HqaCU+1uwQn2IBNT0xNzVVC9EK6BGYJWXlS/oavim8VWjpixe91MCLoBhgLqClT98KGtmo38E9rMeJUK3QEAocqOoBN0+AUBAZJr6dd+qBeNXJUFQo6DEQAGiXQNqqC7HLjw+0B0lWqE+RIKo10f9VlogWMkiN1Usgz1TJk9feygOIqCmVS4GhchcOPIYsB3VGLqmpPHLB1ZNn7gP86Cl7996foRAaWbueqxQLw0HUdAhbklmEYWGT26YOW7uOax9aeb7FFt1qHEEugj8LgOwQuoTdo8SSIAEDQe2LbKcBltHvbJx1pi52/xPoFiAOiwlE5UWCaxKl/z8hxkSWGiUXNuzNwm2fUR3A1suqLxsB9bQxw0gqRlZpWpiyYKf7qhplBbmYrA+Ae+EArVUp2UgR5t+Nr0FKq8lMrvnxfIvzgLyQeXkvBnf36IZ6O/B9XJPdtFBU7N3l3bU/ugA2QLDg5BMOnV1+xYoJYIuw+sVRKIkmsABl7oANHAqHokkDU+hL3YLVFgkgDc/TzEdlYNIR08sGPsLTnLyiPuAGpt4um5S9PABlVe9snDsUugro09FHltxKBL0IMVQAhtaHlUaWPugMkaCoj8Af8FoijfBVLZ0r1ofDcc1Nr+VBTSz6pV5h6NoOj4IwJpQH/tRAbSZQU1Q8QTO9itKPc3QRMSQKIZCoj+cdZJeAxQ5gQdY4PkVqBRAKGK6uQaUWjcdlRYJJa33yVh3To3tHXOpMlUbTVAprg9rPxFQbk6fdDiBFaGigoyHHPKiY5U+XmPqBA+GMxy+ABADwTC3kOWU5XhVhUUifWoJVweERpaO/TGqVaymSEps+rFyVOVjg3RkywxRqeiwBcUjEHnR4bCC6BeDpgMADaAkHkIPqfzuLODxYJKtQsBJUQtUUiRw7G/mcQV7kyoaxHigROWKUCHqTwsToISgEawkl+sNyAIc/LrqT7MQVhMI3DeAk1bVOghWhSlhuA+1aaJQFvIQmWtUoC/KjrPgQiaCfOF3BUUCyEifmxRUQB62jzxc6VLDUYvIsjuYXx7zJAB4oiR2j/wBBBq654r0IOYFTQZLjS6FTJUEyjoVKT2txRDDpp3GURCgJYknkymkDJlc0UX7OBYsUSU6d5aoT19WFqdDrCP745M1MgRNnZq5tOCaSqRlZ+5/aAUyHuIrJosBhmMk3z5RmZW02YQwQwzq51ZIKZAL9iB86qRVeNE+tBVgVSppVar8qBKl4elnkv7InF9ADT9JigLZQnCsU9twgs/b1hlE0Q9eqqnmYxljAUu1rJBBiGCZRkGDWaKyIpGYs/gAjtTcZ85rAE4wqVvHj5lyF3TEkzaArNz8dvb2I2MmHLzf1SP4WCpuOlW6GBEQCCLHQJfUpCB0QEpipEQTfF8iAaKIFmshiBqbukWhkkWJpbBVLQ/Q+pSywpSLq7OHn5phRU0NkKCJ48HywIZbywNQL1mQr2TCh+ceT1vVFQl0R1nMAQsBmoOSKx2CIBNAJ4lB35RHAUJ4yqglxGgFRUJOa1lP9WZkDJ9GZOBf2XOGlKaLU2DIpDMqDxah/AqoZkokXxJpreAgxxpAVevU4aXAM6trGUi+HN6wKcFENBa1RiwaI2lcZqhpNMHjotEI/I9FLKUo6GcnixahLiJBiQStonplXs8ODt1hf7mww79WPcb/TDSelAXAEIE3ZMjPo19pyR+rA9ydei69BL1eVt+si09JyYombhna3eu0VRlPJ6gddm/3odtDmiJLNHv2USFAORBVu7Lo3Q5Ou8M69dKxrV4ddUzSahjBoKDZJC3189gezfWzFKyhpwhpGmFztn1r5qlwKFRgnQYDIo79Fb20LiKBm/c2dbV5BK9Qlgt5A3wuNzrxszeZESyxkAKNhUxkYrUNnQLej78/r8dp77qtpoU72oXeTgc6KhW83jrR72Neu53OPmeh2Ep0IylVNndzuIAx+K8OAGIAgttRPRm6VDy1IpB0ZEqzKgFuLtdnogmCs3HnNWxgO49gSBRxwVIhyhYJaKTSyZF2JIjJQx1lgj2Az9jeuZm2rsfqjdfsetr3A5QiKGjHODxlsghgoGR2tHR4fQ/gXhIedLbYkQHjtuAFYOlTSibY3fqhE3XMgZ5j+PB6q16/kgEbkSdrRObm2za87/7Y4/Vi+m77F2K40BJJUl03QfHCB5GkRKxckcDO5Vbhwf1WA2lVI7N9YCMo+aoS3qAFt7DTYnaaKje7OwShnINCagLU5WdvWVjKRNspuOsqC4UQ3D63fYQETQRPNQeqfF2mZ9maIQjrCnqoYiClmzEUuirYDYG/skWCpMfbsRo+IDAFxzvxInNKCb3ivG8NYYJQNV0raiAzR6ox8Trq9CJAi+nxHcoUiURmmsPtfVCBYwQ6Xi483pASJf4WqE/9pgeEcyQ//I4jKIZ0AYSuSsTPOqflD2hri22VEFQG29CiMpN6V5V/ClSNcPuq1oAVa6pq6UstXZXhqcfjanlJNRuCNLOeafVKQLD1LlQShA618asPCGCwfW4iyDaM6wCtoK9lIESRwnUTCfV6BxdP+EGBJb8T9wTmIWnbINeVYasguLr4FbNyVz8DI6hCpea1f5Y2D2soYmdXxaqL27bN1C2jRNtRKdKhV+Bq/ytYmYbWQxRjjFWQpYR+inW5IqFtqXrQhjgHr8/2ldkGpOpHFTxWQhB2GyUuJat3u96XnW4NV2e/ecmftqOCZ4MIzk9MK0yIrI6q4tcqAfv6qGEUFMc5g7hJhb1KnysvVyQyW1hnoxLwujz2frkzPBGQ7WHQO6wYqpZqZom708l1n8a6BZxdbptSl7WljStVj4E7tqHmRUdqrE8leeNYFTMMbobgfyy3jjNVp4ZD22ivXK4FZy+TSMg0PbySh880XqQZu3JUvd25Uq0ewNn5ltk61hZVUCQ89mEFIhGvqEjYV8WYMGDfIhJPmeaLKO73aRCJuuN3IBJiIBhlw7AFkzdsiU6DSNQZT7pI4MHSQetpUIorsZ4GkZDVWw0ikYV9vSqToD9oYhAHkbFRadASdcbDFwknv1QJ2DeB6Z0MBq3W+xOC5/s3aIk64wnXEptwHC8asN4CgpuG6iwSZfTABTbLwjt9FrwqWyTgXfnH8UeZM7B11RIFiQL5EFMyozWLhJ75giSNadXGwAKRoDWJhP4WM7G1TPMykZBTosVMPM64he9DJHxdu3Xr3u25JiVeK3h8Lrvb3Wfjl2wkYPAIixvLFYmW3bt1b+9wsfEQzKfjtXUHe7w1ui0kwK6XRJlaotNzzQXB6+767ZxWpjEXr8fhEDzZEzyLUINI+Lztnu3WvYvX6fLmS0nwumz5tJz2WoSCiwQhyUQsEg4FA7ffKykSTaEsuj/T7ZkmRqHweuw1qFxdJEikeI6fSEQmgaBYd5G4rR1av/m77lUOl8PudtmBeS4MAs8Fp93u9jRakZ7x74naZqcNxGP+5jZutwNv8gjwpXPGIBK84CxFwt5Pi206rR1pDm+wQ/q2VzPXnxfGfP+i0+5g7/W47eyrCDmR4C+x1BJexyntI4fgbPRS6monFycSv1zu9pdiLzq8TofdaZV6TiSyEzU5kRAE10bt9IYT2m8dIB2HkyUneBptSX/ZCMNOwd3iNHm7kcMB3HAIDifkBB7McwbBRUKRI/oiyuDd90rZEq7XN2+9k/l18+pOmBIkwd5ne+ZeuHVJrchEotjRbDIFMRCdSEp1FQnBd00bamvqq/peuytnTp3TMrP+d6V2g2hnOtgmp1TtSudlaapOGJUJx7Wr3b13yJvNDlJZ2eT1bUgr6q4W7momEr2TbLML3bQ5lsGpcnVosUjY+mm3m9oWa6ur3ryhpaNDX4qmidxtv/bpy+H4TU3+onGXk1pGnmFRmRsvxPZSUe4t/pmAfU0VCy0heOwnMsMbTU9rAeVKW+9GRda2NWn+o6aoa9pdSNNk9w6nNVWeYVEaKBKM5hOLrymUKDSvJQRhozbO4TykfTNEDdKDLXZpmcxGz4aMrH7d8bSWJlOanEoT6dNg9Jm+6rUXEhExTSY4mm5VVG1LM5YAwD5MlVOoxTevuxEVg4HgnfdLm5eC75A2zebyrVGUzN4WzX/IEGXLizdU5VZXp9daGelaIgsUDSmG+0PEUAwUB04N1V1L3FD91+6s+N/vtZGeq8mXusd+867U5vw/i7Rlzs7vvLFWW///rdRm/nOCtuHfi7WF3tupV/trl/p27+hboK1qv0xbCCUv6CKRTquymk6fnrMppNCSIlE1WtvQyh/r8+rdeOcXM781+/cR7aOXYzd8veXTrY7SbzqcTg8qVqugJaiSTisZTdox41BCUW51shKJ49qQHqnL1c+nrjRfmlnberU2y9e9Z5/zSq9mVxMvO35Rvu50Ot2nmC4UCSWtUqpqd1fMv6QoZpEI341q+6o/ypxu4diujf1/Z2nf/nun9qX9otqz0VbtK89p9e1/zdfmfacNb5sMdmh5R+qyTFvabqU2w86L0D5MUVQ1Q6mm/jJn5eVQGSLx38XaxjYrtFnvK9f6d+/cpHMk2hJNCn6PGQUiEQ+J+pYP3EYcZQtp6qwlml7VBv7L5mj8vTaq2dX4G51CF92rtHn/d7K26tlYYthybcP/XafN+ud4bXPVAm2BcFt6U2jT/4AiPrtC2zBoUP/XIBE3Nhyp6NZ1m8Mn1qw7d+ursb+q6WEWDUd/7VZ1o3Xa7K6hyNcDBw1o9nLmYuuqI5lPXoheb9ZXOdn5Fzpt0KB+XfTSMKLRYu3qutX74rvXbvLv/2RhwKrh8HpsJzLDXk1cavpS/FrrTZmNAwb2f26Sdrzvr+n3212VXqn+jc4YOGhgp2IlBCKhHl679vydTWt/SCz+ZAcxiIRrkzb6P44qt/3j9KFq915txP9O0jbadmpfO2/Krzdep01qfpa+W9XhKskcdXWKi11aXpJfWp9ZM2hov5f5ZKrXMSwdA96Ip9etP3Nn5DdHw7WJxPQq2/rM1v5DBr3apEX//en4C8+EY21L2uFcJEA9FO0RDIqBOKjuOmuJpn6NSCn5pe+18U3vqK93Sd3wrMzEbmqhVzpcV25I2qZ/ztJSs8ZoO6uWakuEQOaNd+PRY/LF9p0uanf8yvtuXPkIWiKBm3+o7N8w6wS6I9GGFGfbMVjDhQkzXI4xlFyjh909tOstbUe1L16S77Xsr5319k1oV5K3OhQXWhVoCVyXTy/OW34dl8TftGg4vPZftc+htEL3tBttO13W7gZS73yiJO+mtb6+E5r4Zu9E5kr8antLkUB/hxJN/TRjW0SlBvNScG7RJtsgg7ZPtRPVtpduZm5nLndrtFRLjOmVIPe0gy28B7Rw3/+MlZWeto5RRQxpm13dbwBnyLucAW7HELaVlsrBTTOPodfSmkXimDbL5uz0m+a/R3q/Hk8clW50aQeZ6Q6MtgQXCUqTuYM4ssBfYoLWWSQ8tiqE21HlEuxVgttW1Qg0bmMv1HIH/Grs8Lid1W5nlV1wNnYKtipgvava4fSCiVjtZkt5c+YlqKkIhbYeRMPKvPS64T02aBa8bru72u7wuqrAYnU0dgtVNre7CtJyOKodxc9Bw7EYzUsiS1EoMEjeqscBddJe5fS6nD57VWMBOgLVbrtHsPsctiq3xwkdEY/d2QTswGIwkUANG0+m8cugJYAHVVB+kLYLGAC/HEA3FLPT5xbsbp/NDZ0ZN4SHZjY5XR3jwY5uFxDmsPtceTPZMSCsb9iM4JQUSQbuvl+yxwGwV+EaPCTfIXgdTh+YrV74X6rd8Ng2amg/RPPLaAoQrLtIFMLrHLn/05qILkJWJPJ4uoaq7JMuTPQJrjbbN1stS3IMjIohw6hB8k7JHsf9wL5Rk1NhkIdSIlGh0cu6MOThi8RjN6AtsB0MbECsGI6BuLged/vrUCI1NBx1h2MTBZuhpr2ElRGJuuFp1xI1wzGQrVqI88RlGu9dJx1cC+yro7VsGX0aROLJmvbiIiFGeQ4qLBKO1aXNCB0NIlFn1LtIhENBMZJzn1nx9RL6qqrSaBCJOqP+tUQYvVNiRwzxdIiE19m7fkWCdUJzqHeRWFJVqstXd/gcg83rv2nqgwoS/3iKhFfwgJYwcbXCItEIRELXugz1LhKLG1VuQ4PHPty8XoLGemfHuiuBCorEJkfFNisIHtuX5j3SitWA9n1DELaZTpej9HYnt8dXIZEWhI53CkRim1ChnWoAr324WUvIypcV2uzFWjfHKjzGqSaUKxLpiy0sphzvE17nWuPcCw4Arqng9hVX2xumLXpEVvqDxFWo1LyOAWaJkJWb7Sq2vRBaPTNvqKKtq9i4hNcrtLyQKuWWhqNckSDaRKzHJWdT6gK3402z4w6o0bHXHN6KVDWvR7DPY+PYBmSONXHWtu6mLACF7ibHzbsXZZKZXbFW1e3soW/IMyD5jkPwVUJHCx7BMQHMrJSlC9QsyhQJYDEZZKtlDVe5KGqMAZlr7Z0Vqcc+b9VHbAmGCdr6ihQa7jx3bDLZrgAq048qtIdacLe7iodZGUBI+laXCmkhwTVQp12KllYV5WoJSmV1ivPBnSgAHO8n0GmsEYRSNfQOU+4PnL5tLtv9V1DVMsdboIX5gAXnE9zNT5jbPAaqzgHiH5w1XsfboUI3OhL0RhPvM28CD/oCd9V03aUXzqrpbhMtUK5IINK3emDGH0BTYGej1b5MqrASM2h7Wzq9DyRzgk9wvHcrbeFOihCamuR0PoBEeKGf6XW6JpfwVaXeftfuQr9BD8Acj6P1HuxtFDAHaiPR9rdyCg8k0ILXbX/9hmo4S4mmAn7dRbIZdREJkkoHvvJAxu872y7bO6czMi32s8L4ICmn3q56ACMW5GmUiAvripOXoCQVuqHdA+x19gq2NhvYMgwrEFBzI6vRVdX9wmV/4xf0UlDkIlFKodfwzKl3bZZLQcuD4BBGiBqknW+VkONRCx/MdREJBNVCmz5ojU7b6oIqp8PmbvLqnGuZtGSpITgkql2Z+0q1y1a35AFVnuYDNkeg71nATyMoUemRrzv50PFbnV7gsNt8Xb46rJgHDIpAM+HN/VoKBQ7laoPN6WzsavLygqsFxBMAVaR42J91FKNdmfNatbuKP1cauDY3C7vLYbO5m/feGMjwExdMIFKxTNRZJNBNqaJBe4oklwvIrKbhYbA1lRhCIQpV0c2k/lwx8ELBRXyOaniOJKReg7yxywoSn8bl6XWArJ9kTAsGDIoAL1cgo1DV+YNmgExaAInXNHTPyJzAGgDiIOJ2/9xMuURoGljPHywAT10mCbO3VH8gEYmlCNBuxXtJKfLeX1eReJRQL26/w06SrLHg7xs0sT8GTW29neygHl1bO+X8DiLhWRocYtHJWAWAakrUY4tQ0BP5x0wI4rSJdTKFhuaTJBLpY1+O/m7O3IPREu35g0EVJ3458iIenVFPyOxcWTvhIBKJCK5xQU+lrHThw3Q0ljXUXcvRsxA8WGJoUgyXejdoTlxllcMTJRJHN4LyVynuQqksoFVQz84MnY6t3gY6qD6ABzkqKp4vUwR+HjF8JSLQTEDpFBUrtBgl6AJWgG4A1SmhINUwVB0MinF4iaVQEjllWGb1RDUc51cBa+7sihYNdD0oQO9e2ADGnKz+crg2g+H+QFQ8Or94lxWWkpyMhUN4JlPJKg4tRwlJJURSpC1TbvAbawC8wXBoRwGonD3TJfhEiQT0gkFL0PiSCefSwItK1mc8u48qNw4RUuALr1KgRLk79q6VuKFNGYeyqGnmIaJAAvx+Dk4lVa7NnH4pBAZlaYHSgRt4QuY1CUYo+nGA4VSdfGg/FsCjDdInD6CP9AqXHaHhsTdwD0F9gJD07hXwXYJmiq5hSqP4SDdoAUCGVdAeIQn6DeFaZjd1wD25JZ0FAMGEngo7tuWJEwlWq7DlCG36BewKPa4igB7e5lWqVe+9EqCRaWdqOOm0lqmoIm8QRE7LV5dN9kPnFcJUkdiCzVqAnVPrAxcYIB38evJEIgf1xoqx60NUAj6XZnX5ANbSxHVMrV6AZVgDoJWP1dB0ZE9TobipCP5T9erEeedpOj8YSUmk0GW6JcRwoaaCpCMRdG3HBjeeaJHgQk0ksSLagsgStNjYM6gHQI/AeNp3MfAi9iGtIYopXXmBraMot7bfUSSVOY83qjRQNDW2PhxisOhYJebvMhhNsn7RkywSWZDrmyZM3xuAjphegYoOR6gD1B82VO7wQjzRhn1Dsx8dd6JW24cmeakVQQzEMGfQb7k2a9yaC0RlJ/mzwUqTkZ0oeWykEUGChgh/BEDjXJREMRyXfg8iAQA1AV1+6eTZJDvb/AEqujJ3Z4VEAuQBh5yiiSQUXmrmDwXrbqxQPLjMEYJkrm1flQBhh4qMBzpB5zOVkkAywMjMFy9RSkpVHkBU1kWyDgn6p/waoGwvNI83dJ5QOXB40YTFMWCRijpDz7ahOpQBNTFz2/2f5mkG90kdDIrhg/vCwWA4EkskE8lUfiIYer4cWHEhQoK7cYoCig1PmvcHQhHsWvpXztx5O2+MEDzzNY9gJMZLGDKdKjplvBDYSJgaHHRsYsDvQyR0AFtwiFAh0FefMmPzryFQ3Yb1AWUBDLeKnXGaO9KbjSuKIcb4rA0pInKhUAobPSgebNZRIsKhUDB0ecPsyRO/Pa+POZgmOsz9CzHBFQU2JErNfRdM3Z89hYMBVJNBSfy+RIJ11uETZUPN0EQMVPEPszccvpUA1S1j85u3HZGFrBAKALcQ+bc41Fsecf8gchgL3R85MeUy1HXTkQccOMTEqnQSKEO7gNJEIHjxp40Lxq4V8QD5CBavyIosjDfwpNEXoQ5sm0RUEuwSy1VpO5XLJO4k4/nDblaBkvh9iUQRKFgZ6eTds6KsSBsW7zh5M4hGGgWrvYbhB5I+O+qMadX//YGQkAjcjqyadrtUvcWyAGGJRMAQun3mx28nLUnJsXsXb0eieGiGuaT4uRmYMLQvRhROaBE5BdJkflqHGIgkTZYliFKR9fH7FgkGpjUImBcquXcpRpX48unzlm35OY5D15lMmnUEjExF+2357LBJUehBQ0Qhii9BMlisdxf+gEftmQsoFI5Egveg2O7tWTxv2php96CxCqWAQkiGoCc79B9VcMR4MDdHbhIJ0AcF3Vuc2qKRgtaAIRiHh80iQcF64VezeApEoghUBUEAK0OR9q9asmDaXCj9xA/7Tv56xQ/lSNNyGq6zUwmAuWDZwxPQk4cOBAgPXJfAQAG2SqBpAIo+J6K3QXADwdkICuYMSgnYA2gVhMNgW0KBXDp+cO/mLVeDgburp81bsfGHOyExFIhEooGQQWXR0l3RIJ+hMGsJv+WsN03kB74wpJsu0cJ5L5qzd/J4GkUCjTBgDX4xcxQtUEVLhcVbEIjvWbd04eT5cUU5NmP23NmzV8YVObl/z6FTJ3/F3uStq9dv3rkLhUL9/rt3797DIaTgzavXr11PSQo5d+ro3r0/RBQibZk1e9acqRMX+cVvpy38duPO60F/8NoNMRwNMekArQH/sfPHbEdGlg4QO+uxaVA5YDQgzCIhWo2B4VFduB6LISj6A1EChQ9GSVasOAgIbaE2eRpFojxI2uWJa4mmL5lWJImk0GlZQkqFb9+DgpPuIO6hzgCLP5VKgBIGCQPlA+JG5XRGuzVl0a2ajX8GEI2CeQdiWikHIoQCBN3RGPNXijfkixtguQgDIKGwoQD6Q0kQfui5YvdUhK4LTwVyU9y8iL+TcYnKA4tXVsIbLrP5bBw1YF0C5rcMtUpWWTMpwGFEKBa8CpqZPQmX0FYobs+LkTcSsjCtfANhiOG0L7w530UyiFrIwo5hoCg4oCBiKKt4D8W5MTHgF/laTgKKsWjVvli2+7KnFWAdnDiNZV2C71bQ4rtm3lHRJihHIgBFqh8XUOJ/MRSXoFfK5kHz94CtEovGE/FwIh6LRUHF5CTFDCXpDwTixotUXxSBC3yz4kWScWzLmLrAZiyUahCJWgBG5Y1l4zfeKXexFY0sHbstrELNjDK7rhwUigRBNSGGsTRRFqWQH/oKqHhyUMCulUPYoSzRaiCgqYAWA5UWB9we15skfyi7AgNaD38wGEug3kHvN7Rsv5dPLbBJIOkUsIr6wxk2t4aqA/UGfrDahjGKmlbu/nQTOhzQ2QVFnSIhq61UVihaIAM9QxxO4poBtX4cFDqexsVexkDlpJgoY942qw3QwsG7k2hj4lsj8Bu7SGE/G+uC66mIPwx3NohEmQD+xU6tGz9hbQy7mQp0Y3FBDFXTKlidipI+OXb2lstJRV+/gHIExly5IlG0JLKw7kNyiQgonWAEFApewxckA1iAtQBSgqYhFgllV1zAY7qoiiFMF2QNPaXpssf+NYhEXUBlVclAaST2r50/a+bGGFVuzJ21ePO+y1gFWY3F8Qi8EaocFGDxTHWRlLAuaYFIlFj/SZJoHYrBcFzvYySDYokNqlmANIRBMPGdYCTobwHq4QeLCaSggYJOCGhAdjsKDfw1iMSDgeDBJkXIdw2MQM5DYUupZCIaxu4hl49iLVESySiULZZyMJpMBv0hic1yW78tGTIIIPQ+dT0BEs3tCTZ6FWIbh0wi2CAS9wVcHJNlo5VIoEZhgSzYLyYUWUBBSMk4rpUvWyTgNpAoPC+BlTJ+hGPJUuMS2L0wKKUg2/ClX+BRADGMLzcl0CASjxoUB8h5OIsaOxLQRklgWUA/gbUjKB9sZXVeSLNI5kUCR0jyI9+R3IgJGJk8LocGkXj0IBKoi1iUIQaI4zIbaI9KygUqITA4cYSaSQQ2QWEcbufXdYB9UzCDkTM9iN50AMLFOzsaROKRAne7h3UD0AKgA4LhSDSWYAuxUEDAEjAWYTIsMmXBboaOKy72MAO7mPp1QG5vaW61JYhTkSnbIBKPFIQSbNhzlbYAwSDOpSJQF4RCIdPOHChL0BV8XR3cCR9gLhQIhXEpPxa/fpnklluCMcFi8siJBDZfDXjoIHK2lpdG7g7obeC4FX+USQR8pfIzpyAeKTZnn4dknENLggwiZMWweDOK6xENyInEwAY8CgwY2Lcu6D9oADxiwgD43b93H3YZv/rzeI5B/fvo1xBw6yA9ul8+tk/BEzmR4D6NHl8I+v/KOBPMw3DG6yNAnX1vF3urgiSEbDpWqZmcBBrel4tFv2w8yPDEiITb63HjAb/FPHkwoBO6upbL7xuPvUgwERDsTV8cPGrW/Glf9e3qqeRRBABXr5Kn5T2deOxFwiu43Z+u+qR9y3c/+XzMqIEvv9B50pr3Kul63jH6rUoebvDk43EXCcHVYU3/tl8tmNG2g+O/jZzuLm1GLvmo9ZjZ2JBUBg0iUYDHWCTAeID/s4e+/NnQpm6bYHsxHuv10UuNXe5uXyxsPvUzu4DOaPm9D4AGkSjAYy0SXnfTVZ3eXNHB6fhU2/Sbtv7dJb99qu3wveZ9ZUaP9+fZoFEBc1oQ8C8L9mQu7MajAeBbv4fFewQ3C7EbEQ0iUYDHu+FwzXx+xLzmz371xpqdy3eN7L9i/pErY9/9emVze+dx/Qd+jMdUuD+ZOfXrt5fMnTtlycjRvRdOe909tmW3mVM3zZg9eXmP0aO/HD7/2fltnls4rs/QiWPeGTv143kvTJz0xbw+Q0bkxMAsEoLgdHocLo/T7XI47A6vw+5yu5xOFygsp8vn8dptbq/daXc6BIfX7bC54EPwsNNrBKfd5fE67TZ4Ao8UBivYbbMLHkjP7UB15rbbvdWQqhv6ODZ7xRq+iuMxFgnB63pl0hvjO7o6rHtrZuKz7iOJtmFP3znanXny6RY9prRd1Bz6446Bkz748Hhv7+amn23s9+r+3Z0+n7d6xRB7i+ET7NNHzvvX0gH9N260d9okbB664dP3Ru7tP3NRr97Th4w90CN37IlJJAS37/sd70lTfRcWrb2RuLr2q9SlC6OPhC5f7FH1fHyN2z5NPHtjwO57iSszFp/zzrt34XLX4WRY88DXdq+9Z/DK7U+Fn4Pnjr519NLtNc8Fhj1/5eyd5Z0C26p2/egWXG1OXL25wflD+NKNt56/dt6/2gnq67EUi8e64XAOG/Texx0/+mCitvyNbdr1PkdXLrr59fahQycu+7j1pte/ft3tFaqbtWndwuFr0rppy3btm7XytWrVtGV1287ONs2btKn2veBq0dZd7W7SppWjRZu2zbu0aNLG07abp00LR94jvmP028aGw71/T6/onckXvv3fAdKL/x4pf7e6xbnd74an2n7eeq/Xi/Fhjbt0bDT1Xtv/rj3bj77e+PCOT1M3RkS+adqt9Qf3uvaTXjt2a82ITtd/HWjvlhq2/8emXZ59/p645PuDLsG+8kbj7vGhBw69Ls7+aXezbi+Aysm3Xo8THmuRcPX+2PNG66krlo6ctPq9zw4eeX1/n9eu/7Dw02tbhzd/xzvxRReYEh+fHTNtW+t1sxcub/3FuaEtN6z68vzHzvE/DFy/e/TmD+zuLvuat/1x5uGpW6fsW+sZvm3cdwNeOrLK0evolzmX+wUNh+fA3l6xD37UlvxrEHmt8dfRDo0bX9iw8lqTj7QIOdkjOuK/a8f/Z4a/Q6O159+ReztOr/sk/PZ57ev2b3bqfbfrp4muJ7/7b+OeC6rnRl6Lf7ThRLNZkffFb+Zp+9w+27x7wqvkgwN7595r8d2x5vPizwL1DVqirhA6LPB92trR7Kcjcz65+bM/HtF+3RRatt//sc39/JBWC1Ai3O0vj9/27ImPbLYxR1teeK6qz+fOGWuOPDP3Xwt2uly/jPROX7TT6Wp6voetybaPhl5yu4U77w2ec/2NqR0NWsIsEp9/+MyMZ3xT+zuendXR8er8hUv6fzVUGPvxmF62ljPebL9416ceV89JzZ0Dx3g6Lt412P7q9Fbt57wBdmy3GYuH+4QRCxbPaf/u5jUvtp7+in3YzjVvtpr8pmPUZy0nPmd/b/Oa5+xffyR89aVz+O7Vb+OY6WOpJh5nLeF12z/9tPkEj+DyCM2bO1teyWxo4nK6vC7B2e4Lx5weTrfP6+5wtUNTYcU6u3P/pGY3Xq76eoh7cctu99b+a/FuZ88L3Wf1cO6fZmt+sYfTu+uLLufe+88Hv3X4pp9t5402JbREAx5r8xLqkX3UCPeYzs169+87oN9Xt+OHh/TrP6D/u873P7PPexdMfrirQ+dOPrBEn+3udQvObs9Wuzt26ix4Wjbt3LlLtb1N1w5Nu3Ru1a5jV1+bTl2rHR1faGNv8Uy3ps7m+YM9G0SiAI91wwFwvLC+Q5s2jb9c/Nrgbp73X3/zlTfeae/o2Pytta0qVY4NIlGAx1wkBEFwvLW+T1XPDz/v07P754P69hk04iXX1ys73P+BTIVoEIkCPO5aAuF09V86Z8iLbYWq6g49Pl0272Vn5QTC47GPewfs1Abk8CSIBHTWBKfN06RZ82ZNBLvTW13Zzttj2hd8ZHgSRAJKzdhbq8RcVwNKg4vEX/7Gfzfgqcff/oIi8Yc//Z+//u3v/2jAU4+//+2v/+dPKBGAPzagAQx/+MMf/vD/A2C3wHOSIOkaAAAAAElFTkSuQmCC"/>
          <p:cNvSpPr>
            <a:spLocks noChangeAspect="1" noChangeArrowheads="1"/>
          </p:cNvSpPr>
          <p:nvPr/>
        </p:nvSpPr>
        <p:spPr bwMode="auto">
          <a:xfrm>
            <a:off x="158750" y="68239"/>
            <a:ext cx="252038" cy="2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2086986"/>
            <a:ext cx="9144000" cy="38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EMPATHISE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should be included in your first Process Journal Entry</a:t>
            </a:r>
          </a:p>
          <a:p>
            <a:r>
              <a:rPr lang="en-US"/>
              <a:t>Empathizing in Passion Project constitutes of writing down ideas about something you are passionate about and care for</a:t>
            </a:r>
          </a:p>
        </p:txBody>
      </p:sp>
    </p:spTree>
    <p:extLst>
      <p:ext uri="{BB962C8B-B14F-4D97-AF65-F5344CB8AC3E}">
        <p14:creationId xmlns:p14="http://schemas.microsoft.com/office/powerpoint/2010/main" val="4698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next stage is to define a clear goal</a:t>
            </a:r>
          </a:p>
          <a:p>
            <a:r>
              <a:rPr lang="en-US"/>
              <a:t>Make a SMART goal</a:t>
            </a:r>
          </a:p>
          <a:p>
            <a:r>
              <a:rPr lang="en-US"/>
              <a:t>The process of making a SMART goal should be reflected in the journal as your second entry</a:t>
            </a:r>
          </a:p>
          <a:p>
            <a:pPr marL="0" indent="0">
              <a:buNone/>
            </a:pPr>
            <a:r>
              <a:rPr lang="en-US" b="1"/>
              <a:t>Think of questions like:</a:t>
            </a:r>
          </a:p>
          <a:p>
            <a:r>
              <a:rPr lang="en-US"/>
              <a:t>What do I want to achieve?</a:t>
            </a:r>
          </a:p>
          <a:p>
            <a:r>
              <a:rPr lang="en-US"/>
              <a:t>What is the main issue of concern in achieving my goal?</a:t>
            </a:r>
          </a:p>
          <a:p>
            <a:r>
              <a:rPr lang="en-US"/>
              <a:t>Whether my goal is SMART?</a:t>
            </a:r>
          </a:p>
          <a:p>
            <a:r>
              <a:rPr lang="en-US"/>
              <a:t>Is my goal doable?</a:t>
            </a:r>
          </a:p>
        </p:txBody>
      </p:sp>
    </p:spTree>
    <p:extLst>
      <p:ext uri="{BB962C8B-B14F-4D97-AF65-F5344CB8AC3E}">
        <p14:creationId xmlns:p14="http://schemas.microsoft.com/office/powerpoint/2010/main" val="249877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C455-2326-4B57-9FF6-1B2969D1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17E66A5-8E6A-4931-ABA6-4F1F421E4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1" y="924466"/>
            <a:ext cx="9184374" cy="57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9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 example: You can upload picture of notes you have made</a:t>
            </a: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CC5FF0E-BC36-4765-AD53-E2141B3DA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456596" y="849059"/>
            <a:ext cx="4585651" cy="61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You can make journal entries which show ideation based on your research process</a:t>
            </a:r>
          </a:p>
          <a:p>
            <a:pPr marL="0" indent="0">
              <a:buNone/>
            </a:pPr>
            <a:r>
              <a:rPr lang="en-US" b="1"/>
              <a:t>For Example: </a:t>
            </a:r>
          </a:p>
          <a:p>
            <a:r>
              <a:rPr lang="en-US"/>
              <a:t>Create a question tree</a:t>
            </a:r>
          </a:p>
          <a:p>
            <a:pPr marL="0" indent="0">
              <a:buNone/>
            </a:pPr>
            <a:r>
              <a:rPr lang="en-US"/>
              <a:t>(</a:t>
            </a:r>
            <a:r>
              <a:rPr lang="en-US" i="1"/>
              <a:t>you have learnt this in critical thinking)</a:t>
            </a:r>
          </a:p>
          <a:p>
            <a:r>
              <a:rPr lang="en-US"/>
              <a:t>Upload graphic analysis of research findings</a:t>
            </a:r>
            <a:endParaRPr lang="en-US" i="1"/>
          </a:p>
          <a:p>
            <a:r>
              <a:rPr lang="en-US"/>
              <a:t>Record the process of how you found sources for research (</a:t>
            </a:r>
            <a:r>
              <a:rPr lang="en-US" err="1"/>
              <a:t>eg.</a:t>
            </a:r>
            <a:r>
              <a:rPr lang="en-US"/>
              <a:t> Effective use of keywords)</a:t>
            </a:r>
          </a:p>
          <a:p>
            <a:r>
              <a:rPr lang="en-US"/>
              <a:t>Record any analysis of sources and perspectives that proves to be relevant for your research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269022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687</Words>
  <Application>Microsoft Office PowerPoint</Application>
  <PresentationFormat>全屏显示(4:3)</PresentationFormat>
  <Paragraphs>106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Calibri</vt:lpstr>
      <vt:lpstr>News Gothic MT</vt:lpstr>
      <vt:lpstr>Wingdings 2</vt:lpstr>
      <vt:lpstr>Breeze</vt:lpstr>
      <vt:lpstr>Process Journal and Design Thinking</vt:lpstr>
      <vt:lpstr>Process Journal </vt:lpstr>
      <vt:lpstr>PowerPoint 演示文稿</vt:lpstr>
      <vt:lpstr>Design Thinking Cycle</vt:lpstr>
      <vt:lpstr>EMPATHISE</vt:lpstr>
      <vt:lpstr>DEFINE</vt:lpstr>
      <vt:lpstr>PowerPoint 演示文稿</vt:lpstr>
      <vt:lpstr>An example: You can upload picture of notes you have made</vt:lpstr>
      <vt:lpstr>IDEATE</vt:lpstr>
      <vt:lpstr>PowerPoint 演示文稿</vt:lpstr>
      <vt:lpstr>Repeat: Fill in the gaps until you have enough questions</vt:lpstr>
      <vt:lpstr>PowerPoint 演示文稿</vt:lpstr>
      <vt:lpstr>Critical thinking and steps towards research</vt:lpstr>
      <vt:lpstr>Questioning sources and Process Journal History</vt:lpstr>
      <vt:lpstr>Identify perspectives in sources and record your observations in process journal</vt:lpstr>
      <vt:lpstr>PROTOTYPE</vt:lpstr>
      <vt:lpstr>A prototype of a digital platform</vt:lpstr>
      <vt:lpstr>TEST</vt:lpstr>
      <vt:lpstr>PP Final 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</dc:title>
  <dc:creator>Emma Kay</dc:creator>
  <cp:lastModifiedBy>Maggie Huang</cp:lastModifiedBy>
  <cp:revision>1</cp:revision>
  <dcterms:created xsi:type="dcterms:W3CDTF">2016-10-12T18:26:17Z</dcterms:created>
  <dcterms:modified xsi:type="dcterms:W3CDTF">2018-12-06T03:14:57Z</dcterms:modified>
</cp:coreProperties>
</file>