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63" r:id="rId4"/>
    <p:sldId id="264" r:id="rId5"/>
    <p:sldId id="258" r:id="rId6"/>
    <p:sldId id="265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8FE69-72B4-4F89-B05B-B386422112B8}" type="datetimeFigureOut">
              <a:rPr lang="en-US"/>
              <a:t>11/17/2018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991BF-15EE-4054-B126-AA9D0F37277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98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7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6187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76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7338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50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7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5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4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6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6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6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8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0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ACD85-F7EE-46C5-AF6B-574E19A78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Final 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BB54C-BB07-4E88-AC46-14548FB67A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Structure and Expectations</a:t>
            </a:r>
          </a:p>
        </p:txBody>
      </p:sp>
    </p:spTree>
    <p:extLst>
      <p:ext uri="{BB962C8B-B14F-4D97-AF65-F5344CB8AC3E}">
        <p14:creationId xmlns:p14="http://schemas.microsoft.com/office/powerpoint/2010/main" val="1253455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BEB6-D1FC-478F-B066-2A15D546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2D168-B4C4-455C-B164-131587ABD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pic>
        <p:nvPicPr>
          <p:cNvPr id="4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405A1F5F-D402-4FEA-B9D6-A4EB9439B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-1959"/>
            <a:ext cx="12289765" cy="691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6110-A3A4-4402-B263-351790BF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Requirements for Final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7E409-E4FF-4878-AB34-48F54AE1C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/>
              <a:t>Cover Page</a:t>
            </a:r>
          </a:p>
          <a:p>
            <a:r>
              <a:rPr lang="en-US" sz="2800" b="1" dirty="0"/>
              <a:t>Research outline and Goal of the Passion Project</a:t>
            </a:r>
          </a:p>
          <a:p>
            <a:r>
              <a:rPr lang="en-US" sz="2800" b="1" dirty="0"/>
              <a:t>Method and Time-Frame</a:t>
            </a:r>
          </a:p>
          <a:p>
            <a:r>
              <a:rPr lang="en-US" sz="2800" b="1" dirty="0"/>
              <a:t>Interdisciplinary Approach</a:t>
            </a:r>
          </a:p>
          <a:p>
            <a:r>
              <a:rPr lang="en-US" sz="2800" b="1" dirty="0"/>
              <a:t>Materials required</a:t>
            </a:r>
          </a:p>
          <a:p>
            <a:r>
              <a:rPr lang="en-US" sz="2800" b="1" dirty="0"/>
              <a:t>Annotated Bibliography</a:t>
            </a:r>
          </a:p>
        </p:txBody>
      </p:sp>
    </p:spTree>
    <p:extLst>
      <p:ext uri="{BB962C8B-B14F-4D97-AF65-F5344CB8AC3E}">
        <p14:creationId xmlns:p14="http://schemas.microsoft.com/office/powerpoint/2010/main" val="321176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C8C35A5-4DCA-4684-A671-FF9830D35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666465"/>
              </p:ext>
            </p:extLst>
          </p:nvPr>
        </p:nvGraphicFramePr>
        <p:xfrm>
          <a:off x="129396" y="57509"/>
          <a:ext cx="11905837" cy="70856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2678">
                  <a:extLst>
                    <a:ext uri="{9D8B030D-6E8A-4147-A177-3AD203B41FA5}">
                      <a16:colId xmlns:a16="http://schemas.microsoft.com/office/drawing/2014/main" val="1994943171"/>
                    </a:ext>
                  </a:extLst>
                </a:gridCol>
                <a:gridCol w="2675097">
                  <a:extLst>
                    <a:ext uri="{9D8B030D-6E8A-4147-A177-3AD203B41FA5}">
                      <a16:colId xmlns:a16="http://schemas.microsoft.com/office/drawing/2014/main" val="4035711002"/>
                    </a:ext>
                  </a:extLst>
                </a:gridCol>
                <a:gridCol w="2609047">
                  <a:extLst>
                    <a:ext uri="{9D8B030D-6E8A-4147-A177-3AD203B41FA5}">
                      <a16:colId xmlns:a16="http://schemas.microsoft.com/office/drawing/2014/main" val="2471970593"/>
                    </a:ext>
                  </a:extLst>
                </a:gridCol>
                <a:gridCol w="2410891">
                  <a:extLst>
                    <a:ext uri="{9D8B030D-6E8A-4147-A177-3AD203B41FA5}">
                      <a16:colId xmlns:a16="http://schemas.microsoft.com/office/drawing/2014/main" val="3018459642"/>
                    </a:ext>
                  </a:extLst>
                </a:gridCol>
                <a:gridCol w="2708124">
                  <a:extLst>
                    <a:ext uri="{9D8B030D-6E8A-4147-A177-3AD203B41FA5}">
                      <a16:colId xmlns:a16="http://schemas.microsoft.com/office/drawing/2014/main" val="4165849196"/>
                    </a:ext>
                  </a:extLst>
                </a:gridCol>
              </a:tblGrid>
              <a:tr h="996894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800" kern="1200" dirty="0">
                          <a:effectLst/>
                        </a:rPr>
                        <a:t>Criterion</a:t>
                      </a:r>
                      <a:endParaRPr lang="en-AU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800" kern="1200" dirty="0">
                          <a:effectLst/>
                        </a:rPr>
                        <a:t>0 marks</a:t>
                      </a:r>
                      <a:endParaRPr lang="en-AU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800" kern="1200" dirty="0">
                          <a:effectLst/>
                        </a:rPr>
                        <a:t>1 mark</a:t>
                      </a:r>
                      <a:endParaRPr lang="en-AU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800" kern="1200" dirty="0">
                          <a:effectLst/>
                        </a:rPr>
                        <a:t>2 marks</a:t>
                      </a:r>
                      <a:endParaRPr lang="en-AU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800" kern="1200" dirty="0">
                          <a:effectLst/>
                        </a:rPr>
                        <a:t>3 marks </a:t>
                      </a:r>
                      <a:endParaRPr lang="en-AU" sz="18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15126710"/>
                  </a:ext>
                </a:extLst>
              </a:tr>
              <a:tr h="3894151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800" kern="1200" dirty="0">
                          <a:effectLst/>
                        </a:rPr>
                        <a:t>All Relevant Sections Included </a:t>
                      </a:r>
                      <a:endParaRPr lang="en-AU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800" kern="1200" dirty="0">
                          <a:effectLst/>
                        </a:rPr>
                        <a:t>Key sections of the proposal are missing; proposal does not fit the 500-750 word count limit</a:t>
                      </a:r>
                      <a:endParaRPr lang="en-AU" sz="1800" dirty="0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800" kern="1200" dirty="0">
                          <a:effectLst/>
                        </a:rPr>
                        <a:t>All relevant sections as required are included: research outline including the goal of the Passion</a:t>
                      </a:r>
                      <a:r>
                        <a:rPr lang="en-AU" sz="1800" kern="1200" baseline="0" dirty="0">
                          <a:effectLst/>
                        </a:rPr>
                        <a:t> Project</a:t>
                      </a:r>
                      <a:r>
                        <a:rPr lang="en-AU" sz="1800" kern="1200" dirty="0">
                          <a:effectLst/>
                        </a:rPr>
                        <a:t>; Method; time frame; materials; summary of research findings; proposal fits the 500-750 word count limit</a:t>
                      </a:r>
                      <a:endParaRPr lang="en-AU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8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93859841"/>
                  </a:ext>
                </a:extLst>
              </a:tr>
              <a:tr h="1260281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800" kern="1200" dirty="0">
                          <a:effectLst/>
                        </a:rPr>
                        <a:t>Distinct Plan of Using Interdisciplinary Knowledge</a:t>
                      </a:r>
                      <a:endParaRPr lang="en-AU" sz="1800" dirty="0">
                        <a:effectLst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800" kern="1200" dirty="0"/>
                        <a:t> </a:t>
                      </a:r>
                      <a:r>
                        <a:rPr lang="en-AU" sz="1800" kern="1200" dirty="0">
                          <a:effectLst/>
                        </a:rPr>
                        <a:t>No evidence of how interdisciplinary</a:t>
                      </a:r>
                      <a:r>
                        <a:rPr lang="en-AU" sz="1800" kern="1200" baseline="0" dirty="0">
                          <a:effectLst/>
                        </a:rPr>
                        <a:t> knowledge will be used to achieve the goal</a:t>
                      </a:r>
                      <a:endParaRPr lang="en-AU" sz="1800" dirty="0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800" kern="1200" baseline="0" dirty="0">
                          <a:effectLst/>
                        </a:rPr>
                        <a:t>No or inconsistent use of MLA citations</a:t>
                      </a:r>
                      <a:endParaRPr lang="en-AU" sz="1800" dirty="0">
                        <a:effectLst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800" kern="1200" dirty="0">
                          <a:effectLst/>
                        </a:rPr>
                        <a:t>Clear evidence of use of at least 2 disciplines/subjects</a:t>
                      </a:r>
                      <a:r>
                        <a:rPr lang="en-AU" sz="1800" kern="1200" baseline="0" dirty="0">
                          <a:effectLst/>
                        </a:rPr>
                        <a:t> for attaining the goal</a:t>
                      </a:r>
                      <a:endParaRPr lang="en-AU" sz="1800" dirty="0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800" kern="1200" baseline="0" dirty="0">
                          <a:effectLst/>
                        </a:rPr>
                        <a:t>Used MLA citations/there are only minor errors in my use of MLA</a:t>
                      </a:r>
                      <a:endParaRPr lang="en-AU" sz="1800" dirty="0">
                        <a:effectLst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Consistent and appropriate use of MLA citations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4573497"/>
                  </a:ext>
                </a:extLst>
              </a:tr>
              <a:tr h="338593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kern="1200" dirty="0">
                          <a:effectLst/>
                        </a:rPr>
                        <a:t>Use of MLA Citations</a:t>
                      </a:r>
                      <a:endParaRPr lang="en-AU" dirty="0">
                        <a:effectLst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344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A23DBDD-F1DA-4246-918B-CD07343779CD}"/>
              </a:ext>
            </a:extLst>
          </p:cNvPr>
          <p:cNvSpPr txBox="1"/>
          <p:nvPr/>
        </p:nvSpPr>
        <p:spPr>
          <a:xfrm>
            <a:off x="3048000" y="3200400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3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1182EB-7638-4BB6-BB55-A230C4266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98641"/>
              </p:ext>
            </p:extLst>
          </p:nvPr>
        </p:nvGraphicFramePr>
        <p:xfrm>
          <a:off x="115018" y="115018"/>
          <a:ext cx="11955478" cy="66217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8943">
                  <a:extLst>
                    <a:ext uri="{9D8B030D-6E8A-4147-A177-3AD203B41FA5}">
                      <a16:colId xmlns:a16="http://schemas.microsoft.com/office/drawing/2014/main" val="66603970"/>
                    </a:ext>
                  </a:extLst>
                </a:gridCol>
                <a:gridCol w="2686252">
                  <a:extLst>
                    <a:ext uri="{9D8B030D-6E8A-4147-A177-3AD203B41FA5}">
                      <a16:colId xmlns:a16="http://schemas.microsoft.com/office/drawing/2014/main" val="1041147429"/>
                    </a:ext>
                  </a:extLst>
                </a:gridCol>
                <a:gridCol w="2619925">
                  <a:extLst>
                    <a:ext uri="{9D8B030D-6E8A-4147-A177-3AD203B41FA5}">
                      <a16:colId xmlns:a16="http://schemas.microsoft.com/office/drawing/2014/main" val="518949593"/>
                    </a:ext>
                  </a:extLst>
                </a:gridCol>
                <a:gridCol w="2420942">
                  <a:extLst>
                    <a:ext uri="{9D8B030D-6E8A-4147-A177-3AD203B41FA5}">
                      <a16:colId xmlns:a16="http://schemas.microsoft.com/office/drawing/2014/main" val="1792618701"/>
                    </a:ext>
                  </a:extLst>
                </a:gridCol>
                <a:gridCol w="2719416">
                  <a:extLst>
                    <a:ext uri="{9D8B030D-6E8A-4147-A177-3AD203B41FA5}">
                      <a16:colId xmlns:a16="http://schemas.microsoft.com/office/drawing/2014/main" val="127817977"/>
                    </a:ext>
                  </a:extLst>
                </a:gridCol>
              </a:tblGrid>
              <a:tr h="2875224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kern="1200" dirty="0">
                          <a:effectLst/>
                        </a:rPr>
                        <a:t>Identification of Sources </a:t>
                      </a:r>
                      <a:endParaRPr lang="en-AU" sz="16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kern="1200" dirty="0">
                          <a:effectLst/>
                        </a:rPr>
                        <a:t>Less than five appropriate sources are included; sources are taken from only one place, ex. only included sources from the internet </a:t>
                      </a:r>
                      <a:endParaRPr lang="en-AU" sz="16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kern="1200" dirty="0">
                          <a:effectLst/>
                        </a:rPr>
                        <a:t>Five or more appropriate sources from a range of places (books, journals, internet, interviews, etc) are included</a:t>
                      </a:r>
                      <a:endParaRPr lang="en-AU" sz="16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3117665"/>
                  </a:ext>
                </a:extLst>
              </a:tr>
              <a:tr h="3746555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kern="1200" dirty="0">
                          <a:effectLst/>
                        </a:rPr>
                        <a:t>Proposal Ideas</a:t>
                      </a:r>
                      <a:endParaRPr lang="en-AU" sz="16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kern="1200" dirty="0">
                          <a:effectLst/>
                        </a:rPr>
                        <a:t>Ideas may be expressed in bullet points and are not relevant/linked to the product; sources have no link to the creation of the product </a:t>
                      </a:r>
                      <a:endParaRPr lang="en-AU" sz="16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kern="1200" dirty="0">
                          <a:effectLst/>
                        </a:rPr>
                        <a:t>There is a lack of clarity in ideas/thoughts are awkwardly expressed; only one or two sources are relevant to the product; there is limited discussion of how the research relates to the product</a:t>
                      </a:r>
                      <a:endParaRPr lang="en-AU" sz="16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kern="1200" dirty="0">
                          <a:effectLst/>
                        </a:rPr>
                        <a:t>Ideas are mostly clear and accurately expressed; most sources are relevant to the product; research is sometimes analysed/some comments are made about how research can help create the product</a:t>
                      </a:r>
                      <a:endParaRPr lang="en-AU" sz="16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kern="1200" dirty="0">
                          <a:effectLst/>
                        </a:rPr>
                        <a:t>Ideas are consistently clear and accurately expressed throughout the proposal; All sources are relevant to the project; research is analysed and comments are made to show how it could be useful to the product</a:t>
                      </a:r>
                      <a:endParaRPr lang="en-AU" sz="16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987615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F7AF56D-4F9C-46F7-9089-11385A83B6B1}"/>
              </a:ext>
            </a:extLst>
          </p:cNvPr>
          <p:cNvSpPr txBox="1"/>
          <p:nvPr/>
        </p:nvSpPr>
        <p:spPr>
          <a:xfrm>
            <a:off x="3048000" y="3200400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5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4C4D-8D0E-4621-9D71-52EAB45C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Interdisciplinary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B367E-BDF5-4567-8492-D3A783DEF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The approach should be clearly explained in your Project Proposal</a:t>
            </a:r>
            <a:endParaRPr lang="en-US" sz="2000"/>
          </a:p>
          <a:p>
            <a:pPr>
              <a:lnSpc>
                <a:spcPct val="150000"/>
              </a:lnSpc>
            </a:pPr>
            <a:r>
              <a:rPr lang="en-US" sz="2000" b="1" dirty="0"/>
              <a:t>Significant for taking up World Studies EE in future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How can Interdisciplinary framework add to analysis for your research?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5738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9F54-757D-4219-A288-BADADD7E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Studies EE and Interdisciplinary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8E45E-AE17-41B3-A1E5-8DA264A08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It allows integration of Knowledge framework of more than one subject area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b="1" dirty="0"/>
              <a:t>Helps undertake study of issues of global significance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Develops International Mindedness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Students develop perception of self as humanity member, global actor that is capable in creating positive contribution in the world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Improved Critical Thinking</a:t>
            </a:r>
          </a:p>
        </p:txBody>
      </p:sp>
    </p:spTree>
    <p:extLst>
      <p:ext uri="{BB962C8B-B14F-4D97-AF65-F5344CB8AC3E}">
        <p14:creationId xmlns:p14="http://schemas.microsoft.com/office/powerpoint/2010/main" val="310903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D04C-93B8-4F1B-BB2E-FD70216B0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Interdisciplinary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F9E4E-942F-445B-89F5-4F394A946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Topic: </a:t>
            </a:r>
            <a:r>
              <a:rPr lang="en-US" dirty="0"/>
              <a:t>Finding ways to treat depression and anxiety</a:t>
            </a:r>
          </a:p>
          <a:p>
            <a:r>
              <a:rPr lang="en-US" b="1" dirty="0"/>
              <a:t>Question: </a:t>
            </a:r>
            <a:r>
              <a:rPr lang="en-US" dirty="0"/>
              <a:t>What are the most effective dietary changes for treating depression and anxiety?</a:t>
            </a:r>
          </a:p>
          <a:p>
            <a:r>
              <a:rPr lang="en-US" b="1" dirty="0"/>
              <a:t>Aim: </a:t>
            </a:r>
            <a:r>
              <a:rPr lang="en-US" dirty="0"/>
              <a:t>finding ways to treat depression and anxiety</a:t>
            </a:r>
          </a:p>
          <a:p>
            <a:r>
              <a:rPr lang="en-US" b="1" dirty="0"/>
              <a:t>Disciplines involved: </a:t>
            </a:r>
            <a:r>
              <a:rPr lang="en-US" dirty="0"/>
              <a:t>Psychology and Biology</a:t>
            </a:r>
          </a:p>
          <a:p>
            <a:r>
              <a:rPr lang="en-US" b="1" dirty="0"/>
              <a:t>The research aims to find ways to address a psychological issue</a:t>
            </a:r>
          </a:p>
          <a:p>
            <a:r>
              <a:rPr lang="en-US" b="1" dirty="0"/>
              <a:t>Knowledge of food and nutritious values will help better analysis of the issue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42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82D1-A5D4-4FF0-8F24-618FA1380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B8BA5-1C76-495D-B106-4461BE972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Consider the following topics:</a:t>
            </a:r>
          </a:p>
          <a:p>
            <a:pPr marL="0" indent="0">
              <a:buNone/>
            </a:pPr>
            <a:r>
              <a:rPr lang="en-US" b="1" dirty="0"/>
              <a:t>A- </a:t>
            </a:r>
            <a:r>
              <a:rPr lang="en-US" dirty="0"/>
              <a:t>Find ways to maximize student participation in the student government</a:t>
            </a:r>
          </a:p>
          <a:p>
            <a:pPr marL="0" indent="0">
              <a:buNone/>
            </a:pPr>
            <a:r>
              <a:rPr lang="en-US" b="1" dirty="0"/>
              <a:t>B- </a:t>
            </a:r>
            <a:r>
              <a:rPr lang="en-US" dirty="0"/>
              <a:t>Draw a short comic strip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Find out suitable responses for following headings:</a:t>
            </a:r>
          </a:p>
          <a:p>
            <a:pPr marL="0" indent="0">
              <a:buNone/>
            </a:pPr>
            <a:r>
              <a:rPr lang="en-US" b="1" dirty="0"/>
              <a:t>1. Research Question</a:t>
            </a:r>
          </a:p>
          <a:p>
            <a:pPr marL="0" indent="0">
              <a:buNone/>
            </a:pPr>
            <a:r>
              <a:rPr lang="en-US" b="1" dirty="0"/>
              <a:t>2. Aim of research</a:t>
            </a:r>
          </a:p>
          <a:p>
            <a:pPr marL="0" indent="0">
              <a:buNone/>
            </a:pPr>
            <a:r>
              <a:rPr lang="en-US" b="1" dirty="0"/>
              <a:t>3. Disciplines involved</a:t>
            </a:r>
          </a:p>
          <a:p>
            <a:pPr marL="0" indent="0">
              <a:buNone/>
            </a:pPr>
            <a:r>
              <a:rPr lang="en-US" b="1" dirty="0"/>
              <a:t>4. How knowledge of another discipline helps analyze the issue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7620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3081-F13D-4D01-8196-CAD23459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Deadlines: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AFCAA-463A-4ECB-ACE0-E0CB0D2EB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</a:t>
            </a:r>
            <a:r>
              <a:rPr lang="en-US" sz="2400" b="1" dirty="0"/>
              <a:t>7th November- Upload of first reflection on </a:t>
            </a:r>
            <a:r>
              <a:rPr lang="en-US" sz="2400" b="1" dirty="0" err="1"/>
              <a:t>Managebac</a:t>
            </a:r>
            <a:r>
              <a:rPr lang="en-US" sz="2400" b="1" dirty="0"/>
              <a:t> by 6 PM</a:t>
            </a:r>
          </a:p>
          <a:p>
            <a:r>
              <a:rPr lang="en-US" sz="2400" b="1" dirty="0"/>
              <a:t>7th December- Upload of final project proposal on </a:t>
            </a:r>
            <a:r>
              <a:rPr lang="en-US" sz="2400" b="1" dirty="0" err="1"/>
              <a:t>Managebac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/>
              <a:t>Reminder: Your Final Proposal will be graded by the supervisor. Please remember to upload it before the deadline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862268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507</Words>
  <Application>Microsoft Office PowerPoint</Application>
  <PresentationFormat>宽屏</PresentationFormat>
  <Paragraphs>65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Final Project Proposal</vt:lpstr>
      <vt:lpstr>Requirements for Final Proposal</vt:lpstr>
      <vt:lpstr>PowerPoint 演示文稿</vt:lpstr>
      <vt:lpstr>PowerPoint 演示文稿</vt:lpstr>
      <vt:lpstr>Interdisciplinary Approach</vt:lpstr>
      <vt:lpstr>World Studies EE and Interdisciplinary Approach</vt:lpstr>
      <vt:lpstr>Example of Interdisciplinary approach</vt:lpstr>
      <vt:lpstr>Activity:</vt:lpstr>
      <vt:lpstr>Upcoming Deadlines: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Kashyap</dc:creator>
  <cp:lastModifiedBy>Ruiyan Huang</cp:lastModifiedBy>
  <cp:revision>274</cp:revision>
  <dcterms:created xsi:type="dcterms:W3CDTF">2013-07-15T20:26:40Z</dcterms:created>
  <dcterms:modified xsi:type="dcterms:W3CDTF">2018-11-17T10:47:17Z</dcterms:modified>
</cp:coreProperties>
</file>