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930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wl.english.purdue.edu/owl/resource/747/1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sybib.com/guides/citation-guides/mla-8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sybib.com/guides/citation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7rtKPYfhk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do I need to cite my sources?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3" y="3299012"/>
            <a:ext cx="7552594" cy="23507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5703" y="5699903"/>
            <a:ext cx="78693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Paley, Nina. “Thief.” Mimi and Eunice, 30 July 2010, mimiandeunice.com/?s=</a:t>
            </a:r>
            <a:r>
              <a:rPr lang="en-US" sz="800" dirty="0" err="1"/>
              <a:t>copying+without+permission&amp;submit.x</a:t>
            </a:r>
            <a:r>
              <a:rPr lang="en-US" sz="800" dirty="0"/>
              <a:t>=0&amp;submit.y=0.</a:t>
            </a:r>
          </a:p>
        </p:txBody>
      </p:sp>
    </p:spTree>
    <p:extLst>
      <p:ext uri="{BB962C8B-B14F-4D97-AF65-F5344CB8AC3E}">
        <p14:creationId xmlns:p14="http://schemas.microsoft.com/office/powerpoint/2010/main" val="367439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Works Cited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3746" t="11161" r="26172" b="7496"/>
          <a:stretch/>
        </p:blipFill>
        <p:spPr>
          <a:xfrm>
            <a:off x="2374711" y="1427055"/>
            <a:ext cx="4766318" cy="54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Citing Different Types of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types of sources often have slightly different requirements for citation</a:t>
            </a:r>
          </a:p>
          <a:p>
            <a:pPr marL="0" indent="0">
              <a:buNone/>
            </a:pPr>
            <a:r>
              <a:rPr lang="en-US" dirty="0"/>
              <a:t>You DON’T need to learn them off-by-heart... </a:t>
            </a:r>
          </a:p>
          <a:p>
            <a:pPr marL="0" indent="0">
              <a:buNone/>
            </a:pPr>
            <a:r>
              <a:rPr lang="en-US" dirty="0"/>
              <a:t>Just know where to check the style, like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http://www.easybib.com/guides/citation-guides/mla-8/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Citation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Sites like </a:t>
            </a:r>
            <a:r>
              <a:rPr lang="en-US" dirty="0" err="1"/>
              <a:t>Zotero</a:t>
            </a:r>
            <a:r>
              <a:rPr lang="en-US" dirty="0"/>
              <a:t>, </a:t>
            </a:r>
            <a:r>
              <a:rPr lang="en-US" dirty="0" err="1"/>
              <a:t>Easybib</a:t>
            </a:r>
            <a:r>
              <a:rPr lang="en-US" dirty="0"/>
              <a:t> &amp; </a:t>
            </a:r>
            <a:r>
              <a:rPr lang="en-US" dirty="0" err="1"/>
              <a:t>Bibme</a:t>
            </a:r>
            <a:r>
              <a:rPr lang="en-US" dirty="0"/>
              <a:t> are great...they seem to do your work for you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BUT...</a:t>
            </a:r>
          </a:p>
          <a:p>
            <a:pPr marL="0" indent="0" algn="ctr">
              <a:buNone/>
            </a:pPr>
            <a:r>
              <a:rPr lang="en-US" sz="2800" dirty="0"/>
              <a:t>Automatically generated citations are </a:t>
            </a:r>
            <a:r>
              <a:rPr lang="en-US" sz="2800" i="1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always accurate so you </a:t>
            </a:r>
            <a:r>
              <a:rPr lang="en-US" sz="2800" i="1" dirty="0">
                <a:solidFill>
                  <a:srgbClr val="FF0000"/>
                </a:solidFill>
              </a:rPr>
              <a:t>MUST</a:t>
            </a:r>
            <a:r>
              <a:rPr lang="en-US" sz="2800" dirty="0"/>
              <a:t> check them</a:t>
            </a:r>
          </a:p>
        </p:txBody>
      </p:sp>
    </p:spTree>
    <p:extLst>
      <p:ext uri="{BB962C8B-B14F-4D97-AF65-F5344CB8AC3E}">
        <p14:creationId xmlns:p14="http://schemas.microsoft.com/office/powerpoint/2010/main" val="141593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“Citing Sources: Overview.” </a:t>
            </a:r>
            <a:r>
              <a:rPr lang="en-US" i="1" dirty="0" err="1"/>
              <a:t>LibGuides</a:t>
            </a:r>
            <a:r>
              <a:rPr lang="en-US" dirty="0"/>
              <a:t>, 	libguides.mit.edu/</a:t>
            </a:r>
            <a:r>
              <a:rPr lang="en-US" dirty="0" err="1"/>
              <a:t>c.php?g</a:t>
            </a:r>
            <a:r>
              <a:rPr lang="en-US"/>
              <a:t>=176032&amp;p=1159439#18	85808</a:t>
            </a:r>
            <a:r>
              <a:rPr lang="en-US" dirty="0"/>
              <a:t>.</a:t>
            </a:r>
            <a:r>
              <a:rPr lang="en-US" b="1" dirty="0"/>
              <a:t> CC BY-NC 2.0</a:t>
            </a:r>
          </a:p>
          <a:p>
            <a:pPr marL="0" indent="0">
              <a:buNone/>
            </a:pPr>
            <a:r>
              <a:rPr lang="en-US" dirty="0"/>
              <a:t>“In Text Citations in MLA 8.” </a:t>
            </a:r>
            <a:r>
              <a:rPr lang="en-US" i="1" dirty="0" err="1"/>
              <a:t>EasyBib</a:t>
            </a:r>
            <a:r>
              <a:rPr lang="en-US" dirty="0"/>
              <a:t>, Imagine Easy 	Solutions, </a:t>
            </a:r>
            <a:r>
              <a:rPr lang="en-US" dirty="0">
                <a:hlinkClick r:id="rId2"/>
              </a:rPr>
              <a:t>http://www.easybib.com/guides/citation-</a:t>
            </a:r>
            <a:r>
              <a:rPr lang="en-US" dirty="0"/>
              <a:t>	guides/mla-8/in-text-citations/.</a:t>
            </a:r>
          </a:p>
          <a:p>
            <a:pPr marL="0" indent="0">
              <a:buNone/>
            </a:pPr>
            <a:r>
              <a:rPr lang="en-US" dirty="0"/>
              <a:t>Pears, Richard, and Graham Shields. </a:t>
            </a:r>
            <a:r>
              <a:rPr lang="en-US" i="1" dirty="0"/>
              <a:t>Cite Them Right: 	The Essential Referencing Guide</a:t>
            </a:r>
            <a:r>
              <a:rPr lang="en-US" dirty="0"/>
              <a:t>. 10th ed., 	Palgrave, 2016.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3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show your reader you've done proper research by listing sources you used to get your 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be a responsible scholar by giving credit to other researchers and acknowledging their ideas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avoid </a:t>
            </a:r>
            <a:r>
              <a:rPr lang="en-US" b="1" i="1" dirty="0"/>
              <a:t>plagiarism</a:t>
            </a:r>
            <a:r>
              <a:rPr lang="en-US" dirty="0"/>
              <a:t> by quoting words and ideas used by other authors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allow your reader to track down the sources you used by citing them accurately in your paper by way of footnotes, a bibliography or reference list</a:t>
            </a:r>
          </a:p>
          <a:p>
            <a:pPr algn="r">
              <a:buFont typeface="Courier New" panose="02070309020205020404" pitchFamily="49" charset="0"/>
              <a:buChar char="o"/>
            </a:pPr>
            <a:r>
              <a:rPr lang="en-GB" sz="1400" dirty="0"/>
              <a:t>(“Citing Sources”)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7087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cite?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“You are expected to reference every time you use someone else’s work or ideas in your own work.”(Pears 1)</a:t>
            </a:r>
          </a:p>
        </p:txBody>
      </p:sp>
    </p:spTree>
    <p:extLst>
      <p:ext uri="{BB962C8B-B14F-4D97-AF65-F5344CB8AC3E}">
        <p14:creationId xmlns:p14="http://schemas.microsoft.com/office/powerpoint/2010/main" val="315274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cite?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sources that you use in your work should be cited.</a:t>
            </a:r>
          </a:p>
          <a:p>
            <a:pPr marL="0" indent="0">
              <a:buNone/>
            </a:pPr>
            <a:r>
              <a:rPr lang="en-US" dirty="0"/>
              <a:t>That includes any information:</a:t>
            </a:r>
          </a:p>
          <a:p>
            <a:pPr>
              <a:buFont typeface="Wingdings" charset="2"/>
              <a:buChar char="ü"/>
            </a:pPr>
            <a:r>
              <a:rPr lang="en-US" dirty="0"/>
              <a:t>Copy &amp; pasted</a:t>
            </a:r>
          </a:p>
          <a:p>
            <a:pPr>
              <a:buFont typeface="Wingdings" charset="2"/>
              <a:buChar char="ü"/>
            </a:pPr>
            <a:r>
              <a:rPr lang="en-US" dirty="0"/>
              <a:t>Repeated word-for-word</a:t>
            </a:r>
          </a:p>
          <a:p>
            <a:pPr>
              <a:buFont typeface="Wingdings" charset="2"/>
              <a:buChar char="ü"/>
            </a:pPr>
            <a:r>
              <a:rPr lang="en-US" dirty="0"/>
              <a:t>Paraphrased</a:t>
            </a:r>
          </a:p>
          <a:p>
            <a:pPr>
              <a:buFont typeface="Wingdings" charset="2"/>
              <a:buChar char="ü"/>
            </a:pPr>
            <a:r>
              <a:rPr lang="en-US" dirty="0"/>
              <a:t>Summarized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9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I shouldn’t cite?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Anything that is common knowledge</a:t>
            </a:r>
          </a:p>
          <a:p>
            <a:pPr marL="0" indent="0">
              <a:buNone/>
            </a:pPr>
            <a:r>
              <a:rPr lang="en-US" dirty="0"/>
              <a:t>How do you know if something is common knowledge, to YOU?</a:t>
            </a:r>
          </a:p>
          <a:p>
            <a:pPr marL="0" indent="0">
              <a:buNone/>
            </a:pPr>
            <a:r>
              <a:rPr lang="en-US" dirty="0"/>
              <a:t>Ask yourself:</a:t>
            </a:r>
          </a:p>
          <a:p>
            <a:pPr>
              <a:buFont typeface="Wingdings" charset="2"/>
              <a:buChar char="ü"/>
            </a:pPr>
            <a:r>
              <a:rPr lang="en-US" dirty="0"/>
              <a:t>Did I know this information before I started this assignment?</a:t>
            </a:r>
          </a:p>
          <a:p>
            <a:pPr>
              <a:buFont typeface="Wingdings" charset="2"/>
              <a:buChar char="ü"/>
            </a:pPr>
            <a:r>
              <a:rPr lang="en-US" dirty="0"/>
              <a:t>Did this information/idea come from my own brain?</a:t>
            </a:r>
          </a:p>
          <a:p>
            <a:pPr marL="0" indent="0">
              <a:buNone/>
            </a:pPr>
            <a:r>
              <a:rPr lang="en-US" dirty="0"/>
              <a:t>If NO...not common knowledge to YOU...so CITE IT!!</a:t>
            </a:r>
          </a:p>
        </p:txBody>
      </p:sp>
    </p:spTree>
    <p:extLst>
      <p:ext uri="{BB962C8B-B14F-4D97-AF65-F5344CB8AC3E}">
        <p14:creationId xmlns:p14="http://schemas.microsoft.com/office/powerpoint/2010/main" val="201636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cite?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dirty="0"/>
              <a:t>Use MLA8 style to format your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two parts to this process:</a:t>
            </a:r>
          </a:p>
          <a:p>
            <a:pPr>
              <a:buFont typeface="Wingdings" charset="2"/>
              <a:buChar char="ü"/>
            </a:pPr>
            <a:r>
              <a:rPr lang="en-US" dirty="0"/>
              <a:t>In-text citations --- used in the body of your work, showing where you have used another’s ideas</a:t>
            </a:r>
          </a:p>
          <a:p>
            <a:pPr>
              <a:buFont typeface="Wingdings" charset="2"/>
              <a:buChar char="ü"/>
            </a:pPr>
            <a:r>
              <a:rPr lang="en-US" dirty="0"/>
              <a:t>Work cited list (</a:t>
            </a:r>
            <a:r>
              <a:rPr lang="en-US" b="1" i="1" dirty="0"/>
              <a:t>NOT </a:t>
            </a:r>
            <a:r>
              <a:rPr lang="en-US" dirty="0"/>
              <a:t>Bibliography) --- created at the end of your work, this is an </a:t>
            </a:r>
            <a:r>
              <a:rPr lang="en-US" i="1" u="sng" dirty="0"/>
              <a:t>alphabetical</a:t>
            </a:r>
            <a:r>
              <a:rPr lang="en-US" dirty="0"/>
              <a:t> list of all the </a:t>
            </a:r>
            <a:r>
              <a:rPr lang="en-US" i="1" u="sng" dirty="0"/>
              <a:t>sources</a:t>
            </a:r>
            <a:r>
              <a:rPr lang="en-US" dirty="0"/>
              <a:t> you used in your work.</a:t>
            </a:r>
          </a:p>
        </p:txBody>
      </p:sp>
    </p:spTree>
    <p:extLst>
      <p:ext uri="{BB962C8B-B14F-4D97-AF65-F5344CB8AC3E}">
        <p14:creationId xmlns:p14="http://schemas.microsoft.com/office/powerpoint/2010/main" val="14053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In-Text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337481"/>
            <a:ext cx="8297839" cy="53499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In-Text citations are placed in parentheses, and have two components: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first word found in the full citation on the Works Cited page (usually the last name of the author) OR SHORT TITLE if no author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location of the direct quote or paraphrase (usually a page number)</a:t>
            </a:r>
          </a:p>
          <a:p>
            <a:pPr marL="0" indent="0">
              <a:buNone/>
            </a:pPr>
            <a:r>
              <a:rPr lang="en-US" dirty="0"/>
              <a:t>In-Text citations should be placed directly after the direct quote or paraphrase, or in a place that is a natural pause and does not cause the reader to become distracted while reading the body of your work</a:t>
            </a:r>
          </a:p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These link to the Works Cited list at the end of your work, which are arranged in </a:t>
            </a:r>
            <a:r>
              <a:rPr lang="en-US" i="1" u="sng" dirty="0"/>
              <a:t>alphabetical order by author</a:t>
            </a:r>
          </a:p>
        </p:txBody>
      </p:sp>
    </p:spTree>
    <p:extLst>
      <p:ext uri="{BB962C8B-B14F-4D97-AF65-F5344CB8AC3E}">
        <p14:creationId xmlns:p14="http://schemas.microsoft.com/office/powerpoint/2010/main" val="379141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In-Text Citations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Direct Quote:</a:t>
            </a:r>
          </a:p>
          <a:p>
            <a:pPr marL="0" indent="0">
              <a:buNone/>
            </a:pPr>
            <a:r>
              <a:rPr lang="en-US" dirty="0"/>
              <a:t>Evans &amp; Jenkins state that “there was indignation and outrage as Chancellor </a:t>
            </a:r>
            <a:r>
              <a:rPr lang="en-US" dirty="0" err="1"/>
              <a:t>Scheidmann</a:t>
            </a:r>
            <a:r>
              <a:rPr lang="en-US" dirty="0"/>
              <a:t> denounced the terms in the Reichstag” (23)</a:t>
            </a:r>
          </a:p>
          <a:p>
            <a:pPr marL="0" indent="0">
              <a:buNone/>
            </a:pPr>
            <a:r>
              <a:rPr lang="en-US" i="1" dirty="0"/>
              <a:t>Paraphrase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Lloyd George wanted Treaty terms to be more lenient, whereas Clemenceau was demanding harsher terms (Evans 23)</a:t>
            </a:r>
          </a:p>
        </p:txBody>
      </p:sp>
    </p:spTree>
    <p:extLst>
      <p:ext uri="{BB962C8B-B14F-4D97-AF65-F5344CB8AC3E}">
        <p14:creationId xmlns:p14="http://schemas.microsoft.com/office/powerpoint/2010/main" val="367782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Evans, David </a:t>
            </a:r>
            <a:r>
              <a:rPr lang="en-US"/>
              <a:t>and Jane Jenkins</a:t>
            </a:r>
            <a:r>
              <a:rPr lang="en-US" dirty="0"/>
              <a:t>. “The Treaty of 	Versailles.” </a:t>
            </a:r>
            <a:r>
              <a:rPr lang="en-US" i="1" dirty="0"/>
              <a:t>Years of Weimar &amp; the Third Reich</a:t>
            </a:r>
            <a:r>
              <a:rPr lang="en-US" dirty="0"/>
              <a:t>. 	</a:t>
            </a:r>
            <a:r>
              <a:rPr lang="en-US" dirty="0" err="1"/>
              <a:t>Hodder</a:t>
            </a:r>
            <a:r>
              <a:rPr lang="en-US" dirty="0"/>
              <a:t> &amp; Stoughton, 1999, pp. 20-26.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create a hanging indent: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https://www.youtube.com/watch?v=n7rtKPYfhk0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42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159</TotalTime>
  <Words>524</Words>
  <Application>Microsoft Office PowerPoint</Application>
  <PresentationFormat>全屏显示(4:3)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Courier New</vt:lpstr>
      <vt:lpstr>News Gothic MT</vt:lpstr>
      <vt:lpstr>Wingdings</vt:lpstr>
      <vt:lpstr>Wingdings 2</vt:lpstr>
      <vt:lpstr>Breeze</vt:lpstr>
      <vt:lpstr>Why do I need to cite my sources?</vt:lpstr>
      <vt:lpstr>Why should you cite?</vt:lpstr>
      <vt:lpstr>When should you cite?</vt:lpstr>
      <vt:lpstr>What should you cite?</vt:lpstr>
      <vt:lpstr>Anything I shouldn’t cite?</vt:lpstr>
      <vt:lpstr>How should you cite?</vt:lpstr>
      <vt:lpstr>In-Text Citations</vt:lpstr>
      <vt:lpstr>In-Text Citations Examples</vt:lpstr>
      <vt:lpstr>Works Cited Reference</vt:lpstr>
      <vt:lpstr>Example Works Cited Page</vt:lpstr>
      <vt:lpstr>Citing Different Types of Sources</vt:lpstr>
      <vt:lpstr>Beware Citation Machines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</dc:title>
  <dc:creator>Emma Kay</dc:creator>
  <cp:lastModifiedBy>Ruiyan Huang</cp:lastModifiedBy>
  <cp:revision>32</cp:revision>
  <dcterms:created xsi:type="dcterms:W3CDTF">2016-10-12T18:26:17Z</dcterms:created>
  <dcterms:modified xsi:type="dcterms:W3CDTF">2018-11-06T04:36:18Z</dcterms:modified>
</cp:coreProperties>
</file>