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Roboto Medium"/>
      <p:regular r:id="rId29"/>
      <p:bold r:id="rId30"/>
      <p:italic r:id="rId31"/>
      <p:boldItalic r:id="rId32"/>
    </p:embeddedFont>
    <p:embeddedFont>
      <p:font typeface="Merriweath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italic.fntdata"/><Relationship Id="rId30" Type="http://schemas.openxmlformats.org/officeDocument/2006/relationships/font" Target="fonts/RobotoMedium-bold.fntdata"/><Relationship Id="rId11" Type="http://schemas.openxmlformats.org/officeDocument/2006/relationships/slide" Target="slides/slide6.xml"/><Relationship Id="rId33" Type="http://schemas.openxmlformats.org/officeDocument/2006/relationships/font" Target="fonts/Merriweather-regular.fntdata"/><Relationship Id="rId10" Type="http://schemas.openxmlformats.org/officeDocument/2006/relationships/slide" Target="slides/slide5.xml"/><Relationship Id="rId32" Type="http://schemas.openxmlformats.org/officeDocument/2006/relationships/font" Target="fonts/RobotoMedium-bold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erriweath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813cd70c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813cd70c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813cd70c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813cd70c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813cd70c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813cd70c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813cd70c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e813cd70c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720510444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e720510444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Roboto"/>
                <a:ea typeface="Roboto"/>
                <a:cs typeface="Roboto"/>
                <a:sym typeface="Roboto"/>
              </a:rPr>
              <a:t>Notre choix : analyse de données avec une solution BI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Roboto"/>
                <a:ea typeface="Roboto"/>
                <a:cs typeface="Roboto"/>
                <a:sym typeface="Roboto"/>
              </a:rPr>
              <a:t>PowerBI : </a:t>
            </a:r>
            <a:r>
              <a:rPr lang="fr" sz="1400">
                <a:latin typeface="Roboto"/>
                <a:ea typeface="Roboto"/>
                <a:cs typeface="Roboto"/>
                <a:sym typeface="Roboto"/>
              </a:rPr>
              <a:t>Déploiement</a:t>
            </a:r>
            <a:r>
              <a:rPr lang="fr" sz="1400">
                <a:latin typeface="Roboto"/>
                <a:ea typeface="Roboto"/>
                <a:cs typeface="Roboto"/>
                <a:sym typeface="Roboto"/>
              </a:rPr>
              <a:t> de la solution facilité </a:t>
            </a:r>
            <a:br>
              <a:rPr lang="fr" sz="1400">
                <a:latin typeface="Roboto"/>
                <a:ea typeface="Roboto"/>
                <a:cs typeface="Roboto"/>
                <a:sym typeface="Roboto"/>
              </a:rPr>
            </a:br>
            <a:r>
              <a:rPr lang="fr" sz="1400">
                <a:latin typeface="Roboto"/>
                <a:ea typeface="Roboto"/>
                <a:cs typeface="Roboto"/>
                <a:sym typeface="Roboto"/>
              </a:rPr>
              <a:t>Si </a:t>
            </a:r>
            <a:r>
              <a:rPr lang="fr" sz="1400">
                <a:latin typeface="Roboto"/>
                <a:ea typeface="Roboto"/>
                <a:cs typeface="Roboto"/>
                <a:sym typeface="Roboto"/>
              </a:rPr>
              <a:t>accès</a:t>
            </a:r>
            <a:r>
              <a:rPr lang="fr" sz="1400">
                <a:latin typeface="Roboto"/>
                <a:ea typeface="Roboto"/>
                <a:cs typeface="Roboto"/>
                <a:sym typeface="Roboto"/>
              </a:rPr>
              <a:t> interne, alors choix possible différent 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e72051044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e72051044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Indicateur de taux de produit défectueux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Indicateur de satisfaction client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Indicateur d'efficacité de réparation des fournisseurs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720510444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720510444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720510444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e720510444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75812110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75812110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Roboto"/>
                <a:ea typeface="Roboto"/>
                <a:cs typeface="Roboto"/>
                <a:sym typeface="Roboto"/>
              </a:rPr>
              <a:t>SCRUM -&gt; m</a:t>
            </a:r>
            <a:r>
              <a:rPr lang="fr" sz="1400">
                <a:latin typeface="Roboto"/>
                <a:ea typeface="Roboto"/>
                <a:cs typeface="Roboto"/>
                <a:sym typeface="Roboto"/>
              </a:rPr>
              <a:t>éthode agile, fonctionnement par itération </a:t>
            </a:r>
            <a:r>
              <a:rPr lang="fr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embarqué le client dans le projet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Roboto"/>
                <a:ea typeface="Roboto"/>
                <a:cs typeface="Roboto"/>
                <a:sym typeface="Roboto"/>
              </a:rPr>
              <a:t>sprint de 3, 4 semaines - communication client - rectifier le tir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Roboto"/>
                <a:ea typeface="Roboto"/>
                <a:cs typeface="Roboto"/>
                <a:sym typeface="Roboto"/>
              </a:rPr>
              <a:t>Ici petit projet donc cascade cohérent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latin typeface="Roboto"/>
                <a:ea typeface="Roboto"/>
                <a:cs typeface="Roboto"/>
                <a:sym typeface="Roboto"/>
              </a:rPr>
              <a:t>Mais dans cas projet plus grand -&gt; Agile meilleur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763300ee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e763300ee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fr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nalytics mais plusieurs solutions possibles (ML etc)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Première version, solution perfectible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71d8761a9_0_1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71d8761a9_0_1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71d8761a9_0_1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71d8761a9_0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71d8761a9_0_1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71d8761a9_0_1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71d8761a9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71d8761a9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7a4e7064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7a4e7064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813cd70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813cd70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813cd70c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813cd70c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813cd70c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813cd70c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31.png"/><Relationship Id="rId5" Type="http://schemas.openxmlformats.org/officeDocument/2006/relationships/image" Target="../media/image19.png"/><Relationship Id="rId6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8.png"/><Relationship Id="rId6" Type="http://schemas.openxmlformats.org/officeDocument/2006/relationships/image" Target="../media/image27.png"/><Relationship Id="rId7" Type="http://schemas.openxmlformats.org/officeDocument/2006/relationships/image" Target="../media/image15.png"/><Relationship Id="rId8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8.jpg"/><Relationship Id="rId5" Type="http://schemas.openxmlformats.org/officeDocument/2006/relationships/image" Target="../media/image30.jp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54200" y="1445250"/>
            <a:ext cx="5567400" cy="5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fr" sz="296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L'avenir du reconditionné ?</a:t>
            </a:r>
            <a:endParaRPr sz="296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4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520775" y="4203125"/>
            <a:ext cx="64254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fr"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Présentation par Yoni Edery, Maxence Remy-Haroche et Guillaume Ruiz</a:t>
            </a:r>
            <a:endParaRPr b="1" i="1" sz="5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fr"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 : 25/06/2024</a:t>
            </a:r>
            <a:endParaRPr b="1" i="1" sz="5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29324" l="9003" r="8773" t="30222"/>
          <a:stretch/>
        </p:blipFill>
        <p:spPr>
          <a:xfrm>
            <a:off x="482475" y="421350"/>
            <a:ext cx="6874476" cy="1023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995938" y="4203375"/>
            <a:ext cx="1896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Délais trop longs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3683725" y="1497550"/>
            <a:ext cx="177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/>
              <a:t>SAV inefficace </a:t>
            </a:r>
            <a:endParaRPr sz="1900" u="sng"/>
          </a:p>
        </p:txBody>
      </p:sp>
      <p:sp>
        <p:nvSpPr>
          <p:cNvPr id="170" name="Google Shape;170;p22"/>
          <p:cNvSpPr txBox="1"/>
          <p:nvPr/>
        </p:nvSpPr>
        <p:spPr>
          <a:xfrm>
            <a:off x="311725" y="553525"/>
            <a:ext cx="8520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3300">
                <a:solidFill>
                  <a:srgbClr val="FFFFFF"/>
                </a:solidFill>
              </a:rPr>
              <a:t>Centrage des problématiques</a:t>
            </a:r>
            <a:endParaRPr b="1" sz="3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46070" cy="4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850" y="2915475"/>
            <a:ext cx="1179124" cy="11791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3438025" y="4203375"/>
            <a:ext cx="22542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Demandes irrésolues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4638" y="2834551"/>
            <a:ext cx="1340974" cy="134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6355225" y="4203375"/>
            <a:ext cx="2110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SAV non coopératif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0000" y="2834562"/>
            <a:ext cx="1340950" cy="134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995938" y="4203375"/>
            <a:ext cx="1896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Mauvaise qualité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3323125" y="1505975"/>
            <a:ext cx="24978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/>
              <a:t>Mauvais fournisseurs</a:t>
            </a:r>
            <a:endParaRPr sz="1900" u="sng"/>
          </a:p>
        </p:txBody>
      </p:sp>
      <p:sp>
        <p:nvSpPr>
          <p:cNvPr id="183" name="Google Shape;183;p23"/>
          <p:cNvSpPr txBox="1"/>
          <p:nvPr/>
        </p:nvSpPr>
        <p:spPr>
          <a:xfrm>
            <a:off x="311725" y="553525"/>
            <a:ext cx="8520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3300">
                <a:solidFill>
                  <a:srgbClr val="FFFFFF"/>
                </a:solidFill>
              </a:rPr>
              <a:t>Centrage des problématiques</a:t>
            </a:r>
            <a:endParaRPr b="1" sz="3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46070" cy="4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3391350" y="4203375"/>
            <a:ext cx="23010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Mauvaise réparations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6355225" y="4203375"/>
            <a:ext cx="22371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Mauvaise évaluation</a:t>
            </a:r>
            <a:endParaRPr b="1"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6850" y="2786538"/>
            <a:ext cx="1437000" cy="14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6974" y="2757899"/>
            <a:ext cx="1437000" cy="146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2350" y="2786550"/>
            <a:ext cx="1437000" cy="14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>
            <a:off x="402150" y="2155975"/>
            <a:ext cx="1832425" cy="443000"/>
          </a:xfrm>
          <a:prstGeom prst="flowChartProcess">
            <a:avLst/>
          </a:prstGeom>
          <a:solidFill>
            <a:srgbClr val="505C8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Communication du SAV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402150" y="2598975"/>
            <a:ext cx="1832425" cy="443000"/>
          </a:xfrm>
          <a:prstGeom prst="flowChartProcess">
            <a:avLst/>
          </a:prstGeom>
          <a:solidFill>
            <a:srgbClr val="505C8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Sélection des fournisseurs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2234575" y="2155975"/>
            <a:ext cx="1596575" cy="443000"/>
          </a:xfrm>
          <a:prstGeom prst="flowChartProcess">
            <a:avLst/>
          </a:prstGeom>
          <a:solidFill>
            <a:srgbClr val="505C8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2234575" y="2598975"/>
            <a:ext cx="1596575" cy="443000"/>
          </a:xfrm>
          <a:prstGeom prst="flowChartProcess">
            <a:avLst/>
          </a:prstGeom>
          <a:solidFill>
            <a:srgbClr val="505C8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3831150" y="2155975"/>
            <a:ext cx="1596575" cy="443000"/>
          </a:xfrm>
          <a:prstGeom prst="flowChartProcess">
            <a:avLst/>
          </a:prstGeom>
          <a:solidFill>
            <a:srgbClr val="505C8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3831150" y="2598975"/>
            <a:ext cx="1596575" cy="443000"/>
          </a:xfrm>
          <a:prstGeom prst="flowChartProcess">
            <a:avLst/>
          </a:prstGeom>
          <a:solidFill>
            <a:srgbClr val="505C8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5427725" y="2155975"/>
            <a:ext cx="1596575" cy="443000"/>
          </a:xfrm>
          <a:prstGeom prst="flowChartProcess">
            <a:avLst/>
          </a:prstGeom>
          <a:solidFill>
            <a:srgbClr val="505C8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5427725" y="2598975"/>
            <a:ext cx="1596575" cy="443000"/>
          </a:xfrm>
          <a:prstGeom prst="flowChartProcess">
            <a:avLst/>
          </a:prstGeom>
          <a:solidFill>
            <a:srgbClr val="505C8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7024300" y="2155975"/>
            <a:ext cx="1596575" cy="443000"/>
          </a:xfrm>
          <a:prstGeom prst="flowChartProcess">
            <a:avLst/>
          </a:prstGeom>
          <a:solidFill>
            <a:srgbClr val="505C8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7024300" y="2598975"/>
            <a:ext cx="1596575" cy="443000"/>
          </a:xfrm>
          <a:prstGeom prst="flowChartProcess">
            <a:avLst/>
          </a:prstGeom>
          <a:solidFill>
            <a:srgbClr val="505C8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2234575" y="1712975"/>
            <a:ext cx="1596575" cy="443000"/>
          </a:xfrm>
          <a:prstGeom prst="flowChartProcess">
            <a:avLst/>
          </a:prstGeom>
          <a:solidFill>
            <a:srgbClr val="505C8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Satisfaction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3831150" y="1712975"/>
            <a:ext cx="1596575" cy="443000"/>
          </a:xfrm>
          <a:prstGeom prst="flowChartProcess">
            <a:avLst/>
          </a:prstGeom>
          <a:solidFill>
            <a:srgbClr val="505C8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Nouveau business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5427725" y="1712975"/>
            <a:ext cx="1596575" cy="443000"/>
          </a:xfrm>
          <a:prstGeom prst="flowChartProcess">
            <a:avLst/>
          </a:prstGeom>
          <a:solidFill>
            <a:srgbClr val="505C8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Efficience interne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024300" y="1712975"/>
            <a:ext cx="1596575" cy="443000"/>
          </a:xfrm>
          <a:prstGeom prst="flowChartProcess">
            <a:avLst/>
          </a:prstGeom>
          <a:solidFill>
            <a:srgbClr val="505C8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Fidélisation clients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402150" y="3927975"/>
            <a:ext cx="1832425" cy="443000"/>
          </a:xfrm>
          <a:prstGeom prst="flowChartProcess">
            <a:avLst/>
          </a:prstGeom>
          <a:solidFill>
            <a:srgbClr val="35394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chemeClr val="lt1"/>
                </a:solidFill>
              </a:rPr>
              <a:t>Communication du SAV</a:t>
            </a:r>
            <a:endParaRPr i="1" sz="1200">
              <a:solidFill>
                <a:schemeClr val="lt1"/>
              </a:solidFill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402150" y="4370975"/>
            <a:ext cx="1832425" cy="443000"/>
          </a:xfrm>
          <a:prstGeom prst="flowChartProcess">
            <a:avLst/>
          </a:prstGeom>
          <a:solidFill>
            <a:srgbClr val="35394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chemeClr val="lt1"/>
                </a:solidFill>
              </a:rPr>
              <a:t>Sélection des fournisseurs</a:t>
            </a:r>
            <a:endParaRPr i="1" sz="1200">
              <a:solidFill>
                <a:schemeClr val="lt1"/>
              </a:solidFill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2234575" y="3927975"/>
            <a:ext cx="1596575" cy="443000"/>
          </a:xfrm>
          <a:prstGeom prst="flowChartProcess">
            <a:avLst/>
          </a:prstGeom>
          <a:solidFill>
            <a:srgbClr val="99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lt1"/>
                </a:solidFill>
              </a:rPr>
              <a:t>7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2234575" y="4370975"/>
            <a:ext cx="1596575" cy="443000"/>
          </a:xfrm>
          <a:prstGeom prst="flowChartProcess">
            <a:avLst/>
          </a:prstGeom>
          <a:solidFill>
            <a:srgbClr val="38761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lt1"/>
                </a:solidFill>
              </a:rPr>
              <a:t>10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2234575" y="3484975"/>
            <a:ext cx="1596575" cy="443000"/>
          </a:xfrm>
          <a:prstGeom prst="flowChartProcess">
            <a:avLst/>
          </a:prstGeom>
          <a:solidFill>
            <a:srgbClr val="35394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chemeClr val="lt1"/>
                </a:solidFill>
              </a:rPr>
              <a:t>Score final</a:t>
            </a:r>
            <a:endParaRPr i="1" sz="1200">
              <a:solidFill>
                <a:schemeClr val="lt1"/>
              </a:solidFill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311725" y="553525"/>
            <a:ext cx="8520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300">
                <a:solidFill>
                  <a:srgbClr val="FFFFFF"/>
                </a:solidFill>
              </a:rPr>
              <a:t>Choix de la problématique</a:t>
            </a:r>
            <a:endParaRPr sz="2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46070" cy="4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>
            <a:off x="1525725" y="2273875"/>
            <a:ext cx="1251900" cy="1251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 txBox="1"/>
          <p:nvPr/>
        </p:nvSpPr>
        <p:spPr>
          <a:xfrm>
            <a:off x="1344300" y="3581700"/>
            <a:ext cx="17598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3394B"/>
                </a:solidFill>
              </a:rPr>
              <a:t>Michel, 28 ans</a:t>
            </a:r>
            <a:endParaRPr sz="1800">
              <a:solidFill>
                <a:srgbClr val="33394B"/>
              </a:solidFill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736525" y="3881075"/>
            <a:ext cx="31296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Équipe évaluation des fournisseurs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5649550" y="1650688"/>
            <a:ext cx="2313275" cy="618425"/>
          </a:xfrm>
          <a:prstGeom prst="flowChartOffpageConnector">
            <a:avLst/>
          </a:prstGeom>
          <a:solidFill>
            <a:srgbClr val="33394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lt1"/>
                </a:solidFill>
              </a:rPr>
              <a:t>Accès à la BDD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5649550" y="2514212"/>
            <a:ext cx="2313275" cy="645600"/>
          </a:xfrm>
          <a:prstGeom prst="flowChartOffpageConnector">
            <a:avLst/>
          </a:prstGeom>
          <a:solidFill>
            <a:srgbClr val="33394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lt1"/>
                </a:solidFill>
              </a:rPr>
              <a:t>Requêtes sur la BDD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5649550" y="3404912"/>
            <a:ext cx="2313275" cy="645600"/>
          </a:xfrm>
          <a:prstGeom prst="flowChartOffpageConnector">
            <a:avLst/>
          </a:prstGeom>
          <a:solidFill>
            <a:srgbClr val="33394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lt1"/>
                </a:solidFill>
              </a:rPr>
              <a:t>Compréhension complète</a:t>
            </a:r>
            <a:endParaRPr i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lt1"/>
                </a:solidFill>
              </a:rPr>
              <a:t>des données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5649550" y="4295612"/>
            <a:ext cx="2313275" cy="645600"/>
          </a:xfrm>
          <a:prstGeom prst="flowChartOffpageConnector">
            <a:avLst/>
          </a:prstGeom>
          <a:solidFill>
            <a:srgbClr val="33394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lt1"/>
                </a:solidFill>
              </a:rPr>
              <a:t>Analyse manuelle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311725" y="470325"/>
            <a:ext cx="85206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000">
                <a:solidFill>
                  <a:srgbClr val="FFFFFF"/>
                </a:solidFill>
              </a:rPr>
              <a:t>Persona</a:t>
            </a:r>
            <a:endParaRPr sz="27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46070" cy="4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5"/>
          <p:cNvPicPr preferRelativeResize="0"/>
          <p:nvPr/>
        </p:nvPicPr>
        <p:blipFill rotWithShape="1">
          <a:blip r:embed="rId4">
            <a:alphaModFix/>
          </a:blip>
          <a:srcRect b="20435" l="35563" r="35508" t="20535"/>
          <a:stretch/>
        </p:blipFill>
        <p:spPr>
          <a:xfrm>
            <a:off x="1787150" y="2404050"/>
            <a:ext cx="729052" cy="99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5"/>
          <p:cNvCxnSpPr/>
          <p:nvPr/>
        </p:nvCxnSpPr>
        <p:spPr>
          <a:xfrm>
            <a:off x="4495575" y="1522875"/>
            <a:ext cx="0" cy="34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/>
          <p:nvPr/>
        </p:nvSpPr>
        <p:spPr>
          <a:xfrm rot="-9494192">
            <a:off x="3037523" y="1687691"/>
            <a:ext cx="2944367" cy="2943977"/>
          </a:xfrm>
          <a:prstGeom prst="pie">
            <a:avLst>
              <a:gd fmla="val 478528" name="adj1"/>
              <a:gd fmla="val 7679379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6"/>
          <p:cNvSpPr/>
          <p:nvPr/>
        </p:nvSpPr>
        <p:spPr>
          <a:xfrm rot="-2284849">
            <a:off x="3099926" y="1791037"/>
            <a:ext cx="2944198" cy="2944115"/>
          </a:xfrm>
          <a:prstGeom prst="pie">
            <a:avLst>
              <a:gd fmla="val 478528" name="adj1"/>
              <a:gd fmla="val 7679379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6"/>
          <p:cNvSpPr/>
          <p:nvPr/>
        </p:nvSpPr>
        <p:spPr>
          <a:xfrm rot="4917445">
            <a:off x="2975288" y="1791029"/>
            <a:ext cx="2944057" cy="2944228"/>
          </a:xfrm>
          <a:prstGeom prst="pie">
            <a:avLst>
              <a:gd fmla="val 478528" name="adj1"/>
              <a:gd fmla="val 7679379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633" y="3316706"/>
            <a:ext cx="1301074" cy="555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3578" y="3205221"/>
            <a:ext cx="705456" cy="778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0193" y="2103194"/>
            <a:ext cx="1858944" cy="42661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6"/>
          <p:cNvSpPr txBox="1"/>
          <p:nvPr>
            <p:ph type="title"/>
          </p:nvPr>
        </p:nvSpPr>
        <p:spPr>
          <a:xfrm>
            <a:off x="311725" y="4247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4400">
                <a:latin typeface="Arial"/>
                <a:ea typeface="Arial"/>
                <a:cs typeface="Arial"/>
                <a:sym typeface="Arial"/>
              </a:rPr>
              <a:t>Solution retenue</a:t>
            </a:r>
            <a:endParaRPr/>
          </a:p>
        </p:txBody>
      </p:sp>
      <p:pic>
        <p:nvPicPr>
          <p:cNvPr id="241" name="Google Shape;24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2546070" cy="4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6"/>
          <p:cNvSpPr/>
          <p:nvPr/>
        </p:nvSpPr>
        <p:spPr>
          <a:xfrm rot="4917445">
            <a:off x="2995124" y="1768109"/>
            <a:ext cx="2944057" cy="2984533"/>
          </a:xfrm>
          <a:prstGeom prst="pie">
            <a:avLst>
              <a:gd fmla="val 478528" name="adj1"/>
              <a:gd fmla="val 7679379" name="adj2"/>
            </a:avLst>
          </a:prstGeom>
          <a:noFill/>
          <a:ln cap="flat" cmpd="sng" w="38100">
            <a:solidFill>
              <a:srgbClr val="505C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6"/>
          <p:cNvSpPr/>
          <p:nvPr/>
        </p:nvSpPr>
        <p:spPr>
          <a:xfrm rot="3599743">
            <a:off x="4136438" y="2746045"/>
            <a:ext cx="986272" cy="841113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4202728" y="2979640"/>
            <a:ext cx="613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BI</a:t>
            </a:r>
            <a:endParaRPr sz="3200"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45" name="Google Shape;245;p26"/>
          <p:cNvCxnSpPr/>
          <p:nvPr/>
        </p:nvCxnSpPr>
        <p:spPr>
          <a:xfrm>
            <a:off x="4027875" y="3004550"/>
            <a:ext cx="442200" cy="765300"/>
          </a:xfrm>
          <a:prstGeom prst="straightConnector1">
            <a:avLst/>
          </a:prstGeom>
          <a:noFill/>
          <a:ln cap="flat" cmpd="sng" w="38100">
            <a:solidFill>
              <a:srgbClr val="505C8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/>
          <p:nvPr/>
        </p:nvSpPr>
        <p:spPr>
          <a:xfrm>
            <a:off x="247850" y="3228650"/>
            <a:ext cx="8648700" cy="1854300"/>
          </a:xfrm>
          <a:prstGeom prst="roundRect">
            <a:avLst>
              <a:gd fmla="val 383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247850" y="1336000"/>
            <a:ext cx="8648700" cy="866100"/>
          </a:xfrm>
          <a:prstGeom prst="roundRect">
            <a:avLst>
              <a:gd fmla="val 723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247500" y="2249013"/>
            <a:ext cx="8648700" cy="932700"/>
          </a:xfrm>
          <a:prstGeom prst="roundRect">
            <a:avLst>
              <a:gd fmla="val 723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3" name="Google Shape;2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425" y="2572613"/>
            <a:ext cx="4962900" cy="5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963" y="3471700"/>
            <a:ext cx="8101827" cy="15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7"/>
          <p:cNvSpPr txBox="1"/>
          <p:nvPr/>
        </p:nvSpPr>
        <p:spPr>
          <a:xfrm>
            <a:off x="263350" y="1295200"/>
            <a:ext cx="470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Indicateur de taux de produits </a:t>
            </a:r>
            <a:r>
              <a:rPr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défectueux :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247500" y="2208300"/>
            <a:ext cx="470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Indicateur de satisfaction client :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263000" y="3181725"/>
            <a:ext cx="470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Indicateur </a:t>
            </a:r>
            <a:r>
              <a:rPr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d'efficacité</a:t>
            </a:r>
            <a:r>
              <a:rPr lang="fr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de réparation des fournisseurs :</a:t>
            </a:r>
            <a:endParaRPr sz="13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7"/>
          <p:cNvSpPr txBox="1"/>
          <p:nvPr>
            <p:ph type="title"/>
          </p:nvPr>
        </p:nvSpPr>
        <p:spPr>
          <a:xfrm>
            <a:off x="311725" y="4247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4400">
                <a:latin typeface="Arial"/>
                <a:ea typeface="Arial"/>
                <a:cs typeface="Arial"/>
                <a:sym typeface="Arial"/>
              </a:rPr>
              <a:t>Key performance indicators</a:t>
            </a:r>
            <a:endParaRPr/>
          </a:p>
        </p:txBody>
      </p:sp>
      <p:pic>
        <p:nvPicPr>
          <p:cNvPr id="259" name="Google Shape;25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546070" cy="4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4850" y="1625075"/>
            <a:ext cx="6954701" cy="4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4850" y="1625875"/>
            <a:ext cx="6325548" cy="470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94850" y="1606650"/>
            <a:ext cx="6649624" cy="5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3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311725" y="4247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4400">
                <a:latin typeface="Arial"/>
                <a:ea typeface="Arial"/>
                <a:cs typeface="Arial"/>
                <a:sym typeface="Arial"/>
              </a:rPr>
              <a:t>Tableau de bord</a:t>
            </a:r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46070" cy="4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938" y="1324300"/>
            <a:ext cx="8302121" cy="37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8"/>
          <p:cNvSpPr/>
          <p:nvPr/>
        </p:nvSpPr>
        <p:spPr>
          <a:xfrm>
            <a:off x="360000" y="1338475"/>
            <a:ext cx="2766600" cy="15381900"/>
          </a:xfrm>
          <a:prstGeom prst="halfFrame">
            <a:avLst>
              <a:gd fmla="val 12500" name="adj1"/>
              <a:gd fmla="val 74248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8"/>
          <p:cNvSpPr/>
          <p:nvPr/>
        </p:nvSpPr>
        <p:spPr>
          <a:xfrm rot="5400000">
            <a:off x="2413350" y="1717900"/>
            <a:ext cx="1156200" cy="1122900"/>
          </a:xfrm>
          <a:prstGeom prst="corner">
            <a:avLst>
              <a:gd fmla="val 2521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2883800" y="1313300"/>
            <a:ext cx="2025300" cy="37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8"/>
          <p:cNvSpPr/>
          <p:nvPr/>
        </p:nvSpPr>
        <p:spPr>
          <a:xfrm rot="-5400000">
            <a:off x="2726800" y="1555725"/>
            <a:ext cx="1488000" cy="1773900"/>
          </a:xfrm>
          <a:prstGeom prst="corner">
            <a:avLst>
              <a:gd fmla="val 46359" name="adj1"/>
              <a:gd fmla="val 55719" name="adj2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2494400" y="2779250"/>
            <a:ext cx="89400" cy="7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2455775" y="3186675"/>
            <a:ext cx="2517300" cy="153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2662850" y="4739875"/>
            <a:ext cx="1695000" cy="47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4997325" y="3186675"/>
            <a:ext cx="2801700" cy="153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5958825" y="4739875"/>
            <a:ext cx="1840200" cy="47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4331475" y="1698675"/>
            <a:ext cx="1551900" cy="146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8"/>
          <p:cNvSpPr/>
          <p:nvPr/>
        </p:nvSpPr>
        <p:spPr>
          <a:xfrm>
            <a:off x="4909100" y="1336275"/>
            <a:ext cx="1820700" cy="3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8"/>
          <p:cNvSpPr/>
          <p:nvPr/>
        </p:nvSpPr>
        <p:spPr>
          <a:xfrm>
            <a:off x="6001325" y="1698675"/>
            <a:ext cx="1797900" cy="139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6675325" y="1401375"/>
            <a:ext cx="1729800" cy="28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4357850" y="4827650"/>
            <a:ext cx="1391400" cy="18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50" y="1308400"/>
            <a:ext cx="6520901" cy="379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546070" cy="4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9"/>
          <p:cNvSpPr txBox="1"/>
          <p:nvPr>
            <p:ph type="title"/>
          </p:nvPr>
        </p:nvSpPr>
        <p:spPr>
          <a:xfrm>
            <a:off x="311725" y="4247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4400">
                <a:latin typeface="Arial"/>
                <a:ea typeface="Arial"/>
                <a:cs typeface="Arial"/>
                <a:sym typeface="Arial"/>
              </a:rPr>
              <a:t>Déploiement</a:t>
            </a:r>
            <a:r>
              <a:rPr b="1" lang="fr" sz="4400">
                <a:latin typeface="Arial"/>
                <a:ea typeface="Arial"/>
                <a:cs typeface="Arial"/>
                <a:sym typeface="Arial"/>
              </a:rPr>
              <a:t> de la solution</a:t>
            </a:r>
            <a:endParaRPr/>
          </a:p>
        </p:txBody>
      </p:sp>
      <p:pic>
        <p:nvPicPr>
          <p:cNvPr id="291" name="Google Shape;29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6038" y="2188850"/>
            <a:ext cx="4031926" cy="17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46070" cy="4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0"/>
          <p:cNvSpPr txBox="1"/>
          <p:nvPr>
            <p:ph type="title"/>
          </p:nvPr>
        </p:nvSpPr>
        <p:spPr>
          <a:xfrm>
            <a:off x="311725" y="4247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4400">
                <a:latin typeface="Arial"/>
                <a:ea typeface="Arial"/>
                <a:cs typeface="Arial"/>
                <a:sym typeface="Arial"/>
              </a:rPr>
              <a:t>Méthodologie</a:t>
            </a:r>
            <a:endParaRPr/>
          </a:p>
        </p:txBody>
      </p:sp>
      <p:pic>
        <p:nvPicPr>
          <p:cNvPr id="298" name="Google Shape;2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050" y="1353225"/>
            <a:ext cx="7331912" cy="3733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>
            <p:ph type="title"/>
          </p:nvPr>
        </p:nvSpPr>
        <p:spPr>
          <a:xfrm>
            <a:off x="311725" y="4247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44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pic>
        <p:nvPicPr>
          <p:cNvPr id="304" name="Google Shape;3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800" y="1112300"/>
            <a:ext cx="6472351" cy="195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05" name="Google Shape;3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700" y="3333125"/>
            <a:ext cx="1039219" cy="140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3900" y="3333125"/>
            <a:ext cx="1316175" cy="14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2055" y="3333125"/>
            <a:ext cx="1019176" cy="14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4247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4400"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4294967295" type="subTitle"/>
          </p:nvPr>
        </p:nvSpPr>
        <p:spPr>
          <a:xfrm>
            <a:off x="92100" y="1713200"/>
            <a:ext cx="8916000" cy="34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23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76"/>
              <a:buChar char="●"/>
            </a:pPr>
            <a:r>
              <a:rPr b="1" lang="fr" sz="1475">
                <a:solidFill>
                  <a:srgbClr val="111111"/>
                </a:solidFill>
                <a:highlight>
                  <a:srgbClr val="FFFFFF"/>
                </a:highlight>
              </a:rPr>
              <a:t>Back Market :</a:t>
            </a:r>
            <a:r>
              <a:rPr lang="fr" sz="1475">
                <a:solidFill>
                  <a:srgbClr val="111111"/>
                </a:solidFill>
                <a:highlight>
                  <a:srgbClr val="FFFFFF"/>
                </a:highlight>
              </a:rPr>
              <a:t> Plateforme de commerce électronique française pour produits reconditionnés</a:t>
            </a:r>
            <a:endParaRPr sz="1475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75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2232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76"/>
              <a:buChar char="●"/>
            </a:pPr>
            <a:r>
              <a:rPr b="1" lang="fr" sz="1475">
                <a:solidFill>
                  <a:srgbClr val="111111"/>
                </a:solidFill>
                <a:highlight>
                  <a:srgbClr val="FFFFFF"/>
                </a:highlight>
              </a:rPr>
              <a:t>Importance du reconditionnement :</a:t>
            </a:r>
            <a:r>
              <a:rPr lang="fr" sz="1475">
                <a:solidFill>
                  <a:srgbClr val="111111"/>
                </a:solidFill>
                <a:highlight>
                  <a:srgbClr val="FFFFFF"/>
                </a:highlight>
              </a:rPr>
              <a:t> Clé pour l’économie circulaire, réduit l’impact environnemental, économise de l’énergie, crée des emplois</a:t>
            </a:r>
            <a:endParaRPr sz="1475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75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223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76"/>
              <a:buChar char="●"/>
            </a:pPr>
            <a:r>
              <a:rPr b="1" lang="fr" sz="1475">
                <a:solidFill>
                  <a:srgbClr val="111111"/>
                </a:solidFill>
                <a:highlight>
                  <a:srgbClr val="FFFFFF"/>
                </a:highlight>
              </a:rPr>
              <a:t>Objectif de la présentation :</a:t>
            </a:r>
            <a:r>
              <a:rPr lang="fr" sz="1475">
                <a:solidFill>
                  <a:srgbClr val="111111"/>
                </a:solidFill>
                <a:highlight>
                  <a:srgbClr val="FFFFFF"/>
                </a:highlight>
              </a:rPr>
              <a:t> Comprendre les défis rencontrés par Back Market et les solutions envisagées</a:t>
            </a:r>
            <a:endParaRPr sz="1475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75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223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76"/>
              <a:buChar char="●"/>
            </a:pPr>
            <a:r>
              <a:rPr b="1" lang="fr" sz="1475">
                <a:solidFill>
                  <a:srgbClr val="111111"/>
                </a:solidFill>
                <a:highlight>
                  <a:srgbClr val="FFFFFF"/>
                </a:highlight>
              </a:rPr>
              <a:t>Notre mission : </a:t>
            </a:r>
            <a:r>
              <a:rPr lang="fr" sz="1475">
                <a:solidFill>
                  <a:srgbClr val="111111"/>
                </a:solidFill>
                <a:highlight>
                  <a:srgbClr val="FFFFFF"/>
                </a:highlight>
              </a:rPr>
              <a:t>En tant que Data Product Manager, je travaille avec les équipes pour résoudre ces défis en utilisant les données</a:t>
            </a:r>
            <a:endParaRPr sz="1475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75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223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476"/>
              <a:buChar char="●"/>
            </a:pPr>
            <a:r>
              <a:rPr b="1" lang="fr" sz="1475">
                <a:solidFill>
                  <a:srgbClr val="111111"/>
                </a:solidFill>
                <a:highlight>
                  <a:srgbClr val="FFFFFF"/>
                </a:highlight>
              </a:rPr>
              <a:t>Plan de la présentation :</a:t>
            </a:r>
            <a:r>
              <a:rPr lang="fr" sz="1475">
                <a:solidFill>
                  <a:srgbClr val="111111"/>
                </a:solidFill>
                <a:highlight>
                  <a:srgbClr val="FFFFFF"/>
                </a:highlight>
              </a:rPr>
              <a:t> Nous allons d’abord explorer la phase de découverte, puis nous discuterons des problèmes spécifiques et des solutions envisagées</a:t>
            </a:r>
            <a:endParaRPr sz="1475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 sz="1475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46070" cy="4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4247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4400">
                <a:latin typeface="Arial"/>
                <a:ea typeface="Arial"/>
                <a:cs typeface="Arial"/>
                <a:sym typeface="Arial"/>
              </a:rPr>
              <a:t>Vue d’ensemble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46070" cy="4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4446988" y="1951750"/>
            <a:ext cx="20511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09088" y="1503100"/>
            <a:ext cx="1666500" cy="1570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Fondation:</a:t>
            </a:r>
            <a:endParaRPr b="1" sz="13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2014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068413" y="1503100"/>
            <a:ext cx="1666500" cy="1570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Clients:</a:t>
            </a:r>
            <a:endParaRPr b="1" sz="13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 </a:t>
            </a:r>
            <a:r>
              <a:rPr b="1" lang="fr" sz="1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 millions</a:t>
            </a:r>
            <a:endParaRPr b="1"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4848650" y="1503100"/>
            <a:ext cx="1666500" cy="1570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Produits:</a:t>
            </a:r>
            <a:endParaRPr b="1" sz="13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Smartphones, ordinateurs, consoles, télévisions, électroménagers</a:t>
            </a:r>
            <a:endParaRPr b="1"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2628863" y="1503100"/>
            <a:ext cx="1666500" cy="1570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Mission:</a:t>
            </a:r>
            <a:endParaRPr b="1" sz="13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Démocratisation des produits remis à neuf</a:t>
            </a:r>
            <a:endParaRPr b="1"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831575" y="3378150"/>
            <a:ext cx="1666500" cy="1570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Levées de fonds:</a:t>
            </a:r>
            <a:endParaRPr b="1" sz="13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valorisation de 5,1 milliards d’euros</a:t>
            </a:r>
            <a:endParaRPr b="1"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7068400" y="3378150"/>
            <a:ext cx="1666500" cy="1570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Modèle économique:</a:t>
            </a:r>
            <a:endParaRPr b="1" sz="12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Pourcentage unique sur chaque vente</a:t>
            </a:r>
            <a:endParaRPr b="1"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2628850" y="3378150"/>
            <a:ext cx="1666500" cy="1570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Partenaires:</a:t>
            </a:r>
            <a:endParaRPr b="1" sz="13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+1 700 marchands reconditionneurs</a:t>
            </a:r>
            <a:endParaRPr b="1" sz="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409075" y="3378150"/>
            <a:ext cx="1666500" cy="1570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Présence:</a:t>
            </a:r>
            <a:endParaRPr b="1" sz="13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13 pays </a:t>
            </a:r>
            <a:endParaRPr b="1"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 continents</a:t>
            </a:r>
            <a:endParaRPr b="1"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25" y="4247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4400">
                <a:latin typeface="Arial"/>
                <a:ea typeface="Arial"/>
                <a:cs typeface="Arial"/>
                <a:sym typeface="Arial"/>
              </a:rPr>
              <a:t>Phase de découverte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4294967295" type="subTitle"/>
          </p:nvPr>
        </p:nvSpPr>
        <p:spPr>
          <a:xfrm>
            <a:off x="92100" y="1637000"/>
            <a:ext cx="8842500" cy="3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b="1" lang="fr" sz="1200">
                <a:solidFill>
                  <a:srgbClr val="111111"/>
                </a:solidFill>
                <a:highlight>
                  <a:srgbClr val="FFFFFF"/>
                </a:highlight>
              </a:rPr>
              <a:t>Formation de l’équipe</a:t>
            </a:r>
            <a:r>
              <a:rPr lang="fr" sz="1200">
                <a:solidFill>
                  <a:srgbClr val="111111"/>
                </a:solidFill>
                <a:highlight>
                  <a:srgbClr val="FFFFFF"/>
                </a:highlight>
              </a:rPr>
              <a:t> : Comprendre les besoins du client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b="1" lang="fr" sz="1200">
                <a:solidFill>
                  <a:srgbClr val="111111"/>
                </a:solidFill>
                <a:highlight>
                  <a:srgbClr val="FFFFFF"/>
                </a:highlight>
              </a:rPr>
              <a:t>Validation des données</a:t>
            </a:r>
            <a:r>
              <a:rPr lang="fr" sz="1200">
                <a:solidFill>
                  <a:srgbClr val="111111"/>
                </a:solidFill>
                <a:highlight>
                  <a:srgbClr val="FFFFFF"/>
                </a:highlight>
              </a:rPr>
              <a:t> : Vérifier les données existantes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b="1" lang="fr" sz="1200">
                <a:solidFill>
                  <a:srgbClr val="111111"/>
                </a:solidFill>
                <a:highlight>
                  <a:srgbClr val="FFFFFF"/>
                </a:highlight>
              </a:rPr>
              <a:t>Questions</a:t>
            </a:r>
            <a:r>
              <a:rPr lang="fr" sz="1200">
                <a:solidFill>
                  <a:srgbClr val="111111"/>
                </a:solidFill>
                <a:highlight>
                  <a:srgbClr val="FFFFFF"/>
                </a:highlight>
              </a:rPr>
              <a:t> : Identifier les obstacles et défis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b="1" lang="fr" sz="1200">
                <a:solidFill>
                  <a:srgbClr val="111111"/>
                </a:solidFill>
                <a:highlight>
                  <a:srgbClr val="FFFFFF"/>
                </a:highlight>
              </a:rPr>
              <a:t>Vision du produit</a:t>
            </a:r>
            <a:r>
              <a:rPr lang="fr" sz="1200">
                <a:solidFill>
                  <a:srgbClr val="111111"/>
                </a:solidFill>
                <a:highlight>
                  <a:srgbClr val="FFFFFF"/>
                </a:highlight>
              </a:rPr>
              <a:t> : Définir les objectifs du produit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b="1" lang="fr" sz="1200">
                <a:solidFill>
                  <a:srgbClr val="111111"/>
                </a:solidFill>
                <a:highlight>
                  <a:srgbClr val="FFFFFF"/>
                </a:highlight>
              </a:rPr>
              <a:t>Test des solutions</a:t>
            </a:r>
            <a:r>
              <a:rPr lang="fr" sz="1200">
                <a:solidFill>
                  <a:srgbClr val="111111"/>
                </a:solidFill>
                <a:highlight>
                  <a:srgbClr val="FFFFFF"/>
                </a:highlight>
              </a:rPr>
              <a:t> : Valider les idées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b="1" lang="fr" sz="1200">
                <a:solidFill>
                  <a:srgbClr val="111111"/>
                </a:solidFill>
                <a:highlight>
                  <a:srgbClr val="FFFFFF"/>
                </a:highlight>
              </a:rPr>
              <a:t>Estimations</a:t>
            </a:r>
            <a:r>
              <a:rPr lang="fr" sz="1200">
                <a:solidFill>
                  <a:srgbClr val="111111"/>
                </a:solidFill>
                <a:highlight>
                  <a:srgbClr val="FFFFFF"/>
                </a:highlight>
              </a:rPr>
              <a:t> : Estimer le temps et les ressources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b="1" lang="fr" sz="1200">
                <a:solidFill>
                  <a:srgbClr val="111111"/>
                </a:solidFill>
                <a:highlight>
                  <a:srgbClr val="FFFFFF"/>
                </a:highlight>
              </a:rPr>
              <a:t>Perspective de l’utilisateur</a:t>
            </a:r>
            <a:r>
              <a:rPr lang="fr" sz="1200">
                <a:solidFill>
                  <a:srgbClr val="111111"/>
                </a:solidFill>
                <a:highlight>
                  <a:srgbClr val="FFFFFF"/>
                </a:highlight>
              </a:rPr>
              <a:t> : Incorporer l’avis de l’utilisateur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b="1" lang="fr" sz="1200">
                <a:solidFill>
                  <a:srgbClr val="111111"/>
                </a:solidFill>
                <a:highlight>
                  <a:srgbClr val="FFFFFF"/>
                </a:highlight>
              </a:rPr>
              <a:t>Évaluation</a:t>
            </a:r>
            <a:r>
              <a:rPr lang="fr" sz="1200">
                <a:solidFill>
                  <a:srgbClr val="111111"/>
                </a:solidFill>
                <a:highlight>
                  <a:srgbClr val="FFFFFF"/>
                </a:highlight>
              </a:rPr>
              <a:t> : Évaluer la valeur, l’utilisabilité, la faisabilité et la stratégie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b="1" lang="fr" sz="1200">
                <a:solidFill>
                  <a:srgbClr val="111111"/>
                </a:solidFill>
                <a:highlight>
                  <a:srgbClr val="FFFFFF"/>
                </a:highlight>
              </a:rPr>
              <a:t>Qualité des données</a:t>
            </a:r>
            <a:r>
              <a:rPr lang="fr" sz="1200">
                <a:solidFill>
                  <a:srgbClr val="111111"/>
                </a:solidFill>
                <a:highlight>
                  <a:srgbClr val="FFFFFF"/>
                </a:highlight>
              </a:rPr>
              <a:t> : Assurer la qualité des données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b="1" lang="fr" sz="1200">
                <a:solidFill>
                  <a:srgbClr val="111111"/>
                </a:solidFill>
                <a:highlight>
                  <a:srgbClr val="FFFFFF"/>
                </a:highlight>
              </a:rPr>
              <a:t>Intégration des données</a:t>
            </a:r>
            <a:r>
              <a:rPr lang="fr" sz="1200">
                <a:solidFill>
                  <a:srgbClr val="111111"/>
                </a:solidFill>
                <a:highlight>
                  <a:srgbClr val="FFFFFF"/>
                </a:highlight>
              </a:rPr>
              <a:t> : Gérer l’intégration des données</a:t>
            </a:r>
            <a:endParaRPr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Char char="●"/>
            </a:pPr>
            <a:r>
              <a:rPr b="1" lang="fr" sz="1200">
                <a:solidFill>
                  <a:srgbClr val="111111"/>
                </a:solidFill>
                <a:highlight>
                  <a:srgbClr val="FFFFFF"/>
                </a:highlight>
              </a:rPr>
              <a:t>Adoption des produits de données</a:t>
            </a:r>
            <a:r>
              <a:rPr lang="fr" sz="1200">
                <a:solidFill>
                  <a:srgbClr val="111111"/>
                </a:solidFill>
                <a:highlight>
                  <a:srgbClr val="FFFFFF"/>
                </a:highlight>
              </a:rPr>
              <a:t> : Favoriser l’adoption des produits de données</a:t>
            </a:r>
            <a:endParaRPr b="1" sz="12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46070" cy="4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25" y="4247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4000">
                <a:latin typeface="Arial"/>
                <a:ea typeface="Arial"/>
                <a:cs typeface="Arial"/>
                <a:sym typeface="Arial"/>
              </a:rPr>
              <a:t>Problématiques et solutions </a:t>
            </a:r>
            <a:r>
              <a:rPr b="1" lang="fr" sz="4400">
                <a:latin typeface="Arial"/>
                <a:ea typeface="Arial"/>
                <a:cs typeface="Arial"/>
                <a:sym typeface="Arial"/>
              </a:rPr>
              <a:t>(1/2)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46070" cy="4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/>
          <p:nvPr/>
        </p:nvSpPr>
        <p:spPr>
          <a:xfrm>
            <a:off x="437925" y="1433825"/>
            <a:ext cx="2370900" cy="666300"/>
          </a:xfrm>
          <a:prstGeom prst="rect">
            <a:avLst/>
          </a:prstGeom>
          <a:solidFill>
            <a:srgbClr val="3339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Difficulté de navigation</a:t>
            </a:r>
            <a:endParaRPr b="1" sz="13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6335172" y="1433825"/>
            <a:ext cx="2370900" cy="666300"/>
          </a:xfrm>
          <a:prstGeom prst="rect">
            <a:avLst/>
          </a:prstGeom>
          <a:solidFill>
            <a:srgbClr val="505C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Outils d'analyse User Experience et IA</a:t>
            </a:r>
            <a:endParaRPr b="1" sz="13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3808862" y="1511138"/>
            <a:ext cx="1526700" cy="511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437925" y="3349986"/>
            <a:ext cx="2370900" cy="666300"/>
          </a:xfrm>
          <a:prstGeom prst="rect">
            <a:avLst/>
          </a:prstGeom>
          <a:solidFill>
            <a:srgbClr val="3339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Suivi inadéquat des métriques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6335172" y="2314580"/>
            <a:ext cx="2370900" cy="666300"/>
          </a:xfrm>
          <a:prstGeom prst="rect">
            <a:avLst/>
          </a:prstGeom>
          <a:solidFill>
            <a:srgbClr val="505C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Système basé sur l'apprentissage automatique</a:t>
            </a:r>
            <a:endParaRPr b="1" sz="13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3808862" y="2460454"/>
            <a:ext cx="1526700" cy="511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37925" y="2383116"/>
            <a:ext cx="2370900" cy="666300"/>
          </a:xfrm>
          <a:prstGeom prst="rect">
            <a:avLst/>
          </a:prstGeom>
          <a:solidFill>
            <a:srgbClr val="3339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Gestion manuelle des stocks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6335172" y="3272660"/>
            <a:ext cx="2370900" cy="666300"/>
          </a:xfrm>
          <a:prstGeom prst="rect">
            <a:avLst/>
          </a:prstGeom>
          <a:solidFill>
            <a:srgbClr val="505C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Tableaux de bord de données en temps réel</a:t>
            </a:r>
            <a:endParaRPr b="1" sz="13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3808862" y="3349974"/>
            <a:ext cx="1526700" cy="511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437925" y="4316843"/>
            <a:ext cx="2370900" cy="666300"/>
          </a:xfrm>
          <a:prstGeom prst="rect">
            <a:avLst/>
          </a:prstGeom>
          <a:solidFill>
            <a:srgbClr val="3339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Réputation</a:t>
            </a:r>
            <a:endParaRPr b="1" sz="13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6335172" y="4316843"/>
            <a:ext cx="2370900" cy="666300"/>
          </a:xfrm>
          <a:prstGeom prst="rect">
            <a:avLst/>
          </a:prstGeom>
          <a:solidFill>
            <a:srgbClr val="505C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Amélioration des canaux de communication</a:t>
            </a:r>
            <a:endParaRPr b="1" sz="13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808862" y="4394169"/>
            <a:ext cx="1526700" cy="5115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25" y="4247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4000">
                <a:latin typeface="Arial"/>
                <a:ea typeface="Arial"/>
                <a:cs typeface="Arial"/>
                <a:sym typeface="Arial"/>
              </a:rPr>
              <a:t>Problématiques et solutions </a:t>
            </a:r>
            <a:r>
              <a:rPr b="1" lang="fr" sz="4400">
                <a:latin typeface="Arial"/>
                <a:ea typeface="Arial"/>
                <a:cs typeface="Arial"/>
                <a:sym typeface="Arial"/>
              </a:rPr>
              <a:t>(2/2)</a:t>
            </a:r>
            <a:endParaRPr b="1"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46070" cy="4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311725" y="1838400"/>
            <a:ext cx="2451600" cy="688800"/>
          </a:xfrm>
          <a:prstGeom prst="rect">
            <a:avLst/>
          </a:prstGeom>
          <a:solidFill>
            <a:srgbClr val="3339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Gestion des données</a:t>
            </a:r>
            <a:endParaRPr b="1" sz="13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6409175" y="1838400"/>
            <a:ext cx="2451600" cy="688800"/>
          </a:xfrm>
          <a:prstGeom prst="rect">
            <a:avLst/>
          </a:prstGeom>
          <a:solidFill>
            <a:srgbClr val="505C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Contrôle qualité et travail avec Data Science</a:t>
            </a:r>
            <a:endParaRPr b="1" sz="13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3797100" y="1918338"/>
            <a:ext cx="1578300" cy="528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311725" y="3819600"/>
            <a:ext cx="2451600" cy="688800"/>
          </a:xfrm>
          <a:prstGeom prst="rect">
            <a:avLst/>
          </a:prstGeom>
          <a:solidFill>
            <a:srgbClr val="3339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Création de produits de données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6409175" y="2749050"/>
            <a:ext cx="2451600" cy="688800"/>
          </a:xfrm>
          <a:prstGeom prst="rect">
            <a:avLst/>
          </a:prstGeom>
          <a:solidFill>
            <a:srgbClr val="505C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Processus de développement et déploiement</a:t>
            </a:r>
            <a:endParaRPr b="1" sz="13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3797100" y="2899863"/>
            <a:ext cx="1578300" cy="528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311725" y="2819913"/>
            <a:ext cx="2451600" cy="688800"/>
          </a:xfrm>
          <a:prstGeom prst="rect">
            <a:avLst/>
          </a:prstGeom>
          <a:solidFill>
            <a:srgbClr val="3339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Non déploiement des modèles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409175" y="3739650"/>
            <a:ext cx="2451600" cy="688800"/>
          </a:xfrm>
          <a:prstGeom prst="rect">
            <a:avLst/>
          </a:prstGeom>
          <a:solidFill>
            <a:srgbClr val="505C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Détermination des données disponibles</a:t>
            </a:r>
            <a:endParaRPr b="1" sz="13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3797100" y="3819588"/>
            <a:ext cx="1578300" cy="528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/>
        </p:nvSpPr>
        <p:spPr>
          <a:xfrm>
            <a:off x="311725" y="4247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4400">
                <a:solidFill>
                  <a:srgbClr val="FFFFFF"/>
                </a:solidFill>
              </a:rPr>
              <a:t>Avis</a:t>
            </a:r>
            <a:endParaRPr b="1" sz="4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46070" cy="4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2719063"/>
            <a:ext cx="3390676" cy="99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4875" y="1678350"/>
            <a:ext cx="4918749" cy="2948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19"/>
          <p:cNvCxnSpPr/>
          <p:nvPr/>
        </p:nvCxnSpPr>
        <p:spPr>
          <a:xfrm>
            <a:off x="3998250" y="1531300"/>
            <a:ext cx="0" cy="3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26616" l="0" r="0" t="0"/>
          <a:stretch/>
        </p:blipFill>
        <p:spPr>
          <a:xfrm>
            <a:off x="152400" y="1450550"/>
            <a:ext cx="4313651" cy="13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 rotWithShape="1">
          <a:blip r:embed="rId4">
            <a:alphaModFix/>
          </a:blip>
          <a:srcRect b="10801" l="0" r="0" t="0"/>
          <a:stretch/>
        </p:blipFill>
        <p:spPr>
          <a:xfrm>
            <a:off x="152400" y="3037050"/>
            <a:ext cx="4313650" cy="1997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9225" y="1607637"/>
            <a:ext cx="4249100" cy="97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9225" y="3037050"/>
            <a:ext cx="4249101" cy="196520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311725" y="4247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4400">
                <a:solidFill>
                  <a:srgbClr val="FFFFFF"/>
                </a:solidFill>
              </a:rPr>
              <a:t>Avis</a:t>
            </a:r>
            <a:endParaRPr b="1" sz="4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0"/>
            <a:ext cx="2546070" cy="4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/>
          <p:nvPr/>
        </p:nvSpPr>
        <p:spPr>
          <a:xfrm rot="-5400000">
            <a:off x="279175" y="3295463"/>
            <a:ext cx="1452725" cy="1332000"/>
          </a:xfrm>
          <a:prstGeom prst="flowChartOffpageConnector">
            <a:avLst/>
          </a:prstGeom>
          <a:solidFill>
            <a:srgbClr val="3339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339549" y="3514800"/>
            <a:ext cx="1109100" cy="893400"/>
          </a:xfrm>
          <a:prstGeom prst="rect">
            <a:avLst/>
          </a:prstGeom>
          <a:solidFill>
            <a:srgbClr val="33394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Problème avec le produit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4" name="Google Shape;154;p21"/>
          <p:cNvSpPr/>
          <p:nvPr/>
        </p:nvSpPr>
        <p:spPr>
          <a:xfrm rot="-5400000">
            <a:off x="2580500" y="2784663"/>
            <a:ext cx="1452725" cy="2353650"/>
          </a:xfrm>
          <a:prstGeom prst="flowChartOffpageConnector">
            <a:avLst/>
          </a:prstGeom>
          <a:solidFill>
            <a:srgbClr val="3339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2217738" y="3750575"/>
            <a:ext cx="1998900" cy="421800"/>
          </a:xfrm>
          <a:prstGeom prst="rect">
            <a:avLst/>
          </a:prstGeom>
          <a:solidFill>
            <a:srgbClr val="33394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Demande de SAV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6" name="Google Shape;156;p21"/>
          <p:cNvSpPr/>
          <p:nvPr/>
        </p:nvSpPr>
        <p:spPr>
          <a:xfrm rot="-5400000">
            <a:off x="5251717" y="2775600"/>
            <a:ext cx="1452725" cy="2371800"/>
          </a:xfrm>
          <a:prstGeom prst="flowChartOffpageConnector">
            <a:avLst/>
          </a:prstGeom>
          <a:solidFill>
            <a:srgbClr val="3339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4854413" y="3750625"/>
            <a:ext cx="2094900" cy="421800"/>
          </a:xfrm>
          <a:prstGeom prst="rect">
            <a:avLst/>
          </a:prstGeom>
          <a:solidFill>
            <a:srgbClr val="33394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Réception du retour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2130038" y="1617100"/>
            <a:ext cx="1954800" cy="1188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505C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lt1"/>
                </a:solidFill>
              </a:rPr>
              <a:t>Refus nombreux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lt1"/>
                </a:solidFill>
              </a:rPr>
              <a:t>Manque d’efficacité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4602563" y="1617100"/>
            <a:ext cx="2121900" cy="1188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505C8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lt1"/>
                </a:solidFill>
              </a:rPr>
              <a:t>Produit défectueux</a:t>
            </a:r>
            <a:endParaRPr i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chemeClr val="lt1"/>
                </a:solidFill>
              </a:rPr>
              <a:t>Mauvaises réparations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160" name="Google Shape;160;p21"/>
          <p:cNvSpPr/>
          <p:nvPr/>
        </p:nvSpPr>
        <p:spPr>
          <a:xfrm rot="-5400000">
            <a:off x="7412100" y="3295450"/>
            <a:ext cx="1452725" cy="1332000"/>
          </a:xfrm>
          <a:prstGeom prst="flowChartOffpageConnector">
            <a:avLst/>
          </a:prstGeom>
          <a:solidFill>
            <a:srgbClr val="33394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7472475" y="3514800"/>
            <a:ext cx="1170300" cy="893400"/>
          </a:xfrm>
          <a:prstGeom prst="rect">
            <a:avLst/>
          </a:prstGeom>
          <a:solidFill>
            <a:srgbClr val="33394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1"/>
                </a:solidFill>
              </a:rPr>
              <a:t>Problème avec le produit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311725" y="553525"/>
            <a:ext cx="8520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3300">
                <a:solidFill>
                  <a:srgbClr val="FFFFFF"/>
                </a:solidFill>
              </a:rPr>
              <a:t>Centrage des problématiques</a:t>
            </a:r>
            <a:endParaRPr b="1" sz="33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46070" cy="42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