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8e8752b6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8e8752b6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8e8752b6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8e8752b6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8e8752b6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8e8752b6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8e8752b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8e8752b6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6a594220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04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g1196a594220_2_5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196a594220_2_5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6a5942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96a5942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8e8752b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8e8752b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8e8752b6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8e8752b6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8e8752b6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8e8752b6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18e8752b6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18e8752b6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28560" y="1369170"/>
            <a:ext cx="788643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3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31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31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ubTitle" idx="1"/>
          </p:nvPr>
        </p:nvSpPr>
        <p:spPr>
          <a:xfrm>
            <a:off x="628560" y="273780"/>
            <a:ext cx="7886430" cy="460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31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31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3"/>
          </p:nvPr>
        </p:nvSpPr>
        <p:spPr>
          <a:xfrm>
            <a:off x="4669650" y="307368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788643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3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628560" y="3073680"/>
            <a:ext cx="788643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669650" y="136917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3"/>
          </p:nvPr>
        </p:nvSpPr>
        <p:spPr>
          <a:xfrm>
            <a:off x="628560" y="307368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4"/>
          </p:nvPr>
        </p:nvSpPr>
        <p:spPr>
          <a:xfrm>
            <a:off x="4669650" y="3073680"/>
            <a:ext cx="384831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253935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3295080" y="1369170"/>
            <a:ext cx="253935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3"/>
          </p:nvPr>
        </p:nvSpPr>
        <p:spPr>
          <a:xfrm>
            <a:off x="5961870" y="1369170"/>
            <a:ext cx="253935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4"/>
          </p:nvPr>
        </p:nvSpPr>
        <p:spPr>
          <a:xfrm>
            <a:off x="628560" y="3073680"/>
            <a:ext cx="253935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5"/>
          </p:nvPr>
        </p:nvSpPr>
        <p:spPr>
          <a:xfrm>
            <a:off x="3295080" y="3073680"/>
            <a:ext cx="253935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6"/>
          </p:nvPr>
        </p:nvSpPr>
        <p:spPr>
          <a:xfrm>
            <a:off x="5961870" y="3073680"/>
            <a:ext cx="2539350" cy="155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560" y="1369170"/>
            <a:ext cx="7886430" cy="326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860" y="4767390"/>
            <a:ext cx="30858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860" y="4767390"/>
            <a:ext cx="2057130" cy="27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Decision Trees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9" name="Google Shape;109;p26"/>
          <p:cNvSpPr txBox="1">
            <a:spLocks noGrp="1"/>
          </p:cNvSpPr>
          <p:nvPr>
            <p:ph type="subTitle" idx="1"/>
          </p:nvPr>
        </p:nvSpPr>
        <p:spPr>
          <a:xfrm>
            <a:off x="5706900" y="4580875"/>
            <a:ext cx="31254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Fred Martin, Irene Lee, Ruizhe Ma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5"/>
          <p:cNvPicPr preferRelativeResize="0"/>
          <p:nvPr/>
        </p:nvPicPr>
        <p:blipFill rotWithShape="1">
          <a:blip r:embed="rId3">
            <a:alphaModFix/>
          </a:blip>
          <a:srcRect l="18557" t="24728" r="18215" b="28649"/>
          <a:stretch/>
        </p:blipFill>
        <p:spPr>
          <a:xfrm>
            <a:off x="2003313" y="677750"/>
            <a:ext cx="5137377" cy="378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5"/>
          <p:cNvSpPr txBox="1"/>
          <p:nvPr/>
        </p:nvSpPr>
        <p:spPr>
          <a:xfrm>
            <a:off x="3560400" y="3489975"/>
            <a:ext cx="20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Cheese Tortellini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2775300" y="1093350"/>
            <a:ext cx="359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THE MYSTERY PASTA!</a:t>
            </a:r>
            <a:endParaRPr sz="1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with the mystery pasta?</a:t>
            </a:r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your tree classify it with a closely related pasta shape?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your tree capture what’s important about it?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not... your tree might have </a:t>
            </a:r>
            <a:r>
              <a:rPr lang="en" b="1"/>
              <a:t>bias</a:t>
            </a:r>
            <a:endParaRPr b="1"/>
          </a:p>
        </p:txBody>
      </p:sp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 l="33593" t="34663" r="31417" b="35220"/>
          <a:stretch/>
        </p:blipFill>
        <p:spPr>
          <a:xfrm>
            <a:off x="5593900" y="1152475"/>
            <a:ext cx="2842900" cy="24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 Questions Game</a:t>
            </a:r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75" y="1141850"/>
            <a:ext cx="6090001" cy="32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/>
        </p:nvSpPr>
        <p:spPr>
          <a:xfrm>
            <a:off x="3854200" y="4731125"/>
            <a:ext cx="492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https://courses.cs.duke.edu/compsci201/fall13/wordpress/index.html%3Fp=383.html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7410450" cy="44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879825" y="4533100"/>
            <a:ext cx="702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from https://medium.com/analytics-vidhya/understanding-decision-tree-3591922690a6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5935435" y="4774465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R. Ma</a:t>
            </a:r>
            <a:endParaRPr sz="9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" name="Google Shape;129;p29"/>
          <p:cNvGrpSpPr/>
          <p:nvPr/>
        </p:nvGrpSpPr>
        <p:grpSpPr>
          <a:xfrm>
            <a:off x="5680839" y="1627660"/>
            <a:ext cx="2078105" cy="624770"/>
            <a:chOff x="2149200" y="2886480"/>
            <a:chExt cx="2290680" cy="688680"/>
          </a:xfrm>
        </p:grpSpPr>
        <p:pic>
          <p:nvPicPr>
            <p:cNvPr id="130" name="Google Shape;130;p29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7"/>
            <a:stretch/>
          </p:blipFill>
          <p:spPr>
            <a:xfrm>
              <a:off x="2319480" y="292752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9" descr="A skinned cartoon character. She has large, beady eyes and is wearing a strapless red-orange dress and Mary Janes, and a white beaded necklace. She has her hands on her hips and smiles slightly."/>
            <p:cNvPicPr preferRelativeResize="0"/>
            <p:nvPr/>
          </p:nvPicPr>
          <p:blipFill rotWithShape="1">
            <a:blip r:embed="rId4">
              <a:alphaModFix/>
            </a:blip>
            <a:srcRect l="8763" r="6890" b="50360"/>
            <a:stretch/>
          </p:blipFill>
          <p:spPr>
            <a:xfrm>
              <a:off x="3419280" y="3037320"/>
              <a:ext cx="476280" cy="45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9"/>
            <p:cNvPicPr preferRelativeResize="0"/>
            <p:nvPr/>
          </p:nvPicPr>
          <p:blipFill rotWithShape="1">
            <a:blip r:embed="rId5">
              <a:alphaModFix/>
            </a:blip>
            <a:srcRect b="39149"/>
            <a:stretch/>
          </p:blipFill>
          <p:spPr>
            <a:xfrm>
              <a:off x="3866040" y="314352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3" name="Google Shape;133;p29"/>
            <p:cNvGrpSpPr/>
            <p:nvPr/>
          </p:nvGrpSpPr>
          <p:grpSpPr>
            <a:xfrm>
              <a:off x="2972520" y="2886480"/>
              <a:ext cx="476280" cy="605880"/>
              <a:chOff x="2972520" y="2886480"/>
              <a:chExt cx="476280" cy="605880"/>
            </a:xfrm>
          </p:grpSpPr>
          <p:pic>
            <p:nvPicPr>
              <p:cNvPr id="134" name="Google Shape;134;p29"/>
              <p:cNvPicPr preferRelativeResize="0"/>
              <p:nvPr/>
            </p:nvPicPr>
            <p:blipFill rotWithShape="1">
              <a:blip r:embed="rId6">
                <a:alphaModFix/>
              </a:blip>
              <a:srcRect l="16289" r="20276" b="45859"/>
              <a:stretch/>
            </p:blipFill>
            <p:spPr>
              <a:xfrm>
                <a:off x="2972520" y="288648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29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981520" y="309204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6" name="Google Shape;136;p29"/>
            <p:cNvSpPr/>
            <p:nvPr/>
          </p:nvSpPr>
          <p:spPr>
            <a:xfrm>
              <a:off x="2149200" y="2903760"/>
              <a:ext cx="229068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29"/>
          <p:cNvGrpSpPr/>
          <p:nvPr/>
        </p:nvGrpSpPr>
        <p:grpSpPr>
          <a:xfrm>
            <a:off x="5058681" y="417637"/>
            <a:ext cx="2381182" cy="991207"/>
            <a:chOff x="1463400" y="1552680"/>
            <a:chExt cx="2624760" cy="1092600"/>
          </a:xfrm>
        </p:grpSpPr>
        <p:pic>
          <p:nvPicPr>
            <p:cNvPr id="138" name="Google Shape;138;p29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7"/>
            <a:stretch/>
          </p:blipFill>
          <p:spPr>
            <a:xfrm>
              <a:off x="1562040" y="199764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9" descr="A skinned cartoon character. She has large, beady eyes and is wearing a strapless red-orange dress and Mary Janes, and a white beaded necklace. She has her hands on her hips and smiles slightly."/>
            <p:cNvPicPr preferRelativeResize="0"/>
            <p:nvPr/>
          </p:nvPicPr>
          <p:blipFill rotWithShape="1">
            <a:blip r:embed="rId4">
              <a:alphaModFix/>
            </a:blip>
            <a:srcRect l="8763" r="6890" b="50360"/>
            <a:stretch/>
          </p:blipFill>
          <p:spPr>
            <a:xfrm>
              <a:off x="3151080" y="2107440"/>
              <a:ext cx="476280" cy="45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9"/>
            <p:cNvPicPr preferRelativeResize="0"/>
            <p:nvPr/>
          </p:nvPicPr>
          <p:blipFill rotWithShape="1">
            <a:blip r:embed="rId5">
              <a:alphaModFix/>
            </a:blip>
            <a:srcRect b="39149"/>
            <a:stretch/>
          </p:blipFill>
          <p:spPr>
            <a:xfrm>
              <a:off x="3597840" y="221364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" name="Google Shape;141;p29"/>
            <p:cNvGrpSpPr/>
            <p:nvPr/>
          </p:nvGrpSpPr>
          <p:grpSpPr>
            <a:xfrm>
              <a:off x="2129400" y="1552680"/>
              <a:ext cx="684360" cy="1009800"/>
              <a:chOff x="2129400" y="1552680"/>
              <a:chExt cx="684360" cy="1009800"/>
            </a:xfrm>
          </p:grpSpPr>
          <p:pic>
            <p:nvPicPr>
              <p:cNvPr id="142" name="Google Shape;142;p29"/>
              <p:cNvPicPr preferRelativeResize="0"/>
              <p:nvPr/>
            </p:nvPicPr>
            <p:blipFill rotWithShape="1">
              <a:blip r:embed="rId8">
                <a:alphaModFix/>
              </a:blip>
              <a:srcRect b="52065"/>
              <a:stretch/>
            </p:blipFill>
            <p:spPr>
              <a:xfrm>
                <a:off x="2129400" y="1552680"/>
                <a:ext cx="684360" cy="1009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29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210400" y="2095920"/>
                <a:ext cx="345600" cy="34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4" name="Google Shape;144;p29"/>
            <p:cNvGrpSpPr/>
            <p:nvPr/>
          </p:nvGrpSpPr>
          <p:grpSpPr>
            <a:xfrm>
              <a:off x="2704680" y="1956600"/>
              <a:ext cx="476280" cy="605880"/>
              <a:chOff x="2704680" y="1956600"/>
              <a:chExt cx="476280" cy="605880"/>
            </a:xfrm>
          </p:grpSpPr>
          <p:pic>
            <p:nvPicPr>
              <p:cNvPr id="145" name="Google Shape;145;p29"/>
              <p:cNvPicPr preferRelativeResize="0"/>
              <p:nvPr/>
            </p:nvPicPr>
            <p:blipFill rotWithShape="1">
              <a:blip r:embed="rId6">
                <a:alphaModFix/>
              </a:blip>
              <a:srcRect l="16289" r="20276" b="45859"/>
              <a:stretch/>
            </p:blipFill>
            <p:spPr>
              <a:xfrm>
                <a:off x="2704680" y="195660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9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713320" y="216252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7" name="Google Shape;147;p29"/>
            <p:cNvSpPr/>
            <p:nvPr/>
          </p:nvSpPr>
          <p:spPr>
            <a:xfrm>
              <a:off x="1463400" y="1973880"/>
              <a:ext cx="262476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29"/>
          <p:cNvGrpSpPr/>
          <p:nvPr/>
        </p:nvGrpSpPr>
        <p:grpSpPr>
          <a:xfrm>
            <a:off x="4186354" y="1336340"/>
            <a:ext cx="655797" cy="943524"/>
            <a:chOff x="501840" y="2565360"/>
            <a:chExt cx="722880" cy="1040040"/>
          </a:xfrm>
        </p:grpSpPr>
        <p:grpSp>
          <p:nvGrpSpPr>
            <p:cNvPr id="149" name="Google Shape;149;p29"/>
            <p:cNvGrpSpPr/>
            <p:nvPr/>
          </p:nvGrpSpPr>
          <p:grpSpPr>
            <a:xfrm>
              <a:off x="501840" y="2565360"/>
              <a:ext cx="684360" cy="1009800"/>
              <a:chOff x="501840" y="2565360"/>
              <a:chExt cx="684360" cy="1009800"/>
            </a:xfrm>
          </p:grpSpPr>
          <p:pic>
            <p:nvPicPr>
              <p:cNvPr id="150" name="Google Shape;150;p29"/>
              <p:cNvPicPr preferRelativeResize="0"/>
              <p:nvPr/>
            </p:nvPicPr>
            <p:blipFill rotWithShape="1">
              <a:blip r:embed="rId8">
                <a:alphaModFix/>
              </a:blip>
              <a:srcRect b="52065"/>
              <a:stretch/>
            </p:blipFill>
            <p:spPr>
              <a:xfrm>
                <a:off x="501840" y="2565360"/>
                <a:ext cx="684360" cy="1009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9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582480" y="3108960"/>
                <a:ext cx="345600" cy="34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" name="Google Shape;152;p29"/>
            <p:cNvSpPr/>
            <p:nvPr/>
          </p:nvSpPr>
          <p:spPr>
            <a:xfrm>
              <a:off x="501840" y="2934000"/>
              <a:ext cx="72288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9"/>
          <p:cNvGrpSpPr/>
          <p:nvPr/>
        </p:nvGrpSpPr>
        <p:grpSpPr>
          <a:xfrm>
            <a:off x="4911715" y="2498354"/>
            <a:ext cx="505238" cy="609094"/>
            <a:chOff x="1301400" y="3846240"/>
            <a:chExt cx="556920" cy="671400"/>
          </a:xfrm>
        </p:grpSpPr>
        <p:pic>
          <p:nvPicPr>
            <p:cNvPr id="154" name="Google Shape;154;p29" descr="A skinned cartoon character. She has large, beady eyes and is wearing a strapless red-orange dress and Mary Janes, and a white beaded necklace. She has her hands on her hips and smiles slightly."/>
            <p:cNvPicPr preferRelativeResize="0"/>
            <p:nvPr/>
          </p:nvPicPr>
          <p:blipFill rotWithShape="1">
            <a:blip r:embed="rId4">
              <a:alphaModFix/>
            </a:blip>
            <a:srcRect l="8763" r="6890" b="50360"/>
            <a:stretch/>
          </p:blipFill>
          <p:spPr>
            <a:xfrm>
              <a:off x="1330200" y="3979800"/>
              <a:ext cx="476280" cy="455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9"/>
            <p:cNvSpPr/>
            <p:nvPr/>
          </p:nvSpPr>
          <p:spPr>
            <a:xfrm>
              <a:off x="1301400" y="3846240"/>
              <a:ext cx="55692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9"/>
          <p:cNvGrpSpPr/>
          <p:nvPr/>
        </p:nvGrpSpPr>
        <p:grpSpPr>
          <a:xfrm>
            <a:off x="6290259" y="2475166"/>
            <a:ext cx="1382137" cy="624770"/>
            <a:chOff x="2820960" y="3820680"/>
            <a:chExt cx="1523520" cy="688680"/>
          </a:xfrm>
        </p:grpSpPr>
        <p:pic>
          <p:nvPicPr>
            <p:cNvPr id="157" name="Google Shape;157;p29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7"/>
            <a:stretch/>
          </p:blipFill>
          <p:spPr>
            <a:xfrm>
              <a:off x="2872800" y="386172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9"/>
            <p:cNvPicPr preferRelativeResize="0"/>
            <p:nvPr/>
          </p:nvPicPr>
          <p:blipFill rotWithShape="1">
            <a:blip r:embed="rId5">
              <a:alphaModFix/>
            </a:blip>
            <a:srcRect b="39149"/>
            <a:stretch/>
          </p:blipFill>
          <p:spPr>
            <a:xfrm>
              <a:off x="3924720" y="407772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" name="Google Shape;159;p29"/>
            <p:cNvGrpSpPr/>
            <p:nvPr/>
          </p:nvGrpSpPr>
          <p:grpSpPr>
            <a:xfrm>
              <a:off x="3525840" y="3820680"/>
              <a:ext cx="476280" cy="605880"/>
              <a:chOff x="3525840" y="3820680"/>
              <a:chExt cx="476280" cy="605880"/>
            </a:xfrm>
          </p:grpSpPr>
          <p:pic>
            <p:nvPicPr>
              <p:cNvPr id="160" name="Google Shape;160;p29"/>
              <p:cNvPicPr preferRelativeResize="0"/>
              <p:nvPr/>
            </p:nvPicPr>
            <p:blipFill rotWithShape="1">
              <a:blip r:embed="rId6">
                <a:alphaModFix/>
              </a:blip>
              <a:srcRect l="16289" r="20276" b="45859"/>
              <a:stretch/>
            </p:blipFill>
            <p:spPr>
              <a:xfrm>
                <a:off x="3525840" y="382068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29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3534480" y="402624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2" name="Google Shape;162;p29"/>
            <p:cNvSpPr/>
            <p:nvPr/>
          </p:nvSpPr>
          <p:spPr>
            <a:xfrm>
              <a:off x="2820960" y="3837960"/>
              <a:ext cx="152352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9"/>
          <p:cNvSpPr/>
          <p:nvPr/>
        </p:nvSpPr>
        <p:spPr>
          <a:xfrm>
            <a:off x="6478825" y="1365188"/>
            <a:ext cx="11196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 hair?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6249547" y="1409606"/>
            <a:ext cx="394200" cy="218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65" name="Google Shape;165;p29"/>
          <p:cNvSpPr/>
          <p:nvPr/>
        </p:nvSpPr>
        <p:spPr>
          <a:xfrm flipH="1">
            <a:off x="4514308" y="1409606"/>
            <a:ext cx="1734912" cy="2609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grpSp>
        <p:nvGrpSpPr>
          <p:cNvPr id="166" name="Google Shape;166;p29"/>
          <p:cNvGrpSpPr/>
          <p:nvPr/>
        </p:nvGrpSpPr>
        <p:grpSpPr>
          <a:xfrm>
            <a:off x="6904252" y="3287727"/>
            <a:ext cx="1071548" cy="624770"/>
            <a:chOff x="3497760" y="4716360"/>
            <a:chExt cx="1181160" cy="688680"/>
          </a:xfrm>
        </p:grpSpPr>
        <p:pic>
          <p:nvPicPr>
            <p:cNvPr id="167" name="Google Shape;167;p29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7"/>
            <a:stretch/>
          </p:blipFill>
          <p:spPr>
            <a:xfrm>
              <a:off x="3549600" y="475704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" name="Google Shape;168;p29"/>
            <p:cNvGrpSpPr/>
            <p:nvPr/>
          </p:nvGrpSpPr>
          <p:grpSpPr>
            <a:xfrm>
              <a:off x="4202640" y="4716360"/>
              <a:ext cx="476280" cy="605880"/>
              <a:chOff x="4202640" y="4716360"/>
              <a:chExt cx="476280" cy="605880"/>
            </a:xfrm>
          </p:grpSpPr>
          <p:pic>
            <p:nvPicPr>
              <p:cNvPr id="169" name="Google Shape;169;p29"/>
              <p:cNvPicPr preferRelativeResize="0"/>
              <p:nvPr/>
            </p:nvPicPr>
            <p:blipFill rotWithShape="1">
              <a:blip r:embed="rId6">
                <a:alphaModFix/>
              </a:blip>
              <a:srcRect l="16289" r="20276" b="45859"/>
              <a:stretch/>
            </p:blipFill>
            <p:spPr>
              <a:xfrm>
                <a:off x="4202640" y="471636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29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211640" y="492192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1" name="Google Shape;171;p29"/>
            <p:cNvSpPr/>
            <p:nvPr/>
          </p:nvSpPr>
          <p:spPr>
            <a:xfrm>
              <a:off x="3497760" y="4733640"/>
              <a:ext cx="116532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9"/>
          <p:cNvGrpSpPr/>
          <p:nvPr/>
        </p:nvGrpSpPr>
        <p:grpSpPr>
          <a:xfrm>
            <a:off x="5705660" y="3289034"/>
            <a:ext cx="435021" cy="609094"/>
            <a:chOff x="2176560" y="4717800"/>
            <a:chExt cx="479520" cy="671400"/>
          </a:xfrm>
        </p:grpSpPr>
        <p:pic>
          <p:nvPicPr>
            <p:cNvPr id="173" name="Google Shape;173;p29"/>
            <p:cNvPicPr preferRelativeResize="0"/>
            <p:nvPr/>
          </p:nvPicPr>
          <p:blipFill rotWithShape="1">
            <a:blip r:embed="rId5">
              <a:alphaModFix/>
            </a:blip>
            <a:srcRect b="39149"/>
            <a:stretch/>
          </p:blipFill>
          <p:spPr>
            <a:xfrm>
              <a:off x="2236320" y="495756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9"/>
            <p:cNvSpPr/>
            <p:nvPr/>
          </p:nvSpPr>
          <p:spPr>
            <a:xfrm>
              <a:off x="2176560" y="4717800"/>
              <a:ext cx="47952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29"/>
          <p:cNvGrpSpPr/>
          <p:nvPr/>
        </p:nvGrpSpPr>
        <p:grpSpPr>
          <a:xfrm>
            <a:off x="7672397" y="4101594"/>
            <a:ext cx="510790" cy="624770"/>
            <a:chOff x="4344480" y="5613480"/>
            <a:chExt cx="563040" cy="688680"/>
          </a:xfrm>
        </p:grpSpPr>
        <p:grpSp>
          <p:nvGrpSpPr>
            <p:cNvPr id="176" name="Google Shape;176;p29"/>
            <p:cNvGrpSpPr/>
            <p:nvPr/>
          </p:nvGrpSpPr>
          <p:grpSpPr>
            <a:xfrm>
              <a:off x="4431240" y="5613480"/>
              <a:ext cx="476280" cy="605880"/>
              <a:chOff x="4431240" y="5613480"/>
              <a:chExt cx="476280" cy="605880"/>
            </a:xfrm>
          </p:grpSpPr>
          <p:pic>
            <p:nvPicPr>
              <p:cNvPr id="177" name="Google Shape;177;p29"/>
              <p:cNvPicPr preferRelativeResize="0"/>
              <p:nvPr/>
            </p:nvPicPr>
            <p:blipFill rotWithShape="1">
              <a:blip r:embed="rId6">
                <a:alphaModFix/>
              </a:blip>
              <a:srcRect l="16289" r="20276" b="45859"/>
              <a:stretch/>
            </p:blipFill>
            <p:spPr>
              <a:xfrm>
                <a:off x="4431240" y="561348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29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4440240" y="581940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9" name="Google Shape;179;p29"/>
            <p:cNvSpPr/>
            <p:nvPr/>
          </p:nvSpPr>
          <p:spPr>
            <a:xfrm>
              <a:off x="4344480" y="5630760"/>
              <a:ext cx="5472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9"/>
          <p:cNvGrpSpPr/>
          <p:nvPr/>
        </p:nvGrpSpPr>
        <p:grpSpPr>
          <a:xfrm>
            <a:off x="6052174" y="4113025"/>
            <a:ext cx="684863" cy="609094"/>
            <a:chOff x="2558520" y="5626080"/>
            <a:chExt cx="754920" cy="671400"/>
          </a:xfrm>
        </p:grpSpPr>
        <p:pic>
          <p:nvPicPr>
            <p:cNvPr id="181" name="Google Shape;181;p29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7"/>
            <a:stretch/>
          </p:blipFill>
          <p:spPr>
            <a:xfrm>
              <a:off x="2610360" y="564948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9"/>
            <p:cNvSpPr/>
            <p:nvPr/>
          </p:nvSpPr>
          <p:spPr>
            <a:xfrm>
              <a:off x="2558520" y="5626080"/>
              <a:ext cx="75492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29"/>
          <p:cNvSpPr/>
          <p:nvPr/>
        </p:nvSpPr>
        <p:spPr>
          <a:xfrm flipH="1">
            <a:off x="5163897" y="2252905"/>
            <a:ext cx="1554984" cy="2452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84" name="Google Shape;184;p29"/>
          <p:cNvSpPr/>
          <p:nvPr/>
        </p:nvSpPr>
        <p:spPr>
          <a:xfrm>
            <a:off x="6720187" y="2252905"/>
            <a:ext cx="260982" cy="2377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85" name="Google Shape;185;p29"/>
          <p:cNvSpPr/>
          <p:nvPr/>
        </p:nvSpPr>
        <p:spPr>
          <a:xfrm>
            <a:off x="6981472" y="3100450"/>
            <a:ext cx="451386" cy="2025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86" name="Google Shape;186;p29"/>
          <p:cNvSpPr/>
          <p:nvPr/>
        </p:nvSpPr>
        <p:spPr>
          <a:xfrm flipH="1">
            <a:off x="5922632" y="3100450"/>
            <a:ext cx="1057860" cy="1884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87" name="Google Shape;187;p29"/>
          <p:cNvSpPr/>
          <p:nvPr/>
        </p:nvSpPr>
        <p:spPr>
          <a:xfrm flipH="1">
            <a:off x="6394908" y="3913048"/>
            <a:ext cx="1037934" cy="19990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88" name="Google Shape;188;p29"/>
          <p:cNvSpPr/>
          <p:nvPr/>
        </p:nvSpPr>
        <p:spPr>
          <a:xfrm>
            <a:off x="7433169" y="3913048"/>
            <a:ext cx="487620" cy="204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189" name="Google Shape;189;p29"/>
          <p:cNvSpPr/>
          <p:nvPr/>
        </p:nvSpPr>
        <p:spPr>
          <a:xfrm>
            <a:off x="6903740" y="2199342"/>
            <a:ext cx="1097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Necklace?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7310038" y="3041334"/>
            <a:ext cx="6981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884539" y="3826824"/>
            <a:ext cx="9678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Glasses?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912275" y="3302950"/>
            <a:ext cx="275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Decision Tree #1 for the Simpsons</a:t>
            </a:r>
            <a:endParaRPr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0"/>
          <p:cNvGrpSpPr/>
          <p:nvPr/>
        </p:nvGrpSpPr>
        <p:grpSpPr>
          <a:xfrm>
            <a:off x="3396460" y="113590"/>
            <a:ext cx="2921554" cy="1098609"/>
            <a:chOff x="7093080" y="1511280"/>
            <a:chExt cx="2624700" cy="1092600"/>
          </a:xfrm>
        </p:grpSpPr>
        <p:pic>
          <p:nvPicPr>
            <p:cNvPr id="198" name="Google Shape;198;p30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6"/>
            <a:stretch/>
          </p:blipFill>
          <p:spPr>
            <a:xfrm>
              <a:off x="7192080" y="195624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30" descr="A skinned cartoon character. She has large, beady eyes and is wearing a strapless red-orange dress and Mary Janes, and a white beaded necklace. She has her hands on her hips and smiles slightly."/>
            <p:cNvPicPr preferRelativeResize="0"/>
            <p:nvPr/>
          </p:nvPicPr>
          <p:blipFill rotWithShape="1">
            <a:blip r:embed="rId4">
              <a:alphaModFix/>
            </a:blip>
            <a:srcRect l="8763" r="6891" b="50359"/>
            <a:stretch/>
          </p:blipFill>
          <p:spPr>
            <a:xfrm>
              <a:off x="8781120" y="2066040"/>
              <a:ext cx="476280" cy="45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0"/>
            <p:cNvPicPr preferRelativeResize="0"/>
            <p:nvPr/>
          </p:nvPicPr>
          <p:blipFill rotWithShape="1">
            <a:blip r:embed="rId5">
              <a:alphaModFix/>
            </a:blip>
            <a:srcRect b="39150"/>
            <a:stretch/>
          </p:blipFill>
          <p:spPr>
            <a:xfrm>
              <a:off x="9227880" y="217224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" name="Google Shape;201;p30"/>
            <p:cNvGrpSpPr/>
            <p:nvPr/>
          </p:nvGrpSpPr>
          <p:grpSpPr>
            <a:xfrm>
              <a:off x="7759080" y="1511280"/>
              <a:ext cx="684360" cy="1009800"/>
              <a:chOff x="7759080" y="1511280"/>
              <a:chExt cx="684360" cy="1009800"/>
            </a:xfrm>
          </p:grpSpPr>
          <p:pic>
            <p:nvPicPr>
              <p:cNvPr id="202" name="Google Shape;202;p30"/>
              <p:cNvPicPr preferRelativeResize="0"/>
              <p:nvPr/>
            </p:nvPicPr>
            <p:blipFill rotWithShape="1">
              <a:blip r:embed="rId6">
                <a:alphaModFix/>
              </a:blip>
              <a:srcRect b="52065"/>
              <a:stretch/>
            </p:blipFill>
            <p:spPr>
              <a:xfrm>
                <a:off x="7759080" y="1511280"/>
                <a:ext cx="684360" cy="1009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30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840080" y="2054520"/>
                <a:ext cx="345600" cy="34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4" name="Google Shape;204;p30"/>
            <p:cNvGrpSpPr/>
            <p:nvPr/>
          </p:nvGrpSpPr>
          <p:grpSpPr>
            <a:xfrm>
              <a:off x="8334360" y="1915200"/>
              <a:ext cx="476280" cy="605880"/>
              <a:chOff x="8334360" y="1915200"/>
              <a:chExt cx="476280" cy="605880"/>
            </a:xfrm>
          </p:grpSpPr>
          <p:pic>
            <p:nvPicPr>
              <p:cNvPr id="205" name="Google Shape;205;p30"/>
              <p:cNvPicPr preferRelativeResize="0"/>
              <p:nvPr/>
            </p:nvPicPr>
            <p:blipFill rotWithShape="1">
              <a:blip r:embed="rId8">
                <a:alphaModFix/>
              </a:blip>
              <a:srcRect l="16290" r="20274" b="45858"/>
              <a:stretch/>
            </p:blipFill>
            <p:spPr>
              <a:xfrm>
                <a:off x="8334360" y="191520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30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8343360" y="212076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" name="Google Shape;207;p30"/>
            <p:cNvSpPr/>
            <p:nvPr/>
          </p:nvSpPr>
          <p:spPr>
            <a:xfrm>
              <a:off x="7093080" y="1932480"/>
              <a:ext cx="26247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0"/>
          <p:cNvGrpSpPr/>
          <p:nvPr/>
        </p:nvGrpSpPr>
        <p:grpSpPr>
          <a:xfrm>
            <a:off x="2731672" y="1153197"/>
            <a:ext cx="1170491" cy="1098609"/>
            <a:chOff x="6495840" y="2545200"/>
            <a:chExt cx="1051560" cy="1092600"/>
          </a:xfrm>
        </p:grpSpPr>
        <p:grpSp>
          <p:nvGrpSpPr>
            <p:cNvPr id="209" name="Google Shape;209;p30"/>
            <p:cNvGrpSpPr/>
            <p:nvPr/>
          </p:nvGrpSpPr>
          <p:grpSpPr>
            <a:xfrm>
              <a:off x="6495840" y="2545200"/>
              <a:ext cx="684360" cy="1009800"/>
              <a:chOff x="6495840" y="2545200"/>
              <a:chExt cx="684360" cy="1009800"/>
            </a:xfrm>
          </p:grpSpPr>
          <p:pic>
            <p:nvPicPr>
              <p:cNvPr id="210" name="Google Shape;210;p30"/>
              <p:cNvPicPr preferRelativeResize="0"/>
              <p:nvPr/>
            </p:nvPicPr>
            <p:blipFill rotWithShape="1">
              <a:blip r:embed="rId6">
                <a:alphaModFix/>
              </a:blip>
              <a:srcRect b="52065"/>
              <a:stretch/>
            </p:blipFill>
            <p:spPr>
              <a:xfrm>
                <a:off x="6495840" y="2545200"/>
                <a:ext cx="684360" cy="1009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30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576840" y="3088440"/>
                <a:ext cx="345600" cy="34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30"/>
            <p:cNvGrpSpPr/>
            <p:nvPr/>
          </p:nvGrpSpPr>
          <p:grpSpPr>
            <a:xfrm>
              <a:off x="7071120" y="2949120"/>
              <a:ext cx="476280" cy="605880"/>
              <a:chOff x="7071120" y="2949120"/>
              <a:chExt cx="476280" cy="605880"/>
            </a:xfrm>
          </p:grpSpPr>
          <p:pic>
            <p:nvPicPr>
              <p:cNvPr id="213" name="Google Shape;213;p30"/>
              <p:cNvPicPr preferRelativeResize="0"/>
              <p:nvPr/>
            </p:nvPicPr>
            <p:blipFill rotWithShape="1">
              <a:blip r:embed="rId8">
                <a:alphaModFix/>
              </a:blip>
              <a:srcRect l="16290" r="20274" b="45858"/>
              <a:stretch/>
            </p:blipFill>
            <p:spPr>
              <a:xfrm>
                <a:off x="7071120" y="294912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30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079760" y="315468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5" name="Google Shape;215;p30"/>
            <p:cNvSpPr/>
            <p:nvPr/>
          </p:nvSpPr>
          <p:spPr>
            <a:xfrm>
              <a:off x="6519600" y="2966400"/>
              <a:ext cx="10275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30"/>
          <p:cNvGrpSpPr/>
          <p:nvPr/>
        </p:nvGrpSpPr>
        <p:grpSpPr>
          <a:xfrm>
            <a:off x="5373593" y="1526036"/>
            <a:ext cx="1763150" cy="675093"/>
            <a:chOff x="8869320" y="2916000"/>
            <a:chExt cx="1584000" cy="671400"/>
          </a:xfrm>
        </p:grpSpPr>
        <p:pic>
          <p:nvPicPr>
            <p:cNvPr id="217" name="Google Shape;217;p30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6"/>
            <a:stretch/>
          </p:blipFill>
          <p:spPr>
            <a:xfrm>
              <a:off x="8913240" y="293940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0" descr="A skinned cartoon character. She has large, beady eyes and is wearing a strapless red-orange dress and Mary Janes, and a white beaded necklace. She has her hands on her hips and smiles slightly."/>
            <p:cNvPicPr preferRelativeResize="0"/>
            <p:nvPr/>
          </p:nvPicPr>
          <p:blipFill rotWithShape="1">
            <a:blip r:embed="rId4">
              <a:alphaModFix/>
            </a:blip>
            <a:srcRect l="8763" r="6891" b="50359"/>
            <a:stretch/>
          </p:blipFill>
          <p:spPr>
            <a:xfrm>
              <a:off x="9516600" y="3049560"/>
              <a:ext cx="476280" cy="45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0"/>
            <p:cNvPicPr preferRelativeResize="0"/>
            <p:nvPr/>
          </p:nvPicPr>
          <p:blipFill rotWithShape="1">
            <a:blip r:embed="rId5">
              <a:alphaModFix/>
            </a:blip>
            <a:srcRect b="39150"/>
            <a:stretch/>
          </p:blipFill>
          <p:spPr>
            <a:xfrm>
              <a:off x="9963360" y="315576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30"/>
            <p:cNvSpPr/>
            <p:nvPr/>
          </p:nvSpPr>
          <p:spPr>
            <a:xfrm>
              <a:off x="8869320" y="2916000"/>
              <a:ext cx="15840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0"/>
          <p:cNvGrpSpPr/>
          <p:nvPr/>
        </p:nvGrpSpPr>
        <p:grpSpPr>
          <a:xfrm>
            <a:off x="2568180" y="2640573"/>
            <a:ext cx="588719" cy="692468"/>
            <a:chOff x="6348960" y="4024440"/>
            <a:chExt cx="528900" cy="688680"/>
          </a:xfrm>
        </p:grpSpPr>
        <p:grpSp>
          <p:nvGrpSpPr>
            <p:cNvPr id="222" name="Google Shape;222;p30"/>
            <p:cNvGrpSpPr/>
            <p:nvPr/>
          </p:nvGrpSpPr>
          <p:grpSpPr>
            <a:xfrm>
              <a:off x="6401520" y="4024440"/>
              <a:ext cx="476280" cy="605880"/>
              <a:chOff x="6401520" y="4024440"/>
              <a:chExt cx="476280" cy="605880"/>
            </a:xfrm>
          </p:grpSpPr>
          <p:pic>
            <p:nvPicPr>
              <p:cNvPr id="223" name="Google Shape;223;p30"/>
              <p:cNvPicPr preferRelativeResize="0"/>
              <p:nvPr/>
            </p:nvPicPr>
            <p:blipFill rotWithShape="1">
              <a:blip r:embed="rId8">
                <a:alphaModFix/>
              </a:blip>
              <a:srcRect l="16290" r="20274" b="45858"/>
              <a:stretch/>
            </p:blipFill>
            <p:spPr>
              <a:xfrm>
                <a:off x="6401520" y="4024440"/>
                <a:ext cx="476280" cy="6058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30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410520" y="4230000"/>
                <a:ext cx="285120" cy="2851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5" name="Google Shape;225;p30"/>
            <p:cNvSpPr/>
            <p:nvPr/>
          </p:nvSpPr>
          <p:spPr>
            <a:xfrm>
              <a:off x="6348960" y="4041720"/>
              <a:ext cx="5289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30"/>
          <p:cNvGrpSpPr/>
          <p:nvPr/>
        </p:nvGrpSpPr>
        <p:grpSpPr>
          <a:xfrm>
            <a:off x="3613247" y="2246739"/>
            <a:ext cx="762162" cy="1098609"/>
            <a:chOff x="7287840" y="3632760"/>
            <a:chExt cx="684720" cy="1092600"/>
          </a:xfrm>
        </p:grpSpPr>
        <p:grpSp>
          <p:nvGrpSpPr>
            <p:cNvPr id="227" name="Google Shape;227;p30"/>
            <p:cNvGrpSpPr/>
            <p:nvPr/>
          </p:nvGrpSpPr>
          <p:grpSpPr>
            <a:xfrm>
              <a:off x="7287840" y="3632760"/>
              <a:ext cx="684360" cy="1009800"/>
              <a:chOff x="7287840" y="3632760"/>
              <a:chExt cx="684360" cy="1009800"/>
            </a:xfrm>
          </p:grpSpPr>
          <p:pic>
            <p:nvPicPr>
              <p:cNvPr id="228" name="Google Shape;228;p30"/>
              <p:cNvPicPr preferRelativeResize="0"/>
              <p:nvPr/>
            </p:nvPicPr>
            <p:blipFill rotWithShape="1">
              <a:blip r:embed="rId6">
                <a:alphaModFix/>
              </a:blip>
              <a:srcRect b="52065"/>
              <a:stretch/>
            </p:blipFill>
            <p:spPr>
              <a:xfrm>
                <a:off x="7287840" y="3632760"/>
                <a:ext cx="684360" cy="1009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30" descr="Glasses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368840" y="4176000"/>
                <a:ext cx="345600" cy="345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0" name="Google Shape;230;p30"/>
            <p:cNvSpPr/>
            <p:nvPr/>
          </p:nvSpPr>
          <p:spPr>
            <a:xfrm>
              <a:off x="7311960" y="4053960"/>
              <a:ext cx="6606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30"/>
          <p:cNvGrpSpPr/>
          <p:nvPr/>
        </p:nvGrpSpPr>
        <p:grpSpPr>
          <a:xfrm>
            <a:off x="4899946" y="2663739"/>
            <a:ext cx="808778" cy="675093"/>
            <a:chOff x="8443800" y="4047480"/>
            <a:chExt cx="726600" cy="671400"/>
          </a:xfrm>
        </p:grpSpPr>
        <p:pic>
          <p:nvPicPr>
            <p:cNvPr id="232" name="Google Shape;232;p30" descr="Homer Simpson"/>
            <p:cNvPicPr preferRelativeResize="0"/>
            <p:nvPr/>
          </p:nvPicPr>
          <p:blipFill rotWithShape="1">
            <a:blip r:embed="rId3">
              <a:alphaModFix/>
            </a:blip>
            <a:srcRect b="59656"/>
            <a:stretch/>
          </p:blipFill>
          <p:spPr>
            <a:xfrm>
              <a:off x="8487720" y="4071240"/>
              <a:ext cx="682560" cy="564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30"/>
            <p:cNvSpPr/>
            <p:nvPr/>
          </p:nvSpPr>
          <p:spPr>
            <a:xfrm>
              <a:off x="8443800" y="4047480"/>
              <a:ext cx="7266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6824185" y="2663739"/>
            <a:ext cx="1043197" cy="675093"/>
            <a:chOff x="10172520" y="4047480"/>
            <a:chExt cx="937200" cy="671400"/>
          </a:xfrm>
        </p:grpSpPr>
        <p:pic>
          <p:nvPicPr>
            <p:cNvPr id="235" name="Google Shape;235;p30" descr="A skinned cartoon character. She has large, beady eyes and is wearing a strapless red-orange dress and Mary Janes, and a white beaded necklace. She has her hands on her hips and smiles slightly."/>
            <p:cNvPicPr preferRelativeResize="0"/>
            <p:nvPr/>
          </p:nvPicPr>
          <p:blipFill rotWithShape="1">
            <a:blip r:embed="rId4">
              <a:alphaModFix/>
            </a:blip>
            <a:srcRect l="8763" r="6891" b="50359"/>
            <a:stretch/>
          </p:blipFill>
          <p:spPr>
            <a:xfrm>
              <a:off x="10172520" y="4181040"/>
              <a:ext cx="476280" cy="455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0"/>
            <p:cNvPicPr preferRelativeResize="0"/>
            <p:nvPr/>
          </p:nvPicPr>
          <p:blipFill rotWithShape="1">
            <a:blip r:embed="rId5">
              <a:alphaModFix/>
            </a:blip>
            <a:srcRect b="39150"/>
            <a:stretch/>
          </p:blipFill>
          <p:spPr>
            <a:xfrm>
              <a:off x="10618920" y="428724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30"/>
            <p:cNvSpPr/>
            <p:nvPr/>
          </p:nvSpPr>
          <p:spPr>
            <a:xfrm>
              <a:off x="10172520" y="4047480"/>
              <a:ext cx="9372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30"/>
          <p:cNvGrpSpPr/>
          <p:nvPr/>
        </p:nvGrpSpPr>
        <p:grpSpPr>
          <a:xfrm>
            <a:off x="7656472" y="3714929"/>
            <a:ext cx="593728" cy="675093"/>
            <a:chOff x="10920240" y="5092920"/>
            <a:chExt cx="533400" cy="671400"/>
          </a:xfrm>
        </p:grpSpPr>
        <p:pic>
          <p:nvPicPr>
            <p:cNvPr id="239" name="Google Shape;239;p30" descr="A skinned cartoon character. She has large, beady eyes and is wearing a strapless red-orange dress and Mary Janes, and a white beaded necklace. She has her hands on her hips and smiles slightly."/>
            <p:cNvPicPr preferRelativeResize="0"/>
            <p:nvPr/>
          </p:nvPicPr>
          <p:blipFill rotWithShape="1">
            <a:blip r:embed="rId4">
              <a:alphaModFix/>
            </a:blip>
            <a:srcRect l="8763" r="6891" b="50359"/>
            <a:stretch/>
          </p:blipFill>
          <p:spPr>
            <a:xfrm>
              <a:off x="10920240" y="5226480"/>
              <a:ext cx="476280" cy="455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30"/>
            <p:cNvSpPr/>
            <p:nvPr/>
          </p:nvSpPr>
          <p:spPr>
            <a:xfrm>
              <a:off x="10920240" y="5092920"/>
              <a:ext cx="5334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0"/>
          <p:cNvGrpSpPr/>
          <p:nvPr/>
        </p:nvGrpSpPr>
        <p:grpSpPr>
          <a:xfrm>
            <a:off x="6438295" y="3714929"/>
            <a:ext cx="593728" cy="675093"/>
            <a:chOff x="9825840" y="5092920"/>
            <a:chExt cx="533400" cy="671400"/>
          </a:xfrm>
        </p:grpSpPr>
        <p:pic>
          <p:nvPicPr>
            <p:cNvPr id="242" name="Google Shape;242;p30"/>
            <p:cNvPicPr preferRelativeResize="0"/>
            <p:nvPr/>
          </p:nvPicPr>
          <p:blipFill rotWithShape="1">
            <a:blip r:embed="rId5">
              <a:alphaModFix/>
            </a:blip>
            <a:srcRect b="39150"/>
            <a:stretch/>
          </p:blipFill>
          <p:spPr>
            <a:xfrm>
              <a:off x="9869400" y="5332680"/>
              <a:ext cx="396720" cy="348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30"/>
            <p:cNvSpPr/>
            <p:nvPr/>
          </p:nvSpPr>
          <p:spPr>
            <a:xfrm>
              <a:off x="9825840" y="5092920"/>
              <a:ext cx="533400" cy="6714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30"/>
          <p:cNvSpPr/>
          <p:nvPr/>
        </p:nvSpPr>
        <p:spPr>
          <a:xfrm flipH="1">
            <a:off x="3274466" y="1212717"/>
            <a:ext cx="1583712" cy="3971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45" name="Google Shape;245;p30"/>
          <p:cNvSpPr/>
          <p:nvPr/>
        </p:nvSpPr>
        <p:spPr>
          <a:xfrm>
            <a:off x="4858178" y="1212717"/>
            <a:ext cx="1397412" cy="3127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46" name="Google Shape;246;p30"/>
          <p:cNvSpPr/>
          <p:nvPr/>
        </p:nvSpPr>
        <p:spPr>
          <a:xfrm flipH="1">
            <a:off x="2863271" y="2252386"/>
            <a:ext cx="467262" cy="4054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47" name="Google Shape;247;p30"/>
          <p:cNvSpPr/>
          <p:nvPr/>
        </p:nvSpPr>
        <p:spPr>
          <a:xfrm>
            <a:off x="3330934" y="2252386"/>
            <a:ext cx="677268" cy="4177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48" name="Google Shape;248;p30"/>
          <p:cNvSpPr/>
          <p:nvPr/>
        </p:nvSpPr>
        <p:spPr>
          <a:xfrm flipH="1">
            <a:off x="5304964" y="2201705"/>
            <a:ext cx="950616" cy="461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49" name="Google Shape;249;p30"/>
          <p:cNvSpPr/>
          <p:nvPr/>
        </p:nvSpPr>
        <p:spPr>
          <a:xfrm>
            <a:off x="6256382" y="2201705"/>
            <a:ext cx="1090044" cy="461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50" name="Google Shape;250;p30"/>
          <p:cNvSpPr/>
          <p:nvPr/>
        </p:nvSpPr>
        <p:spPr>
          <a:xfrm flipH="1">
            <a:off x="6736482" y="3339838"/>
            <a:ext cx="609930" cy="3750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51" name="Google Shape;251;p30"/>
          <p:cNvSpPr/>
          <p:nvPr/>
        </p:nvSpPr>
        <p:spPr>
          <a:xfrm>
            <a:off x="7346412" y="3339838"/>
            <a:ext cx="607554" cy="37503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3E6EC2"/>
            </a:solidFill>
            <a:prstDash val="solid"/>
            <a:miter lim="8000"/>
            <a:headEnd type="none" w="sm" len="sm"/>
            <a:tailEnd type="triangle" w="med" len="med"/>
          </a:ln>
        </p:spPr>
      </p:sp>
      <p:sp>
        <p:nvSpPr>
          <p:cNvPr id="252" name="Google Shape;252;p30"/>
          <p:cNvSpPr/>
          <p:nvPr/>
        </p:nvSpPr>
        <p:spPr>
          <a:xfrm>
            <a:off x="5998702" y="1179051"/>
            <a:ext cx="11874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Glasses?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1728750" y="2265418"/>
            <a:ext cx="13467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Necklace?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7662600" y="3330064"/>
            <a:ext cx="13467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Necklace?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7049859" y="2208583"/>
            <a:ext cx="8562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Male?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5839773" y="471859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R. Ma</a:t>
            </a:r>
            <a:endParaRPr sz="9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370688" y="3795200"/>
            <a:ext cx="2757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Decision Tree #2 for the Simpsons</a:t>
            </a: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1"/>
          <p:cNvGrpSpPr/>
          <p:nvPr/>
        </p:nvGrpSpPr>
        <p:grpSpPr>
          <a:xfrm>
            <a:off x="2209800" y="0"/>
            <a:ext cx="6924283" cy="5143501"/>
            <a:chOff x="1066800" y="0"/>
            <a:chExt cx="6924283" cy="5143501"/>
          </a:xfrm>
        </p:grpSpPr>
        <p:pic>
          <p:nvPicPr>
            <p:cNvPr id="263" name="Google Shape;263;p31"/>
            <p:cNvPicPr preferRelativeResize="0"/>
            <p:nvPr/>
          </p:nvPicPr>
          <p:blipFill rotWithShape="1">
            <a:blip r:embed="rId3">
              <a:alphaModFix/>
            </a:blip>
            <a:srcRect l="5393" t="22945" r="7891" b="12638"/>
            <a:stretch/>
          </p:blipFill>
          <p:spPr>
            <a:xfrm>
              <a:off x="1066800" y="0"/>
              <a:ext cx="6924283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31"/>
            <p:cNvSpPr txBox="1"/>
            <p:nvPr/>
          </p:nvSpPr>
          <p:spPr>
            <a:xfrm>
              <a:off x="3612075" y="3771250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Lasagne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65" name="Google Shape;265;p31"/>
            <p:cNvSpPr txBox="1"/>
            <p:nvPr/>
          </p:nvSpPr>
          <p:spPr>
            <a:xfrm>
              <a:off x="2180200" y="2712500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Linguini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66" name="Google Shape;266;p31"/>
            <p:cNvSpPr txBox="1"/>
            <p:nvPr/>
          </p:nvSpPr>
          <p:spPr>
            <a:xfrm>
              <a:off x="1611850" y="138350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Rotini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67" name="Google Shape;267;p31"/>
            <p:cNvSpPr txBox="1"/>
            <p:nvPr/>
          </p:nvSpPr>
          <p:spPr>
            <a:xfrm>
              <a:off x="5414950" y="1473200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Shell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3560400" y="305375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Elbow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69" name="Google Shape;269;p31"/>
            <p:cNvSpPr txBox="1"/>
            <p:nvPr/>
          </p:nvSpPr>
          <p:spPr>
            <a:xfrm>
              <a:off x="3560400" y="1301575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Cavatappi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70" name="Google Shape;270;p31"/>
            <p:cNvSpPr txBox="1"/>
            <p:nvPr/>
          </p:nvSpPr>
          <p:spPr>
            <a:xfrm>
              <a:off x="5354475" y="179675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Farfalle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271" name="Google Shape;271;p31"/>
            <p:cNvSpPr txBox="1"/>
            <p:nvPr/>
          </p:nvSpPr>
          <p:spPr>
            <a:xfrm>
              <a:off x="1611850" y="1052750"/>
              <a:ext cx="202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0000FF"/>
                  </a:solidFill>
                </a:rPr>
                <a:t>Rigatoni</a:t>
              </a:r>
              <a:endParaRPr b="1">
                <a:solidFill>
                  <a:srgbClr val="0000FF"/>
                </a:solidFill>
              </a:endParaRPr>
            </a:p>
          </p:txBody>
        </p:sp>
      </p:grpSp>
      <p:sp>
        <p:nvSpPr>
          <p:cNvPr id="272" name="Google Shape;272;p31"/>
          <p:cNvSpPr txBox="1"/>
          <p:nvPr/>
        </p:nvSpPr>
        <p:spPr>
          <a:xfrm>
            <a:off x="443000" y="443750"/>
            <a:ext cx="1366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0000FF"/>
                </a:solidFill>
              </a:rPr>
              <a:t>Your kit</a:t>
            </a:r>
            <a:endParaRPr sz="2900" b="1">
              <a:solidFill>
                <a:srgbClr val="0000FF"/>
              </a:solidFill>
            </a:endParaRPr>
          </a:p>
        </p:txBody>
      </p:sp>
      <p:sp>
        <p:nvSpPr>
          <p:cNvPr id="273" name="Google Shape;273;p31"/>
          <p:cNvSpPr txBox="1"/>
          <p:nvPr/>
        </p:nvSpPr>
        <p:spPr>
          <a:xfrm>
            <a:off x="443000" y="2289500"/>
            <a:ext cx="15660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</a:rPr>
              <a:t>Your task:</a:t>
            </a:r>
            <a:endParaRPr sz="2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</a:rPr>
              <a:t>Make a decision tree to classify each type</a:t>
            </a:r>
            <a:endParaRPr sz="2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50" y="3111675"/>
            <a:ext cx="1713899" cy="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/>
          <p:nvPr/>
        </p:nvSpPr>
        <p:spPr>
          <a:xfrm>
            <a:off x="3528900" y="485550"/>
            <a:ext cx="2086200" cy="208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3560400" y="1328550"/>
            <a:ext cx="202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</a:rPr>
              <a:t>Is it flat?</a:t>
            </a:r>
            <a:endParaRPr sz="2400" b="1">
              <a:solidFill>
                <a:srgbClr val="0000FF"/>
              </a:solidFill>
            </a:endParaRPr>
          </a:p>
        </p:txBody>
      </p:sp>
      <p:cxnSp>
        <p:nvCxnSpPr>
          <p:cNvPr id="281" name="Google Shape;281;p32"/>
          <p:cNvCxnSpPr/>
          <p:nvPr/>
        </p:nvCxnSpPr>
        <p:spPr>
          <a:xfrm flipH="1">
            <a:off x="2411517" y="2266233"/>
            <a:ext cx="1422900" cy="10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2"/>
          <p:cNvCxnSpPr>
            <a:stCxn id="279" idx="5"/>
          </p:cNvCxnSpPr>
          <p:nvPr/>
        </p:nvCxnSpPr>
        <p:spPr>
          <a:xfrm>
            <a:off x="5309583" y="2266233"/>
            <a:ext cx="1210800" cy="11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2"/>
          <p:cNvSpPr txBox="1"/>
          <p:nvPr/>
        </p:nvSpPr>
        <p:spPr>
          <a:xfrm>
            <a:off x="2009125" y="2266225"/>
            <a:ext cx="20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yes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5534825" y="2266225"/>
            <a:ext cx="70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no</a:t>
            </a:r>
            <a:endParaRPr sz="1800" b="1">
              <a:solidFill>
                <a:srgbClr val="0000FF"/>
              </a:solidFill>
            </a:endParaRPr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75" y="4097325"/>
            <a:ext cx="2865852" cy="1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550" y="3337825"/>
            <a:ext cx="752875" cy="50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575" y="3358663"/>
            <a:ext cx="802325" cy="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11356" y="3069113"/>
            <a:ext cx="609725" cy="9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3100" y="3963225"/>
            <a:ext cx="943750" cy="7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0900" y="4004150"/>
            <a:ext cx="837675" cy="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74488" y="4128763"/>
            <a:ext cx="1083450" cy="4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4975" y="2666425"/>
            <a:ext cx="1713899" cy="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3"/>
          <p:cNvSpPr/>
          <p:nvPr/>
        </p:nvSpPr>
        <p:spPr>
          <a:xfrm>
            <a:off x="3528900" y="485550"/>
            <a:ext cx="2086200" cy="2086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 txBox="1"/>
          <p:nvPr/>
        </p:nvSpPr>
        <p:spPr>
          <a:xfrm>
            <a:off x="3560400" y="1328550"/>
            <a:ext cx="2023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</a:rPr>
              <a:t>Is it hollow?</a:t>
            </a:r>
            <a:endParaRPr sz="2400" b="1">
              <a:solidFill>
                <a:srgbClr val="0000FF"/>
              </a:solidFill>
            </a:endParaRPr>
          </a:p>
        </p:txBody>
      </p:sp>
      <p:cxnSp>
        <p:nvCxnSpPr>
          <p:cNvPr id="299" name="Google Shape;299;p33"/>
          <p:cNvCxnSpPr/>
          <p:nvPr/>
        </p:nvCxnSpPr>
        <p:spPr>
          <a:xfrm flipH="1">
            <a:off x="2411517" y="2266233"/>
            <a:ext cx="1422900" cy="107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33"/>
          <p:cNvCxnSpPr>
            <a:stCxn id="297" idx="5"/>
          </p:cNvCxnSpPr>
          <p:nvPr/>
        </p:nvCxnSpPr>
        <p:spPr>
          <a:xfrm>
            <a:off x="5309583" y="2266233"/>
            <a:ext cx="1210800" cy="119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33"/>
          <p:cNvSpPr txBox="1"/>
          <p:nvPr/>
        </p:nvSpPr>
        <p:spPr>
          <a:xfrm>
            <a:off x="2009125" y="2266225"/>
            <a:ext cx="202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yes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5534825" y="2266225"/>
            <a:ext cx="70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no</a:t>
            </a:r>
            <a:endParaRPr sz="1800" b="1">
              <a:solidFill>
                <a:srgbClr val="0000FF"/>
              </a:solidFill>
            </a:endParaRPr>
          </a:p>
        </p:txBody>
      </p:sp>
      <p:pic>
        <p:nvPicPr>
          <p:cNvPr id="303" name="Google Shape;3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750" y="3708675"/>
            <a:ext cx="2865852" cy="1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3860388"/>
            <a:ext cx="752875" cy="50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575" y="3458113"/>
            <a:ext cx="802325" cy="4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2881" y="4052088"/>
            <a:ext cx="609725" cy="9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99500" y="3950113"/>
            <a:ext cx="943750" cy="7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6750" y="3756625"/>
            <a:ext cx="837675" cy="7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00075" y="4063725"/>
            <a:ext cx="1083450" cy="4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4796900" y="677200"/>
            <a:ext cx="1210800" cy="12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34"/>
          <p:cNvCxnSpPr/>
          <p:nvPr/>
        </p:nvCxnSpPr>
        <p:spPr>
          <a:xfrm flipH="1">
            <a:off x="4167475" y="1740400"/>
            <a:ext cx="629400" cy="6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34"/>
          <p:cNvCxnSpPr/>
          <p:nvPr/>
        </p:nvCxnSpPr>
        <p:spPr>
          <a:xfrm>
            <a:off x="6027400" y="1754550"/>
            <a:ext cx="622200" cy="6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34"/>
          <p:cNvSpPr txBox="1"/>
          <p:nvPr/>
        </p:nvSpPr>
        <p:spPr>
          <a:xfrm>
            <a:off x="3835800" y="1710925"/>
            <a:ext cx="5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yes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6403725" y="1710925"/>
            <a:ext cx="4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no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3230825" y="2427850"/>
            <a:ext cx="1210800" cy="12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6444175" y="2427850"/>
            <a:ext cx="1210800" cy="12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1" name="Google Shape;321;p34"/>
          <p:cNvCxnSpPr/>
          <p:nvPr/>
        </p:nvCxnSpPr>
        <p:spPr>
          <a:xfrm flipH="1">
            <a:off x="2719675" y="3797800"/>
            <a:ext cx="629400" cy="6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34"/>
          <p:cNvCxnSpPr/>
          <p:nvPr/>
        </p:nvCxnSpPr>
        <p:spPr>
          <a:xfrm>
            <a:off x="4274800" y="3811950"/>
            <a:ext cx="622200" cy="6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34"/>
          <p:cNvSpPr txBox="1"/>
          <p:nvPr/>
        </p:nvSpPr>
        <p:spPr>
          <a:xfrm>
            <a:off x="2388000" y="3768325"/>
            <a:ext cx="5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yes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4651125" y="3768325"/>
            <a:ext cx="4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no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325" name="Google Shape;325;p34"/>
          <p:cNvCxnSpPr/>
          <p:nvPr/>
        </p:nvCxnSpPr>
        <p:spPr>
          <a:xfrm flipH="1">
            <a:off x="5996275" y="3797800"/>
            <a:ext cx="629400" cy="6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34"/>
          <p:cNvCxnSpPr/>
          <p:nvPr/>
        </p:nvCxnSpPr>
        <p:spPr>
          <a:xfrm>
            <a:off x="7551400" y="3811950"/>
            <a:ext cx="622200" cy="6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34"/>
          <p:cNvSpPr txBox="1"/>
          <p:nvPr/>
        </p:nvSpPr>
        <p:spPr>
          <a:xfrm>
            <a:off x="5664600" y="3768325"/>
            <a:ext cx="5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yes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7927725" y="3768325"/>
            <a:ext cx="4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no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834125" y="1785525"/>
            <a:ext cx="1210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</a:rPr>
              <a:t>Your turn!</a:t>
            </a:r>
            <a:endParaRPr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Office PowerPoint</Application>
  <PresentationFormat>On-screen Show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Simple Light</vt:lpstr>
      <vt:lpstr>Office Theme</vt:lpstr>
      <vt:lpstr>Decision Trees</vt:lpstr>
      <vt:lpstr>The 20 Questions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happened with the mystery pasta?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cp:lastModifiedBy>Ma, Ruizhe</cp:lastModifiedBy>
  <cp:revision>1</cp:revision>
  <dcterms:modified xsi:type="dcterms:W3CDTF">2023-06-27T16:40:43Z</dcterms:modified>
</cp:coreProperties>
</file>