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olors6.xml" ContentType="application/vnd.ms-office.chartcolor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5.xml" ContentType="application/vnd.ms-office.chartstyle+xml"/>
  <Override PartName="/ppt/charts/style6.xml" ContentType="application/vnd.ms-office.chart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3.xml" ContentType="application/vnd.ms-office.chartstyle+xml"/>
  <Override PartName="/ppt/charts/style4.xml" ContentType="application/vnd.ms-office.chart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6.xml" ContentType="application/vnd.openxmlformats-officedocument.drawingml.chart+xml"/>
  <Override PartName="/ppt/charts/colors5.xml" ContentType="application/vnd.ms-office.chartcolor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26"/>
  </p:notesMasterIdLst>
  <p:sldIdLst>
    <p:sldId id="256" r:id="rId2"/>
    <p:sldId id="267" r:id="rId3"/>
    <p:sldId id="268" r:id="rId4"/>
    <p:sldId id="274" r:id="rId5"/>
    <p:sldId id="271" r:id="rId6"/>
    <p:sldId id="275" r:id="rId7"/>
    <p:sldId id="276" r:id="rId8"/>
    <p:sldId id="277" r:id="rId9"/>
    <p:sldId id="278" r:id="rId10"/>
    <p:sldId id="293" r:id="rId11"/>
    <p:sldId id="288" r:id="rId12"/>
    <p:sldId id="289" r:id="rId13"/>
    <p:sldId id="292" r:id="rId14"/>
    <p:sldId id="290" r:id="rId15"/>
    <p:sldId id="297" r:id="rId16"/>
    <p:sldId id="298" r:id="rId17"/>
    <p:sldId id="299" r:id="rId18"/>
    <p:sldId id="300" r:id="rId19"/>
    <p:sldId id="301" r:id="rId20"/>
    <p:sldId id="302" r:id="rId21"/>
    <p:sldId id="294" r:id="rId22"/>
    <p:sldId id="295" r:id="rId23"/>
    <p:sldId id="296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wang\Desktop\compar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nkthink\Desktop\&#23545;&#27604;&#19977;&#20010;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Evan\Documents\Tencent%20Files\495974507\FileRecv\&#23545;&#27604;&#19977;&#20010;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Evan\Documents\Tencent%20Files\495974507\FileRecv\&#23545;&#27604;&#19977;&#20010;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Evan\Documents\Tencent%20Files\495974507\FileRecv\&#23545;&#27604;&#19977;&#20010;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Evan\Documents\Tencent%20Files\495974507\FileRecv\&#23545;&#27604;&#19977;&#20010;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C:\Users\Evan\Documents\Tencent%20Files\495974507\FileRecv\&#23545;&#27604;&#19977;&#20010;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C:\Users\Evan\Documents\Tencent%20Files\495974507\FileRecv\&#23545;&#27604;&#19977;&#2001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wang\Desktop\compar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wang\Desktop\compar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nkthink\Desktop\&#23545;&#27604;&#19977;&#20010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nkthink\Desktop\&#23545;&#27604;&#19977;&#20010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nkthink\Desktop\&#23545;&#27604;&#19977;&#20010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nkthink\Desktop\&#23545;&#27604;&#19977;&#20010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nkthink\Desktop\&#23545;&#27604;&#19977;&#20010;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nkthink\Desktop\&#23545;&#27604;&#19977;&#2001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READ /s</a:t>
            </a:r>
          </a:p>
        </c:rich>
      </c:tx>
      <c:layout>
        <c:manualLayout>
          <c:xMode val="edge"/>
          <c:yMode val="edge"/>
          <c:x val="0.36638888019133586"/>
          <c:y val="3.901261228605464E-2"/>
        </c:manualLayout>
      </c:layout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[compare.xlsx]Sheet1!$O$1</c:f>
              <c:strCache>
                <c:ptCount val="1"/>
                <c:pt idx="0">
                  <c:v>InnoDB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numRef>
              <c:f>[compare.xlsx]Sheet1!$N$2:$N$6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[compare.xlsx]Sheet1!$O$2:$O$6</c:f>
              <c:numCache>
                <c:formatCode>General</c:formatCode>
                <c:ptCount val="5"/>
                <c:pt idx="0">
                  <c:v>3.1000000000000021E-2</c:v>
                </c:pt>
                <c:pt idx="1">
                  <c:v>0.31100000000000028</c:v>
                </c:pt>
                <c:pt idx="2">
                  <c:v>2.9870000000000001</c:v>
                </c:pt>
                <c:pt idx="3">
                  <c:v>29.417999999999999</c:v>
                </c:pt>
                <c:pt idx="4">
                  <c:v>296.63799999999969</c:v>
                </c:pt>
              </c:numCache>
            </c:numRef>
          </c:val>
        </c:ser>
        <c:ser>
          <c:idx val="1"/>
          <c:order val="1"/>
          <c:tx>
            <c:strRef>
              <c:f>[compare.xlsx]Sheet1!$P$1</c:f>
              <c:strCache>
                <c:ptCount val="1"/>
                <c:pt idx="0">
                  <c:v>MyISAM</c:v>
                </c:pt>
              </c:strCache>
            </c:strRef>
          </c:tx>
          <c:spPr>
            <a:ln w="38100" cap="flat" cmpd="dbl" algn="ctr">
              <a:solidFill>
                <a:schemeClr val="accent2"/>
              </a:solidFill>
              <a:miter lim="800000"/>
            </a:ln>
            <a:effectLst/>
          </c:spPr>
          <c:marker>
            <c:symbol val="none"/>
          </c:marker>
          <c:cat>
            <c:numRef>
              <c:f>[compare.xlsx]Sheet1!$N$2:$N$6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[compare.xlsx]Sheet1!$P$2:$P$6</c:f>
              <c:numCache>
                <c:formatCode>General</c:formatCode>
                <c:ptCount val="5"/>
                <c:pt idx="0">
                  <c:v>1.2999999999999998E-2</c:v>
                </c:pt>
                <c:pt idx="1">
                  <c:v>0.24000000000000013</c:v>
                </c:pt>
                <c:pt idx="2">
                  <c:v>2.3769999999999976</c:v>
                </c:pt>
                <c:pt idx="3">
                  <c:v>23.67</c:v>
                </c:pt>
                <c:pt idx="4">
                  <c:v>240.595</c:v>
                </c:pt>
              </c:numCache>
            </c:numRef>
          </c:val>
        </c:ser>
        <c:dLbls/>
        <c:marker val="1"/>
        <c:axId val="90023040"/>
        <c:axId val="90024576"/>
      </c:lineChart>
      <c:catAx>
        <c:axId val="90023040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024576"/>
        <c:crosses val="autoZero"/>
        <c:auto val="1"/>
        <c:lblAlgn val="ctr"/>
        <c:lblOffset val="100"/>
      </c:catAx>
      <c:valAx>
        <c:axId val="9002457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02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/>
    <c:plotArea>
      <c:layout/>
      <c:lineChart>
        <c:grouping val="standard"/>
        <c:ser>
          <c:idx val="0"/>
          <c:order val="0"/>
          <c:tx>
            <c:strRef>
              <c:f>Sheet1!$C$3</c:f>
              <c:strCache>
                <c:ptCount val="1"/>
                <c:pt idx="0">
                  <c:v>Update</c:v>
                </c:pt>
              </c:strCache>
            </c:strRef>
          </c:tx>
          <c:cat>
            <c:numRef>
              <c:f>Sheet1!$B$4:$B$8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Sheet1!$C$4:$C$8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163</c:v>
                </c:pt>
                <c:pt idx="4">
                  <c:v>1489</c:v>
                </c:pt>
              </c:numCache>
            </c:numRef>
          </c:val>
        </c:ser>
        <c:dLbls/>
        <c:marker val="1"/>
        <c:axId val="98723328"/>
        <c:axId val="98724864"/>
      </c:lineChart>
      <c:catAx>
        <c:axId val="98723328"/>
        <c:scaling>
          <c:orientation val="minMax"/>
        </c:scaling>
        <c:axPos val="b"/>
        <c:numFmt formatCode="General" sourceLinked="1"/>
        <c:tickLblPos val="nextTo"/>
        <c:crossAx val="98724864"/>
        <c:crosses val="autoZero"/>
        <c:auto val="1"/>
        <c:lblAlgn val="ctr"/>
        <c:lblOffset val="100"/>
      </c:catAx>
      <c:valAx>
        <c:axId val="98724864"/>
        <c:scaling>
          <c:orientation val="minMax"/>
        </c:scaling>
        <c:axPos val="l"/>
        <c:majorGridlines/>
        <c:numFmt formatCode="General" sourceLinked="1"/>
        <c:tickLblPos val="nextTo"/>
        <c:crossAx val="98723328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select/query</a:t>
            </a:r>
          </a:p>
        </c:rich>
      </c:tx>
      <c:spPr>
        <a:noFill/>
        <a:ln>
          <a:noFill/>
        </a:ln>
        <a:effectLst/>
      </c:spPr>
    </c:title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Sheet1!$C$9</c:f>
              <c:strCache>
                <c:ptCount val="1"/>
                <c:pt idx="0">
                  <c:v>MongoDB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Sheet1!$B$10:$B$14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Sheet1!$C$10:$C$14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31</c:v>
                </c:pt>
                <c:pt idx="4">
                  <c:v>236</c:v>
                </c:pt>
              </c:numCache>
            </c:numRef>
          </c:val>
        </c:ser>
        <c:ser>
          <c:idx val="1"/>
          <c:order val="1"/>
          <c:tx>
            <c:strRef>
              <c:f>Sheet1!$D$9</c:f>
              <c:strCache>
                <c:ptCount val="1"/>
                <c:pt idx="0">
                  <c:v>MySQL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Sheet1!$B$10:$B$14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Sheet1!$D$10:$D$14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38</c:v>
                </c:pt>
                <c:pt idx="3">
                  <c:v>127</c:v>
                </c:pt>
                <c:pt idx="4">
                  <c:v>2046</c:v>
                </c:pt>
              </c:numCache>
            </c:numRef>
          </c:val>
        </c:ser>
        <c:dLbls>
          <c:showVal val="1"/>
        </c:dLbls>
        <c:shape val="box"/>
        <c:axId val="100027392"/>
        <c:axId val="100037376"/>
        <c:axId val="0"/>
      </c:bar3DChart>
      <c:catAx>
        <c:axId val="10002739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037376"/>
        <c:crosses val="autoZero"/>
        <c:auto val="1"/>
        <c:lblAlgn val="ctr"/>
        <c:lblOffset val="100"/>
      </c:catAx>
      <c:valAx>
        <c:axId val="10003737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027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select/query</a:t>
            </a:r>
          </a:p>
        </c:rich>
      </c:tx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Sheet1!$C$9</c:f>
              <c:strCache>
                <c:ptCount val="1"/>
                <c:pt idx="0">
                  <c:v>MongoDB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Sheet1!$B$10:$B$14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Sheet1!$C$10:$C$14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31</c:v>
                </c:pt>
                <c:pt idx="4">
                  <c:v>236</c:v>
                </c:pt>
              </c:numCache>
            </c:numRef>
          </c:val>
        </c:ser>
        <c:ser>
          <c:idx val="1"/>
          <c:order val="1"/>
          <c:tx>
            <c:strRef>
              <c:f>Sheet1!$D$9</c:f>
              <c:strCache>
                <c:ptCount val="1"/>
                <c:pt idx="0">
                  <c:v>MySQL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Sheet1!$B$10:$B$14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Sheet1!$D$10:$D$14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38</c:v>
                </c:pt>
                <c:pt idx="3">
                  <c:v>127</c:v>
                </c:pt>
                <c:pt idx="4">
                  <c:v>2046</c:v>
                </c:pt>
              </c:numCache>
            </c:numRef>
          </c:val>
        </c:ser>
        <c:dLbls/>
        <c:gapWidth val="219"/>
        <c:overlap val="-27"/>
        <c:axId val="99948416"/>
        <c:axId val="99949952"/>
      </c:barChart>
      <c:catAx>
        <c:axId val="9994841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9949952"/>
        <c:crosses val="autoZero"/>
        <c:auto val="1"/>
        <c:lblAlgn val="ctr"/>
        <c:lblOffset val="100"/>
      </c:catAx>
      <c:valAx>
        <c:axId val="99949952"/>
        <c:scaling>
          <c:logBase val="10"/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994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insert</a:t>
            </a:r>
          </a:p>
        </c:rich>
      </c:tx>
      <c:spPr>
        <a:noFill/>
        <a:ln>
          <a:noFill/>
        </a:ln>
        <a:effectLst/>
      </c:spPr>
    </c:title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Sheet1!$C$3</c:f>
              <c:strCache>
                <c:ptCount val="1"/>
                <c:pt idx="0">
                  <c:v>MONGODB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Sheet1!$B$4:$B$8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Sheet1!$C$4:$C$8</c:f>
              <c:numCache>
                <c:formatCode>General</c:formatCode>
                <c:ptCount val="5"/>
                <c:pt idx="0">
                  <c:v>0</c:v>
                </c:pt>
                <c:pt idx="1">
                  <c:v>47</c:v>
                </c:pt>
                <c:pt idx="2">
                  <c:v>74</c:v>
                </c:pt>
                <c:pt idx="3">
                  <c:v>570</c:v>
                </c:pt>
                <c:pt idx="4">
                  <c:v>1030</c:v>
                </c:pt>
              </c:numCache>
            </c:numRef>
          </c:val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MYSQL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Sheet1!$B$4:$B$8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Sheet1!$D$4:$D$8</c:f>
              <c:numCache>
                <c:formatCode>General</c:formatCode>
                <c:ptCount val="5"/>
                <c:pt idx="0">
                  <c:v>77</c:v>
                </c:pt>
                <c:pt idx="1">
                  <c:v>1257</c:v>
                </c:pt>
                <c:pt idx="2">
                  <c:v>12327</c:v>
                </c:pt>
                <c:pt idx="3">
                  <c:v>106892</c:v>
                </c:pt>
                <c:pt idx="4">
                  <c:v>1096776</c:v>
                </c:pt>
              </c:numCache>
            </c:numRef>
          </c:val>
        </c:ser>
        <c:dLbls>
          <c:showVal val="1"/>
        </c:dLbls>
        <c:shape val="box"/>
        <c:axId val="100226560"/>
        <c:axId val="100228096"/>
        <c:axId val="0"/>
      </c:bar3DChart>
      <c:catAx>
        <c:axId val="10022656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228096"/>
        <c:crosses val="autoZero"/>
        <c:auto val="1"/>
        <c:lblAlgn val="ctr"/>
        <c:lblOffset val="100"/>
      </c:catAx>
      <c:valAx>
        <c:axId val="10022809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22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insert</a:t>
            </a:r>
          </a:p>
        </c:rich>
      </c:tx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Sheet1!$C$3</c:f>
              <c:strCache>
                <c:ptCount val="1"/>
                <c:pt idx="0">
                  <c:v>MONGODB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Sheet1!$B$4:$B$8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Sheet1!$C$4:$C$8</c:f>
              <c:numCache>
                <c:formatCode>General</c:formatCode>
                <c:ptCount val="5"/>
                <c:pt idx="0">
                  <c:v>0</c:v>
                </c:pt>
                <c:pt idx="1">
                  <c:v>47</c:v>
                </c:pt>
                <c:pt idx="2">
                  <c:v>74</c:v>
                </c:pt>
                <c:pt idx="3">
                  <c:v>570</c:v>
                </c:pt>
                <c:pt idx="4">
                  <c:v>1030</c:v>
                </c:pt>
              </c:numCache>
            </c:numRef>
          </c:val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MYSQL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Sheet1!$B$4:$B$8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Sheet1!$D$4:$D$8</c:f>
              <c:numCache>
                <c:formatCode>General</c:formatCode>
                <c:ptCount val="5"/>
                <c:pt idx="0">
                  <c:v>77</c:v>
                </c:pt>
                <c:pt idx="1">
                  <c:v>1257</c:v>
                </c:pt>
                <c:pt idx="2">
                  <c:v>12327</c:v>
                </c:pt>
                <c:pt idx="3">
                  <c:v>106892</c:v>
                </c:pt>
                <c:pt idx="4">
                  <c:v>1096776</c:v>
                </c:pt>
              </c:numCache>
            </c:numRef>
          </c:val>
        </c:ser>
        <c:dLbls/>
        <c:gapWidth val="219"/>
        <c:overlap val="-27"/>
        <c:axId val="100147584"/>
        <c:axId val="100149120"/>
      </c:barChart>
      <c:catAx>
        <c:axId val="10014758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149120"/>
        <c:crosses val="autoZero"/>
        <c:auto val="1"/>
        <c:lblAlgn val="ctr"/>
        <c:lblOffset val="100"/>
      </c:catAx>
      <c:valAx>
        <c:axId val="100149120"/>
        <c:scaling>
          <c:logBase val="10"/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14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update</a:t>
            </a:r>
          </a:p>
        </c:rich>
      </c:tx>
      <c:spPr>
        <a:noFill/>
        <a:ln>
          <a:noFill/>
        </a:ln>
        <a:effectLst/>
      </c:spPr>
    </c:title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Sheet1!$C$15</c:f>
              <c:strCache>
                <c:ptCount val="1"/>
                <c:pt idx="0">
                  <c:v>MongoDB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Sheet1!$B$16:$B$20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Sheet1!$C$16:$C$20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163</c:v>
                </c:pt>
                <c:pt idx="4">
                  <c:v>1489</c:v>
                </c:pt>
              </c:numCache>
            </c:numRef>
          </c:val>
        </c:ser>
        <c:ser>
          <c:idx val="1"/>
          <c:order val="1"/>
          <c:tx>
            <c:strRef>
              <c:f>Sheet1!$D$15</c:f>
              <c:strCache>
                <c:ptCount val="1"/>
                <c:pt idx="0">
                  <c:v>MySQL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Sheet1!$B$16:$B$20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Sheet1!$D$16:$D$20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35</c:v>
                </c:pt>
                <c:pt idx="3">
                  <c:v>263</c:v>
                </c:pt>
                <c:pt idx="4">
                  <c:v>1586</c:v>
                </c:pt>
              </c:numCache>
            </c:numRef>
          </c:val>
        </c:ser>
        <c:dLbls>
          <c:showVal val="1"/>
        </c:dLbls>
        <c:shape val="box"/>
        <c:axId val="100274176"/>
        <c:axId val="100275712"/>
        <c:axId val="0"/>
      </c:bar3DChart>
      <c:catAx>
        <c:axId val="10027417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275712"/>
        <c:crosses val="autoZero"/>
        <c:auto val="1"/>
        <c:lblAlgn val="ctr"/>
        <c:lblOffset val="100"/>
      </c:catAx>
      <c:valAx>
        <c:axId val="10027571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27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update</a:t>
            </a:r>
          </a:p>
        </c:rich>
      </c:tx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Sheet1!$C$15</c:f>
              <c:strCache>
                <c:ptCount val="1"/>
                <c:pt idx="0">
                  <c:v>MongoDB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Sheet1!$B$16:$B$20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Sheet1!$C$16:$C$20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163</c:v>
                </c:pt>
                <c:pt idx="4">
                  <c:v>1489</c:v>
                </c:pt>
              </c:numCache>
            </c:numRef>
          </c:val>
        </c:ser>
        <c:ser>
          <c:idx val="1"/>
          <c:order val="1"/>
          <c:tx>
            <c:strRef>
              <c:f>Sheet1!$D$15</c:f>
              <c:strCache>
                <c:ptCount val="1"/>
                <c:pt idx="0">
                  <c:v>MySQL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Sheet1!$B$16:$B$20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Sheet1!$D$16:$D$20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35</c:v>
                </c:pt>
                <c:pt idx="3">
                  <c:v>263</c:v>
                </c:pt>
                <c:pt idx="4">
                  <c:v>1586</c:v>
                </c:pt>
              </c:numCache>
            </c:numRef>
          </c:val>
        </c:ser>
        <c:dLbls/>
        <c:gapWidth val="219"/>
        <c:overlap val="-27"/>
        <c:axId val="100330112"/>
        <c:axId val="100336000"/>
      </c:barChart>
      <c:catAx>
        <c:axId val="10033011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336000"/>
        <c:crosses val="autoZero"/>
        <c:auto val="1"/>
        <c:lblAlgn val="ctr"/>
        <c:lblOffset val="100"/>
      </c:catAx>
      <c:valAx>
        <c:axId val="100336000"/>
        <c:scaling>
          <c:logBase val="10"/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33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WRITE /s</a:t>
            </a:r>
          </a:p>
        </c:rich>
      </c:tx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[compare.xlsx]Sheet1!$O$1</c:f>
              <c:strCache>
                <c:ptCount val="1"/>
                <c:pt idx="0">
                  <c:v>InnoDB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numRef>
              <c:f>[compare.xlsx]Sheet1!$N$2:$N$6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[compare.xlsx]Sheet1!$O$2:$O$6</c:f>
              <c:numCache>
                <c:formatCode>General</c:formatCode>
                <c:ptCount val="5"/>
                <c:pt idx="0">
                  <c:v>2.9189999999999987</c:v>
                </c:pt>
                <c:pt idx="1">
                  <c:v>30.314000000000018</c:v>
                </c:pt>
                <c:pt idx="2">
                  <c:v>312.7909999999996</c:v>
                </c:pt>
              </c:numCache>
            </c:numRef>
          </c:val>
        </c:ser>
        <c:ser>
          <c:idx val="1"/>
          <c:order val="1"/>
          <c:tx>
            <c:strRef>
              <c:f>[compare.xlsx]Sheet1!$P$1</c:f>
              <c:strCache>
                <c:ptCount val="1"/>
                <c:pt idx="0">
                  <c:v>MyISAM</c:v>
                </c:pt>
              </c:strCache>
            </c:strRef>
          </c:tx>
          <c:spPr>
            <a:ln w="38100" cap="flat" cmpd="dbl" algn="ctr">
              <a:solidFill>
                <a:schemeClr val="accent2"/>
              </a:solidFill>
              <a:miter lim="800000"/>
            </a:ln>
            <a:effectLst/>
          </c:spPr>
          <c:marker>
            <c:symbol val="none"/>
          </c:marker>
          <c:cat>
            <c:numRef>
              <c:f>[compare.xlsx]Sheet1!$N$2:$N$6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[compare.xlsx]Sheet1!$P$2:$P$6</c:f>
              <c:numCache>
                <c:formatCode>General</c:formatCode>
                <c:ptCount val="5"/>
                <c:pt idx="0">
                  <c:v>9.0000000000000028E-3</c:v>
                </c:pt>
                <c:pt idx="1">
                  <c:v>3.4000000000000002E-2</c:v>
                </c:pt>
                <c:pt idx="2">
                  <c:v>0.39800000000000041</c:v>
                </c:pt>
                <c:pt idx="3">
                  <c:v>3.5249999999999999</c:v>
                </c:pt>
                <c:pt idx="4">
                  <c:v>35.006</c:v>
                </c:pt>
              </c:numCache>
            </c:numRef>
          </c:val>
        </c:ser>
        <c:dLbls/>
        <c:marker val="1"/>
        <c:axId val="90116096"/>
        <c:axId val="90117632"/>
      </c:lineChart>
      <c:catAx>
        <c:axId val="9011609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117632"/>
        <c:crosses val="autoZero"/>
        <c:auto val="1"/>
        <c:lblAlgn val="ctr"/>
        <c:lblOffset val="100"/>
      </c:catAx>
      <c:valAx>
        <c:axId val="9011763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11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UPDATE /s</a:t>
            </a:r>
          </a:p>
        </c:rich>
      </c:tx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[compare.xlsx]Sheet1!$O$1</c:f>
              <c:strCache>
                <c:ptCount val="1"/>
                <c:pt idx="0">
                  <c:v>InnoDB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numRef>
              <c:f>[compare.xlsx]Sheet1!$N$2:$N$6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[compare.xlsx]Sheet1!$O$2:$O$6</c:f>
              <c:numCache>
                <c:formatCode>#,##0</c:formatCode>
                <c:ptCount val="5"/>
                <c:pt idx="0" formatCode="General">
                  <c:v>3.343</c:v>
                </c:pt>
                <c:pt idx="1">
                  <c:v>34.043000000000006</c:v>
                </c:pt>
                <c:pt idx="2" formatCode="General">
                  <c:v>355.77099999999973</c:v>
                </c:pt>
              </c:numCache>
            </c:numRef>
          </c:val>
        </c:ser>
        <c:ser>
          <c:idx val="1"/>
          <c:order val="1"/>
          <c:tx>
            <c:strRef>
              <c:f>[compare.xlsx]Sheet1!$P$1</c:f>
              <c:strCache>
                <c:ptCount val="1"/>
                <c:pt idx="0">
                  <c:v>MyISAM</c:v>
                </c:pt>
              </c:strCache>
            </c:strRef>
          </c:tx>
          <c:spPr>
            <a:ln w="38100" cap="flat" cmpd="dbl" algn="ctr">
              <a:solidFill>
                <a:schemeClr val="accent2"/>
              </a:solidFill>
              <a:miter lim="800000"/>
            </a:ln>
            <a:effectLst/>
          </c:spPr>
          <c:marker>
            <c:symbol val="none"/>
          </c:marker>
          <c:cat>
            <c:numRef>
              <c:f>[compare.xlsx]Sheet1!$N$2:$N$6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[compare.xlsx]Sheet1!$P$2:$P$6</c:f>
              <c:numCache>
                <c:formatCode>General</c:formatCode>
                <c:ptCount val="5"/>
                <c:pt idx="0">
                  <c:v>3.4000000000000002E-2</c:v>
                </c:pt>
                <c:pt idx="1">
                  <c:v>0.38000000000000034</c:v>
                </c:pt>
                <c:pt idx="2">
                  <c:v>3.3979999999999997</c:v>
                </c:pt>
                <c:pt idx="3">
                  <c:v>34.971000000000004</c:v>
                </c:pt>
                <c:pt idx="4">
                  <c:v>337.66699999999969</c:v>
                </c:pt>
              </c:numCache>
            </c:numRef>
          </c:val>
        </c:ser>
        <c:dLbls/>
        <c:marker val="1"/>
        <c:axId val="90163840"/>
        <c:axId val="90169728"/>
      </c:lineChart>
      <c:catAx>
        <c:axId val="90163840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169728"/>
        <c:crosses val="autoZero"/>
        <c:auto val="1"/>
        <c:lblAlgn val="ctr"/>
        <c:lblOffset val="100"/>
      </c:catAx>
      <c:valAx>
        <c:axId val="9016972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16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lineChart>
        <c:grouping val="standard"/>
        <c:ser>
          <c:idx val="0"/>
          <c:order val="0"/>
          <c:tx>
            <c:strRef>
              <c:f>Sheet1!$J$26</c:f>
              <c:strCache>
                <c:ptCount val="1"/>
                <c:pt idx="0">
                  <c:v>selectIndexonPname</c:v>
                </c:pt>
              </c:strCache>
            </c:strRef>
          </c:tx>
          <c:cat>
            <c:numRef>
              <c:f>Sheet1!$I$27:$I$31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Sheet1!$J$27:$J$31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13</c:v>
                </c:pt>
                <c:pt idx="3">
                  <c:v>67</c:v>
                </c:pt>
                <c:pt idx="4">
                  <c:v>242</c:v>
                </c:pt>
              </c:numCache>
            </c:numRef>
          </c:val>
        </c:ser>
        <c:ser>
          <c:idx val="1"/>
          <c:order val="1"/>
          <c:tx>
            <c:strRef>
              <c:f>Sheet1!$K$26</c:f>
              <c:strCache>
                <c:ptCount val="1"/>
                <c:pt idx="0">
                  <c:v>selectUnIndex</c:v>
                </c:pt>
              </c:strCache>
            </c:strRef>
          </c:tx>
          <c:cat>
            <c:numRef>
              <c:f>Sheet1!$I$27:$I$31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Sheet1!$K$27:$K$31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15</c:v>
                </c:pt>
                <c:pt idx="3">
                  <c:v>68</c:v>
                </c:pt>
                <c:pt idx="4">
                  <c:v>445</c:v>
                </c:pt>
              </c:numCache>
            </c:numRef>
          </c:val>
        </c:ser>
        <c:dLbls/>
        <c:marker val="1"/>
        <c:axId val="90596480"/>
        <c:axId val="90598016"/>
      </c:lineChart>
      <c:catAx>
        <c:axId val="90596480"/>
        <c:scaling>
          <c:orientation val="minMax"/>
        </c:scaling>
        <c:axPos val="b"/>
        <c:numFmt formatCode="General" sourceLinked="1"/>
        <c:tickLblPos val="nextTo"/>
        <c:crossAx val="90598016"/>
        <c:crosses val="autoZero"/>
        <c:auto val="1"/>
        <c:lblAlgn val="ctr"/>
        <c:lblOffset val="100"/>
      </c:catAx>
      <c:valAx>
        <c:axId val="90598016"/>
        <c:scaling>
          <c:orientation val="minMax"/>
        </c:scaling>
        <c:axPos val="l"/>
        <c:majorGridlines/>
        <c:numFmt formatCode="General" sourceLinked="1"/>
        <c:tickLblPos val="nextTo"/>
        <c:crossAx val="90596480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lineChart>
        <c:grouping val="standard"/>
        <c:ser>
          <c:idx val="0"/>
          <c:order val="0"/>
          <c:tx>
            <c:strRef>
              <c:f>Sheet1!$N$26</c:f>
              <c:strCache>
                <c:ptCount val="1"/>
                <c:pt idx="0">
                  <c:v>updateIndex</c:v>
                </c:pt>
              </c:strCache>
            </c:strRef>
          </c:tx>
          <c:cat>
            <c:numRef>
              <c:f>Sheet1!$M$27:$M$31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Sheet1!$N$27:$N$31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11</c:v>
                </c:pt>
                <c:pt idx="3">
                  <c:v>110</c:v>
                </c:pt>
                <c:pt idx="4">
                  <c:v>1133</c:v>
                </c:pt>
              </c:numCache>
            </c:numRef>
          </c:val>
        </c:ser>
        <c:ser>
          <c:idx val="1"/>
          <c:order val="1"/>
          <c:tx>
            <c:strRef>
              <c:f>Sheet1!$O$26</c:f>
              <c:strCache>
                <c:ptCount val="1"/>
                <c:pt idx="0">
                  <c:v>UpdateNoIndex</c:v>
                </c:pt>
              </c:strCache>
            </c:strRef>
          </c:tx>
          <c:cat>
            <c:numRef>
              <c:f>Sheet1!$M$27:$M$31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Sheet1!$O$27:$O$31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35</c:v>
                </c:pt>
                <c:pt idx="3">
                  <c:v>263</c:v>
                </c:pt>
                <c:pt idx="4">
                  <c:v>1586</c:v>
                </c:pt>
              </c:numCache>
            </c:numRef>
          </c:val>
        </c:ser>
        <c:dLbls/>
        <c:marker val="1"/>
        <c:axId val="91705344"/>
        <c:axId val="91706880"/>
      </c:lineChart>
      <c:catAx>
        <c:axId val="91705344"/>
        <c:scaling>
          <c:orientation val="minMax"/>
        </c:scaling>
        <c:axPos val="b"/>
        <c:numFmt formatCode="General" sourceLinked="1"/>
        <c:tickLblPos val="nextTo"/>
        <c:crossAx val="91706880"/>
        <c:crosses val="autoZero"/>
        <c:auto val="1"/>
        <c:lblAlgn val="ctr"/>
        <c:lblOffset val="100"/>
      </c:catAx>
      <c:valAx>
        <c:axId val="91706880"/>
        <c:scaling>
          <c:orientation val="minMax"/>
        </c:scaling>
        <c:axPos val="l"/>
        <c:majorGridlines/>
        <c:numFmt formatCode="General" sourceLinked="1"/>
        <c:tickLblPos val="nextTo"/>
        <c:crossAx val="91705344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lineChart>
        <c:grouping val="standard"/>
        <c:ser>
          <c:idx val="0"/>
          <c:order val="0"/>
          <c:tx>
            <c:strRef>
              <c:f>Sheet1!$P$17</c:f>
              <c:strCache>
                <c:ptCount val="1"/>
                <c:pt idx="0">
                  <c:v>SelectIndexedJoin</c:v>
                </c:pt>
              </c:strCache>
            </c:strRef>
          </c:tx>
          <c:cat>
            <c:numRef>
              <c:f>Sheet1!$O$18:$O$22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Sheet1!$P$18:$P$22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31</c:v>
                </c:pt>
                <c:pt idx="3">
                  <c:v>93</c:v>
                </c:pt>
                <c:pt idx="4">
                  <c:v>1295</c:v>
                </c:pt>
              </c:numCache>
            </c:numRef>
          </c:val>
        </c:ser>
        <c:ser>
          <c:idx val="1"/>
          <c:order val="1"/>
          <c:tx>
            <c:strRef>
              <c:f>Sheet1!$Q$17</c:f>
              <c:strCache>
                <c:ptCount val="1"/>
                <c:pt idx="0">
                  <c:v>SelectJoinNoIndex</c:v>
                </c:pt>
              </c:strCache>
            </c:strRef>
          </c:tx>
          <c:cat>
            <c:numRef>
              <c:f>Sheet1!$O$18:$O$22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Sheet1!$Q$18:$Q$22</c:f>
              <c:numCache>
                <c:formatCode>General</c:formatCode>
                <c:ptCount val="5"/>
                <c:pt idx="0">
                  <c:v>4</c:v>
                </c:pt>
                <c:pt idx="1">
                  <c:v>10</c:v>
                </c:pt>
                <c:pt idx="2">
                  <c:v>46</c:v>
                </c:pt>
                <c:pt idx="3">
                  <c:v>136</c:v>
                </c:pt>
                <c:pt idx="4">
                  <c:v>2266</c:v>
                </c:pt>
              </c:numCache>
            </c:numRef>
          </c:val>
        </c:ser>
        <c:dLbls/>
        <c:marker val="1"/>
        <c:axId val="92932736"/>
        <c:axId val="92938624"/>
      </c:lineChart>
      <c:catAx>
        <c:axId val="92932736"/>
        <c:scaling>
          <c:orientation val="minMax"/>
        </c:scaling>
        <c:axPos val="b"/>
        <c:numFmt formatCode="General" sourceLinked="1"/>
        <c:tickLblPos val="nextTo"/>
        <c:crossAx val="92938624"/>
        <c:crosses val="autoZero"/>
        <c:auto val="1"/>
        <c:lblAlgn val="ctr"/>
        <c:lblOffset val="100"/>
      </c:catAx>
      <c:valAx>
        <c:axId val="92938624"/>
        <c:scaling>
          <c:orientation val="minMax"/>
        </c:scaling>
        <c:axPos val="l"/>
        <c:majorGridlines/>
        <c:numFmt formatCode="General" sourceLinked="1"/>
        <c:tickLblPos val="nextTo"/>
        <c:crossAx val="92932736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lineChart>
        <c:grouping val="standard"/>
        <c:ser>
          <c:idx val="0"/>
          <c:order val="0"/>
          <c:tx>
            <c:strRef>
              <c:f>Sheet1!$P$9</c:f>
              <c:strCache>
                <c:ptCount val="1"/>
                <c:pt idx="0">
                  <c:v>UpdateIndexedJoin</c:v>
                </c:pt>
              </c:strCache>
            </c:strRef>
          </c:tx>
          <c:cat>
            <c:numRef>
              <c:f>Sheet1!$O$10:$O$14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Sheet1!$P$10:$P$14</c:f>
              <c:numCache>
                <c:formatCode>General</c:formatCode>
                <c:ptCount val="5"/>
                <c:pt idx="0">
                  <c:v>3</c:v>
                </c:pt>
                <c:pt idx="1">
                  <c:v>7</c:v>
                </c:pt>
                <c:pt idx="2">
                  <c:v>29</c:v>
                </c:pt>
                <c:pt idx="3">
                  <c:v>284</c:v>
                </c:pt>
                <c:pt idx="4">
                  <c:v>3007</c:v>
                </c:pt>
              </c:numCache>
            </c:numRef>
          </c:val>
        </c:ser>
        <c:ser>
          <c:idx val="1"/>
          <c:order val="1"/>
          <c:tx>
            <c:strRef>
              <c:f>Sheet1!$Q$9</c:f>
              <c:strCache>
                <c:ptCount val="1"/>
                <c:pt idx="0">
                  <c:v>UpadateJoinNoIndex</c:v>
                </c:pt>
              </c:strCache>
            </c:strRef>
          </c:tx>
          <c:cat>
            <c:numRef>
              <c:f>Sheet1!$O$10:$O$14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Sheet1!$Q$10:$Q$14</c:f>
              <c:numCache>
                <c:formatCode>General</c:formatCode>
                <c:ptCount val="5"/>
                <c:pt idx="0">
                  <c:v>3</c:v>
                </c:pt>
                <c:pt idx="1">
                  <c:v>36</c:v>
                </c:pt>
                <c:pt idx="2">
                  <c:v>84</c:v>
                </c:pt>
                <c:pt idx="3">
                  <c:v>545</c:v>
                </c:pt>
                <c:pt idx="4">
                  <c:v>5328</c:v>
                </c:pt>
              </c:numCache>
            </c:numRef>
          </c:val>
        </c:ser>
        <c:dLbls/>
        <c:marker val="1"/>
        <c:axId val="92984832"/>
        <c:axId val="92986368"/>
      </c:lineChart>
      <c:catAx>
        <c:axId val="92984832"/>
        <c:scaling>
          <c:orientation val="minMax"/>
        </c:scaling>
        <c:axPos val="b"/>
        <c:numFmt formatCode="General" sourceLinked="1"/>
        <c:tickLblPos val="nextTo"/>
        <c:crossAx val="92986368"/>
        <c:crosses val="autoZero"/>
        <c:auto val="1"/>
        <c:lblAlgn val="ctr"/>
        <c:lblOffset val="100"/>
      </c:catAx>
      <c:valAx>
        <c:axId val="92986368"/>
        <c:scaling>
          <c:orientation val="minMax"/>
        </c:scaling>
        <c:axPos val="l"/>
        <c:majorGridlines/>
        <c:numFmt formatCode="General" sourceLinked="1"/>
        <c:tickLblPos val="nextTo"/>
        <c:crossAx val="92984832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/>
              <a:t>Insert</a:t>
            </a:r>
            <a:r>
              <a:rPr lang="en-US" baseline="0"/>
              <a:t> ms</a:t>
            </a:r>
            <a:endParaRPr lang="en-US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Sheet1!$C$3</c:f>
              <c:strCache>
                <c:ptCount val="1"/>
                <c:pt idx="0">
                  <c:v>MONGODB</c:v>
                </c:pt>
              </c:strCache>
            </c:strRef>
          </c:tx>
          <c:cat>
            <c:numRef>
              <c:f>Sheet1!$B$4:$B$8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Sheet1!$C$4:$C$8</c:f>
              <c:numCache>
                <c:formatCode>General</c:formatCode>
                <c:ptCount val="5"/>
                <c:pt idx="0">
                  <c:v>0</c:v>
                </c:pt>
                <c:pt idx="1">
                  <c:v>47</c:v>
                </c:pt>
                <c:pt idx="2">
                  <c:v>74</c:v>
                </c:pt>
                <c:pt idx="3">
                  <c:v>570</c:v>
                </c:pt>
                <c:pt idx="4">
                  <c:v>1030</c:v>
                </c:pt>
              </c:numCache>
            </c:numRef>
          </c:val>
        </c:ser>
        <c:dLbls/>
        <c:marker val="1"/>
        <c:axId val="97479680"/>
        <c:axId val="97506048"/>
      </c:lineChart>
      <c:catAx>
        <c:axId val="97479680"/>
        <c:scaling>
          <c:orientation val="minMax"/>
        </c:scaling>
        <c:axPos val="b"/>
        <c:numFmt formatCode="General" sourceLinked="1"/>
        <c:tickLblPos val="nextTo"/>
        <c:crossAx val="97506048"/>
        <c:crosses val="autoZero"/>
        <c:auto val="1"/>
        <c:lblAlgn val="ctr"/>
        <c:lblOffset val="100"/>
      </c:catAx>
      <c:valAx>
        <c:axId val="97506048"/>
        <c:scaling>
          <c:orientation val="minMax"/>
        </c:scaling>
        <c:axPos val="l"/>
        <c:majorGridlines/>
        <c:numFmt formatCode="General" sourceLinked="1"/>
        <c:tickLblPos val="nextTo"/>
        <c:crossAx val="97479680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/>
    <c:plotArea>
      <c:layout/>
      <c:lineChart>
        <c:grouping val="standard"/>
        <c:ser>
          <c:idx val="0"/>
          <c:order val="0"/>
          <c:tx>
            <c:strRef>
              <c:f>Sheet1!$C$9</c:f>
              <c:strCache>
                <c:ptCount val="1"/>
                <c:pt idx="0">
                  <c:v>Select/Query ms</c:v>
                </c:pt>
              </c:strCache>
            </c:strRef>
          </c:tx>
          <c:cat>
            <c:numRef>
              <c:f>Sheet1!$B$10:$B$14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Sheet1!$C$10:$C$14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31</c:v>
                </c:pt>
                <c:pt idx="4">
                  <c:v>236</c:v>
                </c:pt>
              </c:numCache>
            </c:numRef>
          </c:val>
        </c:ser>
        <c:dLbls/>
        <c:marker val="1"/>
        <c:axId val="90094208"/>
        <c:axId val="90100096"/>
      </c:lineChart>
      <c:catAx>
        <c:axId val="90094208"/>
        <c:scaling>
          <c:orientation val="minMax"/>
        </c:scaling>
        <c:axPos val="b"/>
        <c:numFmt formatCode="General" sourceLinked="1"/>
        <c:tickLblPos val="nextTo"/>
        <c:crossAx val="90100096"/>
        <c:crosses val="autoZero"/>
        <c:auto val="1"/>
        <c:lblAlgn val="ctr"/>
        <c:lblOffset val="100"/>
      </c:catAx>
      <c:valAx>
        <c:axId val="90100096"/>
        <c:scaling>
          <c:orientation val="minMax"/>
        </c:scaling>
        <c:axPos val="l"/>
        <c:majorGridlines/>
        <c:numFmt formatCode="General" sourceLinked="1"/>
        <c:tickLblPos val="nextTo"/>
        <c:crossAx val="90094208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85F6E-82CA-49A2-AF75-F0634C14EB27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7FF63-BF30-4E0E-916C-D64154819F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900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FF63-BF30-4E0E-916C-D64154819FB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950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679A26B-51B0-4AEF-A427-91C6E1FE924F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8721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2171-880A-4F7A-9F46-81990641874D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259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08FE-70E0-4615-8CD5-A91F3150B339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6215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8195-B09D-4423-A3C3-802C84B09BD5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08219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50AE-D6B8-49B3-9A7D-CDFE645FF5D1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4592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9F54-A7FD-442B-BBC9-8CEE72B50277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7892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957F-A987-47AC-8E52-DCD7669F7E17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009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7FEB-2BBC-4FAA-8CCF-F7E04D8BC3CB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3146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731E-EE0D-4468-818F-1368CB2E6700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149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25275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1840992"/>
            <a:ext cx="7429499" cy="41208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6212461"/>
            <a:ext cx="2057400" cy="365125"/>
          </a:xfrm>
        </p:spPr>
        <p:txBody>
          <a:bodyPr/>
          <a:lstStyle/>
          <a:p>
            <a:fld id="{AAA64426-5E63-43A6-BC06-4F03EE52E0DF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6212460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6212459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458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7895-B1E0-4DA7-AF09-3DEEEEBA5A4F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300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7230-56CD-4D86-ADB4-C74A183635C5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325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6C32-D668-42BC-BD2C-63991A184E44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09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9211-17A6-4BE9-BA8A-1FCF7A529A09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918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AD66-BA28-44AF-B05A-EC9120CFD53B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426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8414-24F1-48B4-84F1-C1096B7CE183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731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05B5-CA72-4526-B00F-5CEE1DCD8DB0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253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288E3-AAAA-4D7F-9EC6-EC551CD7C423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0110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nual/reference/program/mongos/" TargetMode="External"/><Relationship Id="rId2" Type="http://schemas.openxmlformats.org/officeDocument/2006/relationships/hyperlink" Target="http://docs.mongodb.org/manual/reference/program/mongo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Comparison between </a:t>
            </a:r>
            <a:r>
              <a:rPr lang="en-US" dirty="0" err="1"/>
              <a:t>MongoDB</a:t>
            </a:r>
            <a:r>
              <a:rPr lang="en-US" dirty="0"/>
              <a:t> and MySQL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878439" y="3614394"/>
            <a:ext cx="6958560" cy="131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</a:t>
            </a:r>
            <a:r>
              <a:rPr lang="en-US" dirty="0" err="1" smtClean="0"/>
              <a:t>Pengfei</a:t>
            </a:r>
            <a:r>
              <a:rPr lang="en-US" dirty="0" smtClean="0"/>
              <a:t> </a:t>
            </a:r>
            <a:r>
              <a:rPr lang="en-US" dirty="0" err="1" smtClean="0"/>
              <a:t>Geng</a:t>
            </a:r>
            <a:r>
              <a:rPr lang="en-US" dirty="0" smtClean="0"/>
              <a:t>	          </a:t>
            </a:r>
            <a:r>
              <a:rPr lang="en-US" dirty="0" err="1" smtClean="0"/>
              <a:t>Yuqing</a:t>
            </a:r>
            <a:r>
              <a:rPr lang="en-US" dirty="0" smtClean="0"/>
              <a:t> Yan	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Ruizhu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smtClean="0"/>
              <a:t>pgeng@wpi.edu    yyang6@wpi.edu     </a:t>
            </a:r>
            <a:r>
              <a:rPr lang="en-US" dirty="0"/>
              <a:t>ryang2</a:t>
            </a:r>
            <a:r>
              <a:rPr lang="en-US" dirty="0" smtClean="0"/>
              <a:t>@wpi.edu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22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500192"/>
            <a:ext cx="7429499" cy="4214810"/>
          </a:xfrm>
        </p:spPr>
        <p:txBody>
          <a:bodyPr>
            <a:noAutofit/>
          </a:bodyPr>
          <a:lstStyle/>
          <a:p>
            <a:r>
              <a:rPr lang="en-US" sz="2000" b="1" dirty="0" err="1"/>
              <a:t>statement.executeUpdate</a:t>
            </a:r>
            <a:r>
              <a:rPr lang="en-US" sz="2000" b="1" dirty="0"/>
              <a:t>("truncate table people"); </a:t>
            </a:r>
          </a:p>
          <a:p>
            <a:r>
              <a:rPr lang="en-US" sz="2000" b="1" dirty="0" smtClean="0"/>
              <a:t>long </a:t>
            </a:r>
            <a:r>
              <a:rPr lang="en-US" sz="2000" b="1" dirty="0"/>
              <a:t>a=</a:t>
            </a:r>
            <a:r>
              <a:rPr lang="en-US" sz="2000" b="1" dirty="0" err="1"/>
              <a:t>System.currentTimeMillis</a:t>
            </a:r>
            <a:r>
              <a:rPr lang="en-US" sz="2000" b="1" dirty="0"/>
              <a:t>();  </a:t>
            </a:r>
          </a:p>
          <a:p>
            <a:r>
              <a:rPr lang="en-US" sz="2000" b="1" dirty="0" smtClean="0"/>
              <a:t>String </a:t>
            </a:r>
            <a:r>
              <a:rPr lang="en-US" sz="2000" b="1" dirty="0"/>
              <a:t>sql1 = </a:t>
            </a:r>
            <a:r>
              <a:rPr lang="en-US" sz="2000" b="1" dirty="0" err="1"/>
              <a:t>String.format</a:t>
            </a:r>
            <a:r>
              <a:rPr lang="en-US" sz="2000" b="1" dirty="0"/>
              <a:t>("insert into people(</a:t>
            </a:r>
            <a:r>
              <a:rPr lang="en-US" sz="2000" b="1" dirty="0" err="1"/>
              <a:t>ID,pname,cid</a:t>
            </a:r>
            <a:r>
              <a:rPr lang="en-US" sz="2000" b="1" dirty="0"/>
              <a:t>)"+</a:t>
            </a:r>
          </a:p>
          <a:p>
            <a:r>
              <a:rPr lang="en-US" sz="2000" b="1" dirty="0"/>
              <a:t>             "values(%d,'Mary',6)",I);</a:t>
            </a:r>
          </a:p>
          <a:p>
            <a:r>
              <a:rPr lang="en-US" sz="2000" b="1" dirty="0" err="1" smtClean="0"/>
              <a:t>statement.executeUpdate</a:t>
            </a:r>
            <a:r>
              <a:rPr lang="en-US" sz="2000" b="1" dirty="0" smtClean="0"/>
              <a:t>(sql1);</a:t>
            </a:r>
          </a:p>
          <a:p>
            <a:r>
              <a:rPr lang="en-US" sz="2000" b="1" dirty="0" smtClean="0"/>
              <a:t>………</a:t>
            </a:r>
          </a:p>
          <a:p>
            <a:r>
              <a:rPr lang="en-US" sz="2000" b="1" dirty="0"/>
              <a:t>long b = </a:t>
            </a:r>
            <a:r>
              <a:rPr lang="en-US" sz="2000" b="1" dirty="0" err="1"/>
              <a:t>System.</a:t>
            </a:r>
            <a:r>
              <a:rPr lang="en-US" sz="2000" b="1" i="1" dirty="0" err="1"/>
              <a:t>currentTimeMillis</a:t>
            </a:r>
            <a:r>
              <a:rPr lang="en-US" sz="2000" b="1" i="1" dirty="0"/>
              <a:t>();</a:t>
            </a:r>
          </a:p>
          <a:p>
            <a:r>
              <a:rPr lang="en-US" sz="2000" b="1" dirty="0" err="1"/>
              <a:t>System.</a:t>
            </a:r>
            <a:r>
              <a:rPr lang="en-US" sz="2000" b="1" i="1" dirty="0" err="1"/>
              <a:t>out.println</a:t>
            </a:r>
            <a:r>
              <a:rPr lang="en-US" sz="2000" b="1" i="1" dirty="0" smtClean="0"/>
              <a:t>(“Insert </a:t>
            </a:r>
            <a:r>
              <a:rPr lang="en-US" sz="2000" b="1" i="1" dirty="0"/>
              <a:t>takes" + (b - a) + " </a:t>
            </a:r>
            <a:r>
              <a:rPr lang="en-US" sz="2000" b="1" i="1" dirty="0" err="1"/>
              <a:t>ms</a:t>
            </a:r>
            <a:r>
              <a:rPr lang="en-US" sz="2000" b="1" i="1" dirty="0"/>
              <a:t>");</a:t>
            </a: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4426-5E63-43A6-BC06-4F03EE52E0DF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98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comparison with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1614812"/>
            <a:ext cx="7429499" cy="4120896"/>
          </a:xfrm>
        </p:spPr>
        <p:txBody>
          <a:bodyPr/>
          <a:lstStyle/>
          <a:p>
            <a:r>
              <a:rPr lang="en-US" dirty="0"/>
              <a:t>select * from </a:t>
            </a:r>
            <a:r>
              <a:rPr lang="en-US" dirty="0" smtClean="0"/>
              <a:t>people where </a:t>
            </a:r>
            <a:r>
              <a:rPr lang="en-US" u="sng" dirty="0" err="1"/>
              <a:t>pname</a:t>
            </a:r>
            <a:r>
              <a:rPr lang="en-US" u="sng" dirty="0"/>
              <a:t>=</a:t>
            </a:r>
            <a:r>
              <a:rPr lang="en-US" u="sng" dirty="0" smtClean="0"/>
              <a:t>'John‘</a:t>
            </a:r>
          </a:p>
          <a:p>
            <a:r>
              <a:rPr lang="en-US" dirty="0"/>
              <a:t>select * from </a:t>
            </a:r>
            <a:r>
              <a:rPr lang="en-US" dirty="0" smtClean="0"/>
              <a:t>people where </a:t>
            </a:r>
            <a:r>
              <a:rPr lang="en-US" dirty="0" err="1" smtClean="0"/>
              <a:t>cid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4426-5E63-43A6-BC06-4F03EE52E0DF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7021647"/>
              </p:ext>
            </p:extLst>
          </p:nvPr>
        </p:nvGraphicFramePr>
        <p:xfrm>
          <a:off x="1092672" y="2786578"/>
          <a:ext cx="6200775" cy="3228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47140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comparison with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1731328"/>
            <a:ext cx="7429499" cy="4120896"/>
          </a:xfrm>
        </p:spPr>
        <p:txBody>
          <a:bodyPr/>
          <a:lstStyle/>
          <a:p>
            <a:r>
              <a:rPr lang="en-US" dirty="0"/>
              <a:t>update </a:t>
            </a:r>
            <a:r>
              <a:rPr lang="en-US" dirty="0" smtClean="0"/>
              <a:t>people </a:t>
            </a:r>
            <a:r>
              <a:rPr lang="en-US" dirty="0"/>
              <a:t>set </a:t>
            </a:r>
            <a:r>
              <a:rPr lang="en-US" dirty="0" err="1"/>
              <a:t>cid</a:t>
            </a:r>
            <a:r>
              <a:rPr lang="en-US" dirty="0"/>
              <a:t>=6 where </a:t>
            </a:r>
            <a:r>
              <a:rPr lang="en-US" dirty="0" err="1"/>
              <a:t>pname</a:t>
            </a:r>
            <a:r>
              <a:rPr lang="en-US" dirty="0"/>
              <a:t>=</a:t>
            </a:r>
            <a:r>
              <a:rPr lang="en-US" dirty="0" smtClean="0"/>
              <a:t>'Ann‘</a:t>
            </a:r>
          </a:p>
          <a:p>
            <a:r>
              <a:rPr lang="en-US" dirty="0"/>
              <a:t>update </a:t>
            </a:r>
            <a:r>
              <a:rPr lang="en-US" dirty="0" smtClean="0"/>
              <a:t>people </a:t>
            </a:r>
            <a:r>
              <a:rPr lang="en-US" dirty="0"/>
              <a:t>set </a:t>
            </a:r>
            <a:r>
              <a:rPr lang="en-US" dirty="0" err="1"/>
              <a:t>cid</a:t>
            </a:r>
            <a:r>
              <a:rPr lang="en-US" dirty="0"/>
              <a:t>=6 where </a:t>
            </a:r>
            <a:r>
              <a:rPr lang="en-US" dirty="0" err="1" smtClean="0"/>
              <a:t>cid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4426-5E63-43A6-BC06-4F03EE52E0DF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71814826"/>
              </p:ext>
            </p:extLst>
          </p:nvPr>
        </p:nvGraphicFramePr>
        <p:xfrm>
          <a:off x="1388075" y="2785830"/>
          <a:ext cx="5490519" cy="3246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7509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Join table with(without)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742136"/>
            <a:ext cx="7429499" cy="4120896"/>
          </a:xfrm>
        </p:spPr>
        <p:txBody>
          <a:bodyPr>
            <a:norm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elect </a:t>
            </a:r>
            <a:r>
              <a:rPr lang="en-US" sz="2000" dirty="0" err="1"/>
              <a:t>pname,cname</a:t>
            </a:r>
            <a:r>
              <a:rPr lang="en-US" sz="2000" dirty="0"/>
              <a:t> from people100 join city where </a:t>
            </a:r>
            <a:r>
              <a:rPr lang="en-US" sz="2000" dirty="0" err="1"/>
              <a:t>pname</a:t>
            </a:r>
            <a:r>
              <a:rPr lang="en-US" sz="2000" dirty="0"/>
              <a:t>=</a:t>
            </a:r>
            <a:r>
              <a:rPr lang="en-US" sz="2000" dirty="0" smtClean="0"/>
              <a:t>'Mary‘</a:t>
            </a:r>
          </a:p>
          <a:p>
            <a:r>
              <a:rPr lang="en-US" sz="2000" dirty="0"/>
              <a:t>select </a:t>
            </a:r>
            <a:r>
              <a:rPr lang="en-US" sz="2000" dirty="0" err="1"/>
              <a:t>pname,cname</a:t>
            </a:r>
            <a:r>
              <a:rPr lang="en-US" sz="2000" dirty="0"/>
              <a:t> from people100 join city where </a:t>
            </a:r>
            <a:r>
              <a:rPr lang="en-US" sz="2000" dirty="0" err="1" smtClean="0"/>
              <a:t>cid</a:t>
            </a:r>
            <a:r>
              <a:rPr lang="en-US" sz="2000" dirty="0" smtClean="0"/>
              <a:t>=1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4426-5E63-43A6-BC06-4F03EE52E0DF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62008756"/>
              </p:ext>
            </p:extLst>
          </p:nvPr>
        </p:nvGraphicFramePr>
        <p:xfrm>
          <a:off x="1029729" y="2660822"/>
          <a:ext cx="6620361" cy="3369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53034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Join tables with(out)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Update people join city set </a:t>
            </a:r>
            <a:r>
              <a:rPr lang="en-US" sz="2000" dirty="0" err="1" smtClean="0"/>
              <a:t>cname</a:t>
            </a:r>
            <a:r>
              <a:rPr lang="en-US" sz="2000" dirty="0" smtClean="0"/>
              <a:t>=‘Seattle’ where </a:t>
            </a:r>
            <a:r>
              <a:rPr lang="en-US" sz="2000" dirty="0" err="1" smtClean="0"/>
              <a:t>pname</a:t>
            </a:r>
            <a:r>
              <a:rPr lang="en-US" sz="2000" dirty="0" smtClean="0"/>
              <a:t>=‘Bob’</a:t>
            </a:r>
          </a:p>
          <a:p>
            <a:r>
              <a:rPr lang="en-US" sz="2000" dirty="0" smtClean="0"/>
              <a:t>Update people join city set </a:t>
            </a:r>
            <a:r>
              <a:rPr lang="en-US" sz="2000" dirty="0" err="1" smtClean="0"/>
              <a:t>cname</a:t>
            </a:r>
            <a:r>
              <a:rPr lang="en-US" sz="2000" dirty="0" smtClean="0"/>
              <a:t>=‘Seattle’ where </a:t>
            </a:r>
            <a:r>
              <a:rPr lang="en-US" sz="2000" dirty="0" err="1" smtClean="0"/>
              <a:t>cid</a:t>
            </a:r>
            <a:r>
              <a:rPr lang="en-US" sz="2000" dirty="0" smtClean="0"/>
              <a:t>=1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4426-5E63-43A6-BC06-4F03EE52E0DF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Yuqing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6115234"/>
              </p:ext>
            </p:extLst>
          </p:nvPr>
        </p:nvGraphicFramePr>
        <p:xfrm>
          <a:off x="1280984" y="2899719"/>
          <a:ext cx="6369107" cy="3202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2696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MONGOSTAT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 </a:t>
            </a:r>
            <a:r>
              <a:rPr lang="en-US" altLang="zh-CN" dirty="0" err="1" smtClean="0"/>
              <a:t>mongostat</a:t>
            </a:r>
            <a:r>
              <a:rPr lang="en-US" altLang="zh-CN" dirty="0" smtClean="0"/>
              <a:t> utility provides a quick overview of the status of a currently running </a:t>
            </a:r>
            <a:r>
              <a:rPr lang="en-US" altLang="zh-CN" dirty="0" err="1" smtClean="0">
                <a:hlinkClick r:id="rId2" tooltip="mongod"/>
              </a:rPr>
              <a:t>mongod</a:t>
            </a:r>
            <a:r>
              <a:rPr lang="en-US" altLang="zh-CN" dirty="0" smtClean="0"/>
              <a:t> or </a:t>
            </a:r>
            <a:r>
              <a:rPr lang="en-US" altLang="zh-CN" dirty="0" err="1" smtClean="0">
                <a:hlinkClick r:id="rId3" tooltip="mongos"/>
              </a:rPr>
              <a:t>mongos</a:t>
            </a:r>
            <a:r>
              <a:rPr lang="en-US" altLang="zh-CN" dirty="0" smtClean="0"/>
              <a:t> instance. </a:t>
            </a:r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ongostat</a:t>
            </a:r>
            <a:r>
              <a:rPr lang="en-US" altLang="zh-CN" dirty="0" smtClean="0"/>
              <a:t> is functionally similar to the UNIX/Linux file system utility </a:t>
            </a:r>
            <a:r>
              <a:rPr lang="en-US" altLang="zh-CN" dirty="0" err="1" smtClean="0"/>
              <a:t>vmstat</a:t>
            </a:r>
            <a:r>
              <a:rPr lang="en-US" altLang="zh-CN" dirty="0" smtClean="0"/>
              <a:t>, but provides data regarding </a:t>
            </a:r>
            <a:r>
              <a:rPr lang="en-US" altLang="zh-CN" dirty="0" err="1" smtClean="0">
                <a:hlinkClick r:id="rId2" tooltip="mongod"/>
              </a:rPr>
              <a:t>mongod</a:t>
            </a:r>
            <a:r>
              <a:rPr lang="en-US" altLang="zh-CN" dirty="0" smtClean="0"/>
              <a:t> and </a:t>
            </a:r>
            <a:r>
              <a:rPr lang="en-US" altLang="zh-CN" dirty="0" smtClean="0">
                <a:hlinkClick r:id="rId3" tooltip="mongos"/>
              </a:rPr>
              <a:t>mongos</a:t>
            </a:r>
            <a:r>
              <a:rPr lang="en-US" altLang="zh-CN" dirty="0" smtClean="0"/>
              <a:t> instances.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4426-5E63-43A6-BC06-4F03EE52E0DF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Ruizhu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4360833"/>
            <a:ext cx="9067800" cy="78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964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ongotop</a:t>
            </a:r>
            <a:r>
              <a:rPr lang="en-US" altLang="zh-CN" dirty="0" smtClean="0"/>
              <a:t> provides a method to track the amount of time a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 instance spends reading and writing data. </a:t>
            </a:r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ongotop</a:t>
            </a:r>
            <a:r>
              <a:rPr lang="en-US" altLang="zh-CN" dirty="0" smtClean="0"/>
              <a:t> provides statistics on a per-collection level. </a:t>
            </a:r>
          </a:p>
          <a:p>
            <a:r>
              <a:rPr lang="en-US" altLang="zh-CN" dirty="0" smtClean="0"/>
              <a:t>By default, </a:t>
            </a:r>
            <a:r>
              <a:rPr lang="en-US" altLang="zh-CN" dirty="0" err="1" smtClean="0"/>
              <a:t>mongotop</a:t>
            </a:r>
            <a:r>
              <a:rPr lang="en-US" altLang="zh-CN" dirty="0" smtClean="0"/>
              <a:t> returns values every second.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4426-5E63-43A6-BC06-4F03EE52E0DF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1743" y="4401447"/>
            <a:ext cx="72390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816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en-US" altLang="zh-CN" dirty="0" smtClean="0"/>
              <a:t> insert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4426-5E63-43A6-BC06-4F03EE52E0DF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0117" y="170217"/>
            <a:ext cx="2038350" cy="164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756" y="5469760"/>
            <a:ext cx="24288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51298" y="5707007"/>
            <a:ext cx="3590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00145" y="5028584"/>
            <a:ext cx="27813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Chart 8"/>
          <p:cNvGraphicFramePr>
            <a:graphicFrameLocks/>
          </p:cNvGraphicFramePr>
          <p:nvPr/>
        </p:nvGraphicFramePr>
        <p:xfrm>
          <a:off x="962809" y="1616336"/>
          <a:ext cx="5061473" cy="3073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91888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en-US" altLang="zh-CN" dirty="0" smtClean="0"/>
              <a:t> query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4426-5E63-43A6-BC06-4F03EE52E0DF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75351" y="165193"/>
            <a:ext cx="2038350" cy="160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149" y="5211296"/>
            <a:ext cx="32575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1145689" y="1885276"/>
          <a:ext cx="5093746" cy="3052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296890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en-US" altLang="zh-CN" dirty="0" smtClean="0"/>
              <a:t> update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4426-5E63-43A6-BC06-4F03EE52E0DF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8833" y="167658"/>
            <a:ext cx="2190172" cy="175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077" y="5686311"/>
            <a:ext cx="5581650" cy="59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hart 6"/>
          <p:cNvGraphicFramePr>
            <a:graphicFrameLocks/>
          </p:cNvGraphicFramePr>
          <p:nvPr/>
        </p:nvGraphicFramePr>
        <p:xfrm>
          <a:off x="1264023" y="1807285"/>
          <a:ext cx="4867835" cy="3079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133675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ompare </a:t>
            </a:r>
            <a:r>
              <a:rPr lang="en-US" dirty="0" err="1"/>
              <a:t>MongoDB</a:t>
            </a:r>
            <a:r>
              <a:rPr lang="en-US" dirty="0"/>
              <a:t>, one of </a:t>
            </a:r>
            <a:r>
              <a:rPr lang="en-US" dirty="0" err="1"/>
              <a:t>NoSQL</a:t>
            </a:r>
            <a:r>
              <a:rPr lang="en-US" dirty="0"/>
              <a:t> solutions, to MySQL, the traditional SQL relational </a:t>
            </a:r>
            <a:r>
              <a:rPr lang="en-US" dirty="0" smtClean="0"/>
              <a:t>database. </a:t>
            </a:r>
            <a:endParaRPr lang="en-US" dirty="0"/>
          </a:p>
          <a:p>
            <a:r>
              <a:rPr lang="en-US" dirty="0" smtClean="0"/>
              <a:t>On Java – Eclipse</a:t>
            </a:r>
          </a:p>
          <a:p>
            <a:r>
              <a:rPr lang="en-US" dirty="0" smtClean="0"/>
              <a:t>The </a:t>
            </a:r>
            <a:r>
              <a:rPr lang="en-US" dirty="0"/>
              <a:t>evaluation </a:t>
            </a:r>
            <a:r>
              <a:rPr lang="en-US" dirty="0" smtClean="0"/>
              <a:t>will compare the differences of managing data and test speed between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Insert, update, and select operation. </a:t>
            </a:r>
          </a:p>
          <a:p>
            <a:pPr lvl="1"/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E4F6-F491-4383-858F-0A428F8DE65A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22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4426-5E63-43A6-BC06-4F03EE52E0DF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6060" y="252758"/>
            <a:ext cx="7889907" cy="1478570"/>
          </a:xfrm>
        </p:spPr>
        <p:txBody>
          <a:bodyPr/>
          <a:lstStyle/>
          <a:p>
            <a:r>
              <a:rPr lang="en-US" dirty="0" smtClean="0"/>
              <a:t>Operation involves two collections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379" y="2808028"/>
            <a:ext cx="6648450" cy="43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8810" y="3677268"/>
            <a:ext cx="66960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6038" y="3294587"/>
            <a:ext cx="67246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35915" y="1861073"/>
            <a:ext cx="757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 try to join two collections and operate selection and update.</a:t>
            </a:r>
          </a:p>
          <a:p>
            <a:r>
              <a:rPr lang="en-US" altLang="zh-CN" dirty="0" smtClean="0"/>
              <a:t>And I use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to “join” the two collections. Since we have duplicate documents, the results of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only have 8 different documents.   </a:t>
            </a:r>
            <a:endParaRPr lang="zh-CN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8794" y="4571327"/>
            <a:ext cx="22098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5261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err="1" smtClean="0"/>
              <a:t>db</a:t>
            </a:r>
            <a:r>
              <a:rPr lang="en-US" dirty="0" smtClean="0"/>
              <a:t> comparison query speed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4426-5E63-43A6-BC06-4F03EE52E0DF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49950170"/>
              </p:ext>
            </p:extLst>
          </p:nvPr>
        </p:nvGraphicFramePr>
        <p:xfrm>
          <a:off x="856059" y="1731327"/>
          <a:ext cx="3744076" cy="448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56230590"/>
              </p:ext>
            </p:extLst>
          </p:nvPr>
        </p:nvGraphicFramePr>
        <p:xfrm>
          <a:off x="4670474" y="1731327"/>
          <a:ext cx="3615083" cy="4481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38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4426-5E63-43A6-BC06-4F03EE52E0DF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err="1" smtClean="0"/>
              <a:t>db</a:t>
            </a:r>
            <a:r>
              <a:rPr lang="en-US" dirty="0" smtClean="0"/>
              <a:t> comparison insert speed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00782925"/>
              </p:ext>
            </p:extLst>
          </p:nvPr>
        </p:nvGraphicFramePr>
        <p:xfrm>
          <a:off x="856059" y="1378634"/>
          <a:ext cx="3603400" cy="483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4704969"/>
              </p:ext>
            </p:extLst>
          </p:nvPr>
        </p:nvGraphicFramePr>
        <p:xfrm>
          <a:off x="4417254" y="1452489"/>
          <a:ext cx="3868303" cy="4759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5135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4426-5E63-43A6-BC06-4F03EE52E0DF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err="1" smtClean="0"/>
              <a:t>db</a:t>
            </a:r>
            <a:r>
              <a:rPr lang="en-US" dirty="0" smtClean="0"/>
              <a:t> comparison update speed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54340868"/>
              </p:ext>
            </p:extLst>
          </p:nvPr>
        </p:nvGraphicFramePr>
        <p:xfrm>
          <a:off x="856059" y="1598141"/>
          <a:ext cx="3631535" cy="4614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350124315"/>
              </p:ext>
            </p:extLst>
          </p:nvPr>
        </p:nvGraphicFramePr>
        <p:xfrm>
          <a:off x="4431322" y="1655805"/>
          <a:ext cx="3854235" cy="4556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1854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446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could provides </a:t>
            </a:r>
            <a:r>
              <a:rPr lang="en-US" dirty="0"/>
              <a:t>a mechanism for storage and retrieval of data that is modeled in means other than the tabular relations used in relational databases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Large </a:t>
            </a:r>
            <a:r>
              <a:rPr lang="en-US" dirty="0"/>
              <a:t>volumes of structured, semi-structured, and unstructured data</a:t>
            </a:r>
          </a:p>
          <a:p>
            <a:pPr lvl="1"/>
            <a:r>
              <a:rPr lang="en-US" dirty="0"/>
              <a:t>Agile sprints, quick iteration, and frequent code pushes</a:t>
            </a:r>
          </a:p>
          <a:p>
            <a:pPr lvl="1"/>
            <a:r>
              <a:rPr lang="en-US" dirty="0"/>
              <a:t>Object-oriented programming that is easy to use and flexible</a:t>
            </a:r>
          </a:p>
          <a:p>
            <a:pPr lvl="1"/>
            <a:r>
              <a:rPr lang="en-US" dirty="0"/>
              <a:t>Efficient, scale-out architecture instead of expensive, monolithic architecture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364-948A-4DBC-AFF4-2078480FDEFB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9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Environment: an machine running an Interi5 quad core 3.4GHz processor with 4G of DDR3 Ram.</a:t>
            </a:r>
          </a:p>
          <a:p>
            <a:r>
              <a:rPr lang="en-US" dirty="0" smtClean="0"/>
              <a:t>MySQL: Version 5.6, </a:t>
            </a:r>
            <a:r>
              <a:rPr lang="en-US" dirty="0" err="1" smtClean="0"/>
              <a:t>includeing</a:t>
            </a:r>
            <a:r>
              <a:rPr lang="en-US" dirty="0" smtClean="0"/>
              <a:t> CLIENT and SERVER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: Version 2.6.0</a:t>
            </a:r>
          </a:p>
          <a:p>
            <a:r>
              <a:rPr lang="en-US" dirty="0" smtClean="0"/>
              <a:t>Java driver: </a:t>
            </a:r>
            <a:r>
              <a:rPr lang="en-US" altLang="zh-CN" dirty="0" smtClean="0"/>
              <a:t>mongo-2.10.1.jar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364-948A-4DBC-AFF4-2078480FDEFB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9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</a:t>
            </a:r>
            <a:r>
              <a:rPr lang="en-US" dirty="0" smtClean="0"/>
              <a:t>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5214550"/>
            <a:ext cx="7429499" cy="74733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number of tuples is about 100, 1000, 10000, and 100000 respectively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364-948A-4DBC-AFF4-2078480FDEFB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pengfei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14799329"/>
              </p:ext>
            </p:extLst>
          </p:nvPr>
        </p:nvGraphicFramePr>
        <p:xfrm>
          <a:off x="856059" y="1641638"/>
          <a:ext cx="2710926" cy="3572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642"/>
                <a:gridCol w="903642"/>
                <a:gridCol w="903642"/>
              </a:tblGrid>
              <a:tr h="29528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People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5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Bob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Rachel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Helen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Steven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Carrie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John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Jim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Zach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0150536"/>
              </p:ext>
            </p:extLst>
          </p:nvPr>
        </p:nvGraphicFramePr>
        <p:xfrm>
          <a:off x="5387546" y="1632605"/>
          <a:ext cx="2360598" cy="35819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1477"/>
                <a:gridCol w="1289121"/>
              </a:tblGrid>
              <a:tr h="35641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6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cname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London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New York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Boston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Beijing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Worcester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Tokyo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4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Rome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466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engine for test:</a:t>
            </a:r>
          </a:p>
          <a:p>
            <a:pPr lvl="1"/>
            <a:r>
              <a:rPr lang="en-US" dirty="0" err="1" smtClean="0"/>
              <a:t>Myisam</a:t>
            </a:r>
            <a:endParaRPr lang="en-US" dirty="0" smtClean="0"/>
          </a:p>
          <a:p>
            <a:pPr lvl="1"/>
            <a:r>
              <a:rPr lang="en-US" dirty="0" err="1" smtClean="0"/>
              <a:t>Innodb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A11B-2F39-4720-A6D9-F9C6BEBF02A1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Yuqing</a:t>
            </a:r>
            <a:r>
              <a:rPr lang="en-US" dirty="0" smtClean="0"/>
              <a:t> Yang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3319073"/>
            <a:ext cx="66484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53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Mysqlslap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name suggests </a:t>
            </a:r>
            <a:r>
              <a:rPr lang="en-US" dirty="0" err="1"/>
              <a:t>MySQLslap</a:t>
            </a:r>
            <a:r>
              <a:rPr lang="en-US" dirty="0"/>
              <a:t> slaps your MySQL tables with a load of queries at a rate and concurrency that you set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After the queries have ran it will produce a small table breaking down the times for you, which allows you to easily compare and contrast.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4426-5E63-43A6-BC06-4F03EE52E0DF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723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Mysqlslap</a:t>
            </a:r>
            <a:r>
              <a:rPr lang="en-US" dirty="0"/>
              <a:t>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531896"/>
            <a:ext cx="7429499" cy="4120896"/>
          </a:xfrm>
        </p:spPr>
        <p:txBody>
          <a:bodyPr/>
          <a:lstStyle/>
          <a:p>
            <a:r>
              <a:rPr lang="en-US" dirty="0" err="1"/>
              <a:t>mysqlslap</a:t>
            </a:r>
            <a:r>
              <a:rPr lang="en-US" dirty="0"/>
              <a:t> --</a:t>
            </a:r>
            <a:r>
              <a:rPr lang="en-US" dirty="0" smtClean="0"/>
              <a:t>user=</a:t>
            </a:r>
            <a:r>
              <a:rPr lang="en-US" i="1" dirty="0" smtClean="0"/>
              <a:t>xx</a:t>
            </a:r>
            <a:r>
              <a:rPr lang="en-US" dirty="0" smtClean="0"/>
              <a:t> </a:t>
            </a:r>
            <a:r>
              <a:rPr lang="en-US" dirty="0"/>
              <a:t>--password –auto-generate-</a:t>
            </a:r>
            <a:r>
              <a:rPr lang="en-US" dirty="0" err="1"/>
              <a:t>sql</a:t>
            </a:r>
            <a:r>
              <a:rPr lang="en-US" dirty="0"/>
              <a:t> </a:t>
            </a:r>
          </a:p>
          <a:p>
            <a:r>
              <a:rPr lang="en-US" dirty="0" err="1" smtClean="0"/>
              <a:t>mysqlslap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 smtClean="0"/>
              <a:t>uxx</a:t>
            </a:r>
            <a:r>
              <a:rPr lang="en-US" dirty="0" smtClean="0"/>
              <a:t> </a:t>
            </a:r>
            <a:r>
              <a:rPr lang="en-US" dirty="0"/>
              <a:t>-p --auto-generate-</a:t>
            </a:r>
            <a:r>
              <a:rPr lang="en-US" dirty="0" err="1"/>
              <a:t>sql</a:t>
            </a:r>
            <a:r>
              <a:rPr lang="en-US" dirty="0"/>
              <a:t> --auto-generate-</a:t>
            </a:r>
            <a:r>
              <a:rPr lang="en-US" dirty="0" err="1"/>
              <a:t>sql</a:t>
            </a:r>
            <a:r>
              <a:rPr lang="en-US" dirty="0"/>
              <a:t>-load-type=write --</a:t>
            </a:r>
            <a:r>
              <a:rPr lang="en-US" dirty="0" smtClean="0"/>
              <a:t>engine=xx </a:t>
            </a:r>
            <a:r>
              <a:rPr lang="en-US" dirty="0"/>
              <a:t>--</a:t>
            </a:r>
            <a:r>
              <a:rPr lang="en-US" dirty="0" smtClean="0"/>
              <a:t>number-of-queries=xx </a:t>
            </a:r>
            <a:r>
              <a:rPr lang="en-US" dirty="0"/>
              <a:t>-</a:t>
            </a:r>
            <a:r>
              <a:rPr lang="en-US" dirty="0" err="1" smtClean="0"/>
              <a:t>uxx</a:t>
            </a:r>
            <a:r>
              <a:rPr lang="en-US" dirty="0" smtClean="0"/>
              <a:t> </a:t>
            </a:r>
            <a:r>
              <a:rPr lang="en-US" dirty="0"/>
              <a:t>-p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4426-5E63-43A6-BC06-4F03EE52E0DF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235" y="3657592"/>
            <a:ext cx="6028970" cy="198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788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77538" y="6158673"/>
            <a:ext cx="2057400" cy="365125"/>
          </a:xfrm>
        </p:spPr>
        <p:txBody>
          <a:bodyPr/>
          <a:lstStyle/>
          <a:p>
            <a:fld id="{AAA64426-5E63-43A6-BC06-4F03EE52E0DF}" type="datetime1">
              <a:rPr lang="en-US" smtClean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906" y="6158672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92088" y="6158671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74743187"/>
              </p:ext>
            </p:extLst>
          </p:nvPr>
        </p:nvGraphicFramePr>
        <p:xfrm>
          <a:off x="4519084" y="2962714"/>
          <a:ext cx="4151870" cy="2604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40430013"/>
              </p:ext>
            </p:extLst>
          </p:nvPr>
        </p:nvGraphicFramePr>
        <p:xfrm>
          <a:off x="466067" y="2954476"/>
          <a:ext cx="4057134" cy="2612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082264288"/>
              </p:ext>
            </p:extLst>
          </p:nvPr>
        </p:nvGraphicFramePr>
        <p:xfrm>
          <a:off x="4595544" y="516570"/>
          <a:ext cx="4036541" cy="2399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6060" y="252758"/>
            <a:ext cx="7429499" cy="1478570"/>
          </a:xfrm>
        </p:spPr>
        <p:txBody>
          <a:bodyPr/>
          <a:lstStyle/>
          <a:p>
            <a:r>
              <a:rPr lang="en-US" dirty="0" err="1" smtClean="0"/>
              <a:t>Innodb</a:t>
            </a:r>
            <a:r>
              <a:rPr lang="en-US" dirty="0" smtClean="0"/>
              <a:t> &amp; </a:t>
            </a:r>
            <a:r>
              <a:rPr lang="en-US" dirty="0" err="1" smtClean="0"/>
              <a:t>myisam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56060" y="1712202"/>
            <a:ext cx="7429499" cy="4120896"/>
          </a:xfrm>
        </p:spPr>
        <p:txBody>
          <a:bodyPr/>
          <a:lstStyle/>
          <a:p>
            <a:r>
              <a:rPr lang="en-US" dirty="0" smtClean="0"/>
              <a:t>Comparison</a:t>
            </a:r>
          </a:p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53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341</TotalTime>
  <Words>613</Words>
  <Application>Microsoft Office PowerPoint</Application>
  <PresentationFormat>全屏显示(4:3)</PresentationFormat>
  <Paragraphs>188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Circuit</vt:lpstr>
      <vt:lpstr>Performance Comparison between MongoDB and MySQL</vt:lpstr>
      <vt:lpstr>Project overview</vt:lpstr>
      <vt:lpstr>NOSQL </vt:lpstr>
      <vt:lpstr>Environment</vt:lpstr>
      <vt:lpstr>Measurement Set up</vt:lpstr>
      <vt:lpstr>MySQL Engine</vt:lpstr>
      <vt:lpstr>Mysqlslap</vt:lpstr>
      <vt:lpstr>Mysqlslap code</vt:lpstr>
      <vt:lpstr>Innodb &amp; myisam</vt:lpstr>
      <vt:lpstr>Code</vt:lpstr>
      <vt:lpstr>Select comparison with Index</vt:lpstr>
      <vt:lpstr>Update comparison with index</vt:lpstr>
      <vt:lpstr>Select Join table with(without) index</vt:lpstr>
      <vt:lpstr>update Join tables with(out) index</vt:lpstr>
      <vt:lpstr>MONGOSTAT</vt:lpstr>
      <vt:lpstr>MONGOTOP</vt:lpstr>
      <vt:lpstr>MongoDB insert</vt:lpstr>
      <vt:lpstr>MongoDB query</vt:lpstr>
      <vt:lpstr>MongoDB update</vt:lpstr>
      <vt:lpstr>Operation involves two collections</vt:lpstr>
      <vt:lpstr>Two db comparison query speed</vt:lpstr>
      <vt:lpstr>Two db comparison insert speed</vt:lpstr>
      <vt:lpstr>Two db comparison update speed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in Biomedical Research</dc:title>
  <dc:creator>Logan</dc:creator>
  <cp:lastModifiedBy>YRZ</cp:lastModifiedBy>
  <cp:revision>49</cp:revision>
  <dcterms:created xsi:type="dcterms:W3CDTF">2014-03-27T02:41:16Z</dcterms:created>
  <dcterms:modified xsi:type="dcterms:W3CDTF">2014-05-01T21:45:19Z</dcterms:modified>
</cp:coreProperties>
</file>