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70" r:id="rId5"/>
    <p:sldId id="260" r:id="rId6"/>
    <p:sldId id="267" r:id="rId7"/>
    <p:sldId id="269" r:id="rId8"/>
    <p:sldId id="263" r:id="rId9"/>
    <p:sldId id="262" r:id="rId10"/>
    <p:sldId id="264" r:id="rId11"/>
    <p:sldId id="261" r:id="rId12"/>
    <p:sldId id="268" r:id="rId13"/>
    <p:sldId id="265" r:id="rId14"/>
    <p:sldId id="271" r:id="rId15"/>
    <p:sldId id="266" r:id="rId16"/>
    <p:sldId id="272" r:id="rId17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25198"/>
    <a:srgbClr val="5F5F5F"/>
    <a:srgbClr val="0C788E"/>
    <a:srgbClr val="422C16"/>
    <a:srgbClr val="1C1C1C"/>
    <a:srgbClr val="660066"/>
    <a:srgbClr val="00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4652" autoAdjust="0"/>
  </p:normalViewPr>
  <p:slideViewPr>
    <p:cSldViewPr>
      <p:cViewPr varScale="1">
        <p:scale>
          <a:sx n="81" d="100"/>
          <a:sy n="81" d="100"/>
        </p:scale>
        <p:origin x="54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F1C8A-AD54-41D0-A09E-ECCE0956A19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EEC04D7-1F70-48A7-BC6D-04120FC7454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sz="1400" dirty="0">
              <a:solidFill>
                <a:schemeClr val="bg1"/>
              </a:solidFill>
            </a:rPr>
            <a:t>Clean Data</a:t>
          </a:r>
        </a:p>
      </dgm:t>
    </dgm:pt>
    <dgm:pt modelId="{19A7D211-8315-4FC2-AB27-291C56F38136}" type="parTrans" cxnId="{7A429799-F6EF-44C2-84A0-FC0FA64D6089}">
      <dgm:prSet/>
      <dgm:spPr/>
      <dgm:t>
        <a:bodyPr/>
        <a:lstStyle/>
        <a:p>
          <a:endParaRPr lang="en-IN" sz="1400"/>
        </a:p>
      </dgm:t>
    </dgm:pt>
    <dgm:pt modelId="{02EBD8C5-9D9F-41DD-B2C6-C47312A542FC}" type="sibTrans" cxnId="{7A429799-F6EF-44C2-84A0-FC0FA64D6089}">
      <dgm:prSet/>
      <dgm:spPr/>
      <dgm:t>
        <a:bodyPr/>
        <a:lstStyle/>
        <a:p>
          <a:endParaRPr lang="en-IN" sz="1400"/>
        </a:p>
      </dgm:t>
    </dgm:pt>
    <dgm:pt modelId="{E5A3D1F2-2476-45C4-A52E-632454D2E18C}">
      <dgm:prSet phldrT="[Text]" custT="1"/>
      <dgm:spPr/>
      <dgm:t>
        <a:bodyPr/>
        <a:lstStyle/>
        <a:p>
          <a:r>
            <a:rPr lang="en-IN" sz="1400" dirty="0">
              <a:solidFill>
                <a:srgbClr val="025198"/>
              </a:solidFill>
            </a:rPr>
            <a:t>Univariate Analysis</a:t>
          </a:r>
        </a:p>
      </dgm:t>
    </dgm:pt>
    <dgm:pt modelId="{13C0C229-47C8-46B5-9D07-BEFAB668FFF0}" type="parTrans" cxnId="{0166CF27-35AB-47AD-8A45-B78FDD1D0AE4}">
      <dgm:prSet/>
      <dgm:spPr/>
      <dgm:t>
        <a:bodyPr/>
        <a:lstStyle/>
        <a:p>
          <a:endParaRPr lang="en-IN" sz="1400"/>
        </a:p>
      </dgm:t>
    </dgm:pt>
    <dgm:pt modelId="{B68DC861-DC10-4518-A11F-133333515D99}" type="sibTrans" cxnId="{0166CF27-35AB-47AD-8A45-B78FDD1D0AE4}">
      <dgm:prSet/>
      <dgm:spPr/>
      <dgm:t>
        <a:bodyPr/>
        <a:lstStyle/>
        <a:p>
          <a:endParaRPr lang="en-IN" sz="1400"/>
        </a:p>
      </dgm:t>
    </dgm:pt>
    <dgm:pt modelId="{88889C28-C69E-4567-AB2C-D29D133A1B4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sz="1400" dirty="0">
              <a:solidFill>
                <a:schemeClr val="bg1"/>
              </a:solidFill>
            </a:rPr>
            <a:t>Segmented Univariate Analysis </a:t>
          </a:r>
        </a:p>
      </dgm:t>
    </dgm:pt>
    <dgm:pt modelId="{49A0C90F-0994-43C3-9D63-C6EFBCF55220}" type="parTrans" cxnId="{1D4B5282-58D4-49E2-95FD-B04245DEAF89}">
      <dgm:prSet/>
      <dgm:spPr/>
      <dgm:t>
        <a:bodyPr/>
        <a:lstStyle/>
        <a:p>
          <a:endParaRPr lang="en-IN" sz="1400"/>
        </a:p>
      </dgm:t>
    </dgm:pt>
    <dgm:pt modelId="{C2C38FEE-EC73-4552-9850-E8B423928831}" type="sibTrans" cxnId="{1D4B5282-58D4-49E2-95FD-B04245DEAF89}">
      <dgm:prSet/>
      <dgm:spPr/>
      <dgm:t>
        <a:bodyPr/>
        <a:lstStyle/>
        <a:p>
          <a:endParaRPr lang="en-IN" sz="1400"/>
        </a:p>
      </dgm:t>
    </dgm:pt>
    <dgm:pt modelId="{B403E28B-E93E-4A18-B486-D01E7255AD4B}">
      <dgm:prSet phldrT="[Text]" custT="1"/>
      <dgm:spPr/>
      <dgm:t>
        <a:bodyPr/>
        <a:lstStyle/>
        <a:p>
          <a:r>
            <a:rPr lang="en-IN" sz="1400" dirty="0">
              <a:solidFill>
                <a:srgbClr val="025198"/>
              </a:solidFill>
            </a:rPr>
            <a:t>Bivariate Analysis</a:t>
          </a:r>
        </a:p>
      </dgm:t>
    </dgm:pt>
    <dgm:pt modelId="{F23E969F-8B45-4829-B2BA-335D363504AE}" type="parTrans" cxnId="{FDAF5390-0B70-4FE4-8BFF-047F329DA060}">
      <dgm:prSet/>
      <dgm:spPr/>
      <dgm:t>
        <a:bodyPr/>
        <a:lstStyle/>
        <a:p>
          <a:endParaRPr lang="en-IN" sz="1400"/>
        </a:p>
      </dgm:t>
    </dgm:pt>
    <dgm:pt modelId="{60B56E47-86AC-496A-B47E-41173BEE1A91}" type="sibTrans" cxnId="{FDAF5390-0B70-4FE4-8BFF-047F329DA060}">
      <dgm:prSet/>
      <dgm:spPr/>
      <dgm:t>
        <a:bodyPr/>
        <a:lstStyle/>
        <a:p>
          <a:endParaRPr lang="en-IN" sz="1400"/>
        </a:p>
      </dgm:t>
    </dgm:pt>
    <dgm:pt modelId="{EA369DAD-5E82-4B85-8CBF-45D56A44CB0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sz="1400" dirty="0">
              <a:solidFill>
                <a:schemeClr val="bg1"/>
              </a:solidFill>
            </a:rPr>
            <a:t>Summarize Data Insights</a:t>
          </a:r>
        </a:p>
      </dgm:t>
    </dgm:pt>
    <dgm:pt modelId="{77D3DBE1-7DBA-4291-927A-EBE0755B003A}" type="parTrans" cxnId="{2F4106DF-A519-4EE9-AC34-850B25928809}">
      <dgm:prSet/>
      <dgm:spPr/>
      <dgm:t>
        <a:bodyPr/>
        <a:lstStyle/>
        <a:p>
          <a:endParaRPr lang="en-IN" sz="1400"/>
        </a:p>
      </dgm:t>
    </dgm:pt>
    <dgm:pt modelId="{243D70EE-597C-4D9B-9C33-C5CC47BB91FB}" type="sibTrans" cxnId="{2F4106DF-A519-4EE9-AC34-850B25928809}">
      <dgm:prSet/>
      <dgm:spPr/>
      <dgm:t>
        <a:bodyPr/>
        <a:lstStyle/>
        <a:p>
          <a:endParaRPr lang="en-IN" sz="1400"/>
        </a:p>
      </dgm:t>
    </dgm:pt>
    <dgm:pt modelId="{A6335113-22D0-4810-A433-968887E44BAE}" type="pres">
      <dgm:prSet presAssocID="{F46F1C8A-AD54-41D0-A09E-ECCE0956A19A}" presName="CompostProcess" presStyleCnt="0">
        <dgm:presLayoutVars>
          <dgm:dir/>
          <dgm:resizeHandles val="exact"/>
        </dgm:presLayoutVars>
      </dgm:prSet>
      <dgm:spPr/>
    </dgm:pt>
    <dgm:pt modelId="{17CEA373-1CE3-4B82-B53E-83D52C70C266}" type="pres">
      <dgm:prSet presAssocID="{F46F1C8A-AD54-41D0-A09E-ECCE0956A19A}" presName="arrow" presStyleLbl="bgShp" presStyleIdx="0" presStyleCnt="1"/>
      <dgm:spPr/>
    </dgm:pt>
    <dgm:pt modelId="{091E9F54-F0DD-432E-B525-A879A3607F4C}" type="pres">
      <dgm:prSet presAssocID="{F46F1C8A-AD54-41D0-A09E-ECCE0956A19A}" presName="linearProcess" presStyleCnt="0"/>
      <dgm:spPr/>
    </dgm:pt>
    <dgm:pt modelId="{C2DBD9D7-0DD2-49E2-B106-D50D8B10C762}" type="pres">
      <dgm:prSet presAssocID="{AEEC04D7-1F70-48A7-BC6D-04120FC74548}" presName="textNode" presStyleLbl="node1" presStyleIdx="0" presStyleCnt="5">
        <dgm:presLayoutVars>
          <dgm:bulletEnabled val="1"/>
        </dgm:presLayoutVars>
      </dgm:prSet>
      <dgm:spPr/>
    </dgm:pt>
    <dgm:pt modelId="{5D88D9C5-5D0C-488C-ACDE-2464D51448CF}" type="pres">
      <dgm:prSet presAssocID="{02EBD8C5-9D9F-41DD-B2C6-C47312A542FC}" presName="sibTrans" presStyleCnt="0"/>
      <dgm:spPr/>
    </dgm:pt>
    <dgm:pt modelId="{FD66042B-4BDB-4264-AEB5-4C0C56A584DC}" type="pres">
      <dgm:prSet presAssocID="{E5A3D1F2-2476-45C4-A52E-632454D2E18C}" presName="textNode" presStyleLbl="node1" presStyleIdx="1" presStyleCnt="5">
        <dgm:presLayoutVars>
          <dgm:bulletEnabled val="1"/>
        </dgm:presLayoutVars>
      </dgm:prSet>
      <dgm:spPr/>
    </dgm:pt>
    <dgm:pt modelId="{71F7C645-085C-46DC-803F-CC3F5CD4E5DB}" type="pres">
      <dgm:prSet presAssocID="{B68DC861-DC10-4518-A11F-133333515D99}" presName="sibTrans" presStyleCnt="0"/>
      <dgm:spPr/>
    </dgm:pt>
    <dgm:pt modelId="{128CD63B-14CA-407C-856B-643901809351}" type="pres">
      <dgm:prSet presAssocID="{88889C28-C69E-4567-AB2C-D29D133A1B41}" presName="textNode" presStyleLbl="node1" presStyleIdx="2" presStyleCnt="5">
        <dgm:presLayoutVars>
          <dgm:bulletEnabled val="1"/>
        </dgm:presLayoutVars>
      </dgm:prSet>
      <dgm:spPr/>
    </dgm:pt>
    <dgm:pt modelId="{224A2782-04B9-4E8E-8C1A-4841D456FBFA}" type="pres">
      <dgm:prSet presAssocID="{C2C38FEE-EC73-4552-9850-E8B423928831}" presName="sibTrans" presStyleCnt="0"/>
      <dgm:spPr/>
    </dgm:pt>
    <dgm:pt modelId="{630F9798-05AD-4A5B-A4C4-78E6C3F100CE}" type="pres">
      <dgm:prSet presAssocID="{B403E28B-E93E-4A18-B486-D01E7255AD4B}" presName="textNode" presStyleLbl="node1" presStyleIdx="3" presStyleCnt="5">
        <dgm:presLayoutVars>
          <dgm:bulletEnabled val="1"/>
        </dgm:presLayoutVars>
      </dgm:prSet>
      <dgm:spPr/>
    </dgm:pt>
    <dgm:pt modelId="{A7C74D14-25CD-4AAC-9C78-E82BF4C9CB31}" type="pres">
      <dgm:prSet presAssocID="{60B56E47-86AC-496A-B47E-41173BEE1A91}" presName="sibTrans" presStyleCnt="0"/>
      <dgm:spPr/>
    </dgm:pt>
    <dgm:pt modelId="{E570A13B-4019-4082-BD19-900C5A39D0F0}" type="pres">
      <dgm:prSet presAssocID="{EA369DAD-5E82-4B85-8CBF-45D56A44CB0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DE22C15-A93A-445B-BA61-58FBCB2CDAFD}" type="presOf" srcId="{F46F1C8A-AD54-41D0-A09E-ECCE0956A19A}" destId="{A6335113-22D0-4810-A433-968887E44BAE}" srcOrd="0" destOrd="0" presId="urn:microsoft.com/office/officeart/2005/8/layout/hProcess9"/>
    <dgm:cxn modelId="{F957661C-DAEA-4A5F-8A13-08FC34D6EED8}" type="presOf" srcId="{E5A3D1F2-2476-45C4-A52E-632454D2E18C}" destId="{FD66042B-4BDB-4264-AEB5-4C0C56A584DC}" srcOrd="0" destOrd="0" presId="urn:microsoft.com/office/officeart/2005/8/layout/hProcess9"/>
    <dgm:cxn modelId="{E340F920-61C4-4E2E-B859-3F0471CD4B60}" type="presOf" srcId="{B403E28B-E93E-4A18-B486-D01E7255AD4B}" destId="{630F9798-05AD-4A5B-A4C4-78E6C3F100CE}" srcOrd="0" destOrd="0" presId="urn:microsoft.com/office/officeart/2005/8/layout/hProcess9"/>
    <dgm:cxn modelId="{29850D27-4FFB-4449-B304-AA92E8A6C32D}" type="presOf" srcId="{88889C28-C69E-4567-AB2C-D29D133A1B41}" destId="{128CD63B-14CA-407C-856B-643901809351}" srcOrd="0" destOrd="0" presId="urn:microsoft.com/office/officeart/2005/8/layout/hProcess9"/>
    <dgm:cxn modelId="{0166CF27-35AB-47AD-8A45-B78FDD1D0AE4}" srcId="{F46F1C8A-AD54-41D0-A09E-ECCE0956A19A}" destId="{E5A3D1F2-2476-45C4-A52E-632454D2E18C}" srcOrd="1" destOrd="0" parTransId="{13C0C229-47C8-46B5-9D07-BEFAB668FFF0}" sibTransId="{B68DC861-DC10-4518-A11F-133333515D99}"/>
    <dgm:cxn modelId="{5967E945-5C3F-4523-A782-1B5F87A49B8D}" type="presOf" srcId="{EA369DAD-5E82-4B85-8CBF-45D56A44CB07}" destId="{E570A13B-4019-4082-BD19-900C5A39D0F0}" srcOrd="0" destOrd="0" presId="urn:microsoft.com/office/officeart/2005/8/layout/hProcess9"/>
    <dgm:cxn modelId="{1D4B5282-58D4-49E2-95FD-B04245DEAF89}" srcId="{F46F1C8A-AD54-41D0-A09E-ECCE0956A19A}" destId="{88889C28-C69E-4567-AB2C-D29D133A1B41}" srcOrd="2" destOrd="0" parTransId="{49A0C90F-0994-43C3-9D63-C6EFBCF55220}" sibTransId="{C2C38FEE-EC73-4552-9850-E8B423928831}"/>
    <dgm:cxn modelId="{FDAF5390-0B70-4FE4-8BFF-047F329DA060}" srcId="{F46F1C8A-AD54-41D0-A09E-ECCE0956A19A}" destId="{B403E28B-E93E-4A18-B486-D01E7255AD4B}" srcOrd="3" destOrd="0" parTransId="{F23E969F-8B45-4829-B2BA-335D363504AE}" sibTransId="{60B56E47-86AC-496A-B47E-41173BEE1A91}"/>
    <dgm:cxn modelId="{7A429799-F6EF-44C2-84A0-FC0FA64D6089}" srcId="{F46F1C8A-AD54-41D0-A09E-ECCE0956A19A}" destId="{AEEC04D7-1F70-48A7-BC6D-04120FC74548}" srcOrd="0" destOrd="0" parTransId="{19A7D211-8315-4FC2-AB27-291C56F38136}" sibTransId="{02EBD8C5-9D9F-41DD-B2C6-C47312A542FC}"/>
    <dgm:cxn modelId="{2F4106DF-A519-4EE9-AC34-850B25928809}" srcId="{F46F1C8A-AD54-41D0-A09E-ECCE0956A19A}" destId="{EA369DAD-5E82-4B85-8CBF-45D56A44CB07}" srcOrd="4" destOrd="0" parTransId="{77D3DBE1-7DBA-4291-927A-EBE0755B003A}" sibTransId="{243D70EE-597C-4D9B-9C33-C5CC47BB91FB}"/>
    <dgm:cxn modelId="{C63037E5-23C2-4FF8-8998-EEE28A6DC8AD}" type="presOf" srcId="{AEEC04D7-1F70-48A7-BC6D-04120FC74548}" destId="{C2DBD9D7-0DD2-49E2-B106-D50D8B10C762}" srcOrd="0" destOrd="0" presId="urn:microsoft.com/office/officeart/2005/8/layout/hProcess9"/>
    <dgm:cxn modelId="{C656F8D5-3D51-4921-9035-3B282246176B}" type="presParOf" srcId="{A6335113-22D0-4810-A433-968887E44BAE}" destId="{17CEA373-1CE3-4B82-B53E-83D52C70C266}" srcOrd="0" destOrd="0" presId="urn:microsoft.com/office/officeart/2005/8/layout/hProcess9"/>
    <dgm:cxn modelId="{6A0677D9-7DDB-4EEF-AABF-87783DBAECA6}" type="presParOf" srcId="{A6335113-22D0-4810-A433-968887E44BAE}" destId="{091E9F54-F0DD-432E-B525-A879A3607F4C}" srcOrd="1" destOrd="0" presId="urn:microsoft.com/office/officeart/2005/8/layout/hProcess9"/>
    <dgm:cxn modelId="{A023F213-71A3-4971-989A-F6718078EA53}" type="presParOf" srcId="{091E9F54-F0DD-432E-B525-A879A3607F4C}" destId="{C2DBD9D7-0DD2-49E2-B106-D50D8B10C762}" srcOrd="0" destOrd="0" presId="urn:microsoft.com/office/officeart/2005/8/layout/hProcess9"/>
    <dgm:cxn modelId="{9440D154-8CF0-40CE-9A66-2E4F5AAF9164}" type="presParOf" srcId="{091E9F54-F0DD-432E-B525-A879A3607F4C}" destId="{5D88D9C5-5D0C-488C-ACDE-2464D51448CF}" srcOrd="1" destOrd="0" presId="urn:microsoft.com/office/officeart/2005/8/layout/hProcess9"/>
    <dgm:cxn modelId="{4E6AF602-99F5-48BA-BDDA-F0A648E254D5}" type="presParOf" srcId="{091E9F54-F0DD-432E-B525-A879A3607F4C}" destId="{FD66042B-4BDB-4264-AEB5-4C0C56A584DC}" srcOrd="2" destOrd="0" presId="urn:microsoft.com/office/officeart/2005/8/layout/hProcess9"/>
    <dgm:cxn modelId="{657D7673-DA13-45B3-9062-DC01668D3BBF}" type="presParOf" srcId="{091E9F54-F0DD-432E-B525-A879A3607F4C}" destId="{71F7C645-085C-46DC-803F-CC3F5CD4E5DB}" srcOrd="3" destOrd="0" presId="urn:microsoft.com/office/officeart/2005/8/layout/hProcess9"/>
    <dgm:cxn modelId="{DC9CA8EE-34E7-464B-94A2-E3B0DFDE612C}" type="presParOf" srcId="{091E9F54-F0DD-432E-B525-A879A3607F4C}" destId="{128CD63B-14CA-407C-856B-643901809351}" srcOrd="4" destOrd="0" presId="urn:microsoft.com/office/officeart/2005/8/layout/hProcess9"/>
    <dgm:cxn modelId="{6BB6108A-C349-4C48-B7F7-92F37F4BA566}" type="presParOf" srcId="{091E9F54-F0DD-432E-B525-A879A3607F4C}" destId="{224A2782-04B9-4E8E-8C1A-4841D456FBFA}" srcOrd="5" destOrd="0" presId="urn:microsoft.com/office/officeart/2005/8/layout/hProcess9"/>
    <dgm:cxn modelId="{05D4D3CE-73C5-4C9E-8D4A-A3791CD6A0D2}" type="presParOf" srcId="{091E9F54-F0DD-432E-B525-A879A3607F4C}" destId="{630F9798-05AD-4A5B-A4C4-78E6C3F100CE}" srcOrd="6" destOrd="0" presId="urn:microsoft.com/office/officeart/2005/8/layout/hProcess9"/>
    <dgm:cxn modelId="{99437326-866A-49E7-B2B1-8AFCB997FC01}" type="presParOf" srcId="{091E9F54-F0DD-432E-B525-A879A3607F4C}" destId="{A7C74D14-25CD-4AAC-9C78-E82BF4C9CB31}" srcOrd="7" destOrd="0" presId="urn:microsoft.com/office/officeart/2005/8/layout/hProcess9"/>
    <dgm:cxn modelId="{A4FFB80B-B0CD-4350-ACD5-F1815E119384}" type="presParOf" srcId="{091E9F54-F0DD-432E-B525-A879A3607F4C}" destId="{E570A13B-4019-4082-BD19-900C5A39D0F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3E3D03-E6FF-476F-9CFE-5D4255238083}" type="doc">
      <dgm:prSet loTypeId="urn:microsoft.com/office/officeart/2008/layout/AlternatingHexagons" loCatId="list" qsTypeId="urn:microsoft.com/office/officeart/2005/8/quickstyle/3d5" qsCatId="3D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E5050651-3757-48E7-85A6-56DBD14F7253}">
      <dgm:prSet phldrT="[Text]" custT="1"/>
      <dgm:spPr/>
      <dgm:t>
        <a:bodyPr/>
        <a:lstStyle/>
        <a:p>
          <a:r>
            <a:rPr lang="en-IN" sz="1200" dirty="0"/>
            <a:t>Loan Amount Vs  Income</a:t>
          </a:r>
        </a:p>
      </dgm:t>
    </dgm:pt>
    <dgm:pt modelId="{20D895F1-7BF4-4376-8F17-82E225565E2F}" type="parTrans" cxnId="{628BF5B8-89DE-4FF4-95C3-F3DBC9C870D7}">
      <dgm:prSet/>
      <dgm:spPr/>
      <dgm:t>
        <a:bodyPr/>
        <a:lstStyle/>
        <a:p>
          <a:endParaRPr lang="en-IN" sz="1200"/>
        </a:p>
      </dgm:t>
    </dgm:pt>
    <dgm:pt modelId="{53DC7991-71D7-4893-B053-3BBE04829F99}" type="sibTrans" cxnId="{628BF5B8-89DE-4FF4-95C3-F3DBC9C870D7}">
      <dgm:prSet custT="1"/>
      <dgm:spPr/>
      <dgm:t>
        <a:bodyPr/>
        <a:lstStyle/>
        <a:p>
          <a:r>
            <a:rPr lang="en-IN" sz="1200" dirty="0"/>
            <a:t>DTI</a:t>
          </a:r>
        </a:p>
      </dgm:t>
    </dgm:pt>
    <dgm:pt modelId="{B2760400-46B8-480A-864E-7FA2E1B4EA2B}">
      <dgm:prSet phldrT="[Text]" custT="1"/>
      <dgm:spPr/>
      <dgm:t>
        <a:bodyPr/>
        <a:lstStyle/>
        <a:p>
          <a:r>
            <a:rPr lang="en-IN" sz="1200" dirty="0"/>
            <a:t>Interest Rate</a:t>
          </a:r>
        </a:p>
      </dgm:t>
    </dgm:pt>
    <dgm:pt modelId="{8752665D-1B63-46C8-AAC7-A3B5D7F33FF1}" type="parTrans" cxnId="{AA4C7C33-6A9C-4450-945D-8ED14B326A1C}">
      <dgm:prSet/>
      <dgm:spPr/>
      <dgm:t>
        <a:bodyPr/>
        <a:lstStyle/>
        <a:p>
          <a:endParaRPr lang="en-IN" sz="1200"/>
        </a:p>
      </dgm:t>
    </dgm:pt>
    <dgm:pt modelId="{4CE40ECC-4B7E-4C56-906D-E957FB99B300}" type="sibTrans" cxnId="{AA4C7C33-6A9C-4450-945D-8ED14B326A1C}">
      <dgm:prSet custT="1"/>
      <dgm:spPr/>
      <dgm:t>
        <a:bodyPr/>
        <a:lstStyle/>
        <a:p>
          <a:r>
            <a:rPr lang="en-IN" sz="1200" dirty="0"/>
            <a:t>Employee Length</a:t>
          </a:r>
        </a:p>
      </dgm:t>
    </dgm:pt>
    <dgm:pt modelId="{C825023B-4ED6-4693-95A7-3818E7CB9083}">
      <dgm:prSet phldrT="[Text]" custT="1"/>
      <dgm:spPr/>
      <dgm:t>
        <a:bodyPr/>
        <a:lstStyle/>
        <a:p>
          <a:r>
            <a:rPr lang="en-IN" sz="1200" dirty="0"/>
            <a:t>Purpose</a:t>
          </a:r>
        </a:p>
      </dgm:t>
    </dgm:pt>
    <dgm:pt modelId="{8DADB222-6122-466D-AE2D-155175CC0E01}" type="parTrans" cxnId="{136D272E-9237-4DD7-9259-DE3767EF3ECF}">
      <dgm:prSet/>
      <dgm:spPr/>
      <dgm:t>
        <a:bodyPr/>
        <a:lstStyle/>
        <a:p>
          <a:endParaRPr lang="en-IN" sz="1200"/>
        </a:p>
      </dgm:t>
    </dgm:pt>
    <dgm:pt modelId="{2BA0BEF7-0D04-4247-88A9-A6A1D926F09C}" type="sibTrans" cxnId="{136D272E-9237-4DD7-9259-DE3767EF3ECF}">
      <dgm:prSet custT="1"/>
      <dgm:spPr/>
      <dgm:t>
        <a:bodyPr/>
        <a:lstStyle/>
        <a:p>
          <a:r>
            <a:rPr lang="en-IN" sz="1200" dirty="0"/>
            <a:t>Public Records  Bankruptcies</a:t>
          </a:r>
        </a:p>
      </dgm:t>
    </dgm:pt>
    <dgm:pt modelId="{752A20F4-2525-42C2-89BF-519927210D03}">
      <dgm:prSet phldrT="[Text]" custT="1"/>
      <dgm:spPr/>
      <dgm:t>
        <a:bodyPr/>
        <a:lstStyle/>
        <a:p>
          <a:r>
            <a:rPr lang="en-IN" sz="1200" dirty="0"/>
            <a:t>Bank Accounts</a:t>
          </a:r>
        </a:p>
      </dgm:t>
    </dgm:pt>
    <dgm:pt modelId="{3CDEC82B-772C-4966-A4F7-986787A0532C}" type="parTrans" cxnId="{4BE335B6-4E46-462D-A8FB-5BFD05513961}">
      <dgm:prSet/>
      <dgm:spPr/>
      <dgm:t>
        <a:bodyPr/>
        <a:lstStyle/>
        <a:p>
          <a:endParaRPr lang="en-IN" sz="1200"/>
        </a:p>
      </dgm:t>
    </dgm:pt>
    <dgm:pt modelId="{777DC43B-3C6B-4619-9410-D4FF53D08702}" type="sibTrans" cxnId="{4BE335B6-4E46-462D-A8FB-5BFD05513961}">
      <dgm:prSet custT="1"/>
      <dgm:spPr/>
      <dgm:t>
        <a:bodyPr/>
        <a:lstStyle/>
        <a:p>
          <a:r>
            <a:rPr lang="en-IN" sz="1200" dirty="0"/>
            <a:t>Grade</a:t>
          </a:r>
        </a:p>
      </dgm:t>
    </dgm:pt>
    <dgm:pt modelId="{7F547ED9-4185-4C5C-95E9-E2D380D447AF}">
      <dgm:prSet phldrT="[Text]" custT="1"/>
      <dgm:spPr/>
      <dgm:t>
        <a:bodyPr/>
        <a:lstStyle/>
        <a:p>
          <a:r>
            <a:rPr lang="en-IN" sz="1200" dirty="0"/>
            <a:t>Term</a:t>
          </a:r>
        </a:p>
      </dgm:t>
    </dgm:pt>
    <dgm:pt modelId="{4E3373D0-5399-487C-8FE7-1EDEDB3F61DD}" type="parTrans" cxnId="{80C2EB6B-4D68-4317-A623-099BBD4FFC26}">
      <dgm:prSet/>
      <dgm:spPr/>
      <dgm:t>
        <a:bodyPr/>
        <a:lstStyle/>
        <a:p>
          <a:endParaRPr lang="en-IN"/>
        </a:p>
      </dgm:t>
    </dgm:pt>
    <dgm:pt modelId="{E631792D-7816-42EA-88FB-E27B1BC2C19B}" type="sibTrans" cxnId="{80C2EB6B-4D68-4317-A623-099BBD4FFC26}">
      <dgm:prSet/>
      <dgm:spPr/>
      <dgm:t>
        <a:bodyPr/>
        <a:lstStyle/>
        <a:p>
          <a:r>
            <a:rPr lang="en-IN" dirty="0"/>
            <a:t>Home Ownership</a:t>
          </a:r>
        </a:p>
      </dgm:t>
    </dgm:pt>
    <dgm:pt modelId="{1FC59A1F-CE5F-437C-B9CA-6060AFF67286}" type="pres">
      <dgm:prSet presAssocID="{4D3E3D03-E6FF-476F-9CFE-5D4255238083}" presName="Name0" presStyleCnt="0">
        <dgm:presLayoutVars>
          <dgm:chMax/>
          <dgm:chPref/>
          <dgm:dir/>
          <dgm:animLvl val="lvl"/>
        </dgm:presLayoutVars>
      </dgm:prSet>
      <dgm:spPr/>
    </dgm:pt>
    <dgm:pt modelId="{0FDEAE5E-2786-4C61-BF2C-673EDC88CA90}" type="pres">
      <dgm:prSet presAssocID="{E5050651-3757-48E7-85A6-56DBD14F7253}" presName="composite" presStyleCnt="0"/>
      <dgm:spPr/>
    </dgm:pt>
    <dgm:pt modelId="{D2286EE6-011C-49FA-9726-AF5036AB86A3}" type="pres">
      <dgm:prSet presAssocID="{E5050651-3757-48E7-85A6-56DBD14F7253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44188815-F950-4DC2-9852-A19085841EF9}" type="pres">
      <dgm:prSet presAssocID="{E5050651-3757-48E7-85A6-56DBD14F7253}" presName="Childtext1" presStyleLbl="revTx" presStyleIdx="0" presStyleCnt="5" custScaleX="93115" custLinFactNeighborX="2320" custLinFactNeighborY="-4265">
        <dgm:presLayoutVars>
          <dgm:chMax val="0"/>
          <dgm:chPref val="0"/>
          <dgm:bulletEnabled val="1"/>
        </dgm:presLayoutVars>
      </dgm:prSet>
      <dgm:spPr/>
    </dgm:pt>
    <dgm:pt modelId="{3161B2FD-48A0-4C76-9FDB-2FA37ADB838A}" type="pres">
      <dgm:prSet presAssocID="{E5050651-3757-48E7-85A6-56DBD14F7253}" presName="BalanceSpacing" presStyleCnt="0"/>
      <dgm:spPr/>
    </dgm:pt>
    <dgm:pt modelId="{A278DFBA-DC4D-4F0A-86AA-FFD7CA238DBA}" type="pres">
      <dgm:prSet presAssocID="{E5050651-3757-48E7-85A6-56DBD14F7253}" presName="BalanceSpacing1" presStyleCnt="0"/>
      <dgm:spPr/>
    </dgm:pt>
    <dgm:pt modelId="{5D82964B-D814-46A7-8811-405F2B55A641}" type="pres">
      <dgm:prSet presAssocID="{53DC7991-71D7-4893-B053-3BBE04829F99}" presName="Accent1Text" presStyleLbl="node1" presStyleIdx="1" presStyleCnt="10" custLinFactNeighborX="991" custLinFactNeighborY="-101"/>
      <dgm:spPr/>
    </dgm:pt>
    <dgm:pt modelId="{239E0A11-F96B-4DB5-BCEF-39B0E4613864}" type="pres">
      <dgm:prSet presAssocID="{53DC7991-71D7-4893-B053-3BBE04829F99}" presName="spaceBetweenRectangles" presStyleCnt="0"/>
      <dgm:spPr/>
    </dgm:pt>
    <dgm:pt modelId="{A22C3598-9948-450D-A1BA-9694F27265E9}" type="pres">
      <dgm:prSet presAssocID="{B2760400-46B8-480A-864E-7FA2E1B4EA2B}" presName="composite" presStyleCnt="0"/>
      <dgm:spPr/>
    </dgm:pt>
    <dgm:pt modelId="{87316106-55EE-42F7-B8A3-2A9452E435F3}" type="pres">
      <dgm:prSet presAssocID="{B2760400-46B8-480A-864E-7FA2E1B4EA2B}" presName="Parent1" presStyleLbl="node1" presStyleIdx="2" presStyleCnt="10" custLinFactNeighborX="991" custLinFactNeighborY="-101">
        <dgm:presLayoutVars>
          <dgm:chMax val="1"/>
          <dgm:chPref val="1"/>
          <dgm:bulletEnabled val="1"/>
        </dgm:presLayoutVars>
      </dgm:prSet>
      <dgm:spPr/>
    </dgm:pt>
    <dgm:pt modelId="{583E51D8-B657-4E2C-A64A-73D791452976}" type="pres">
      <dgm:prSet presAssocID="{B2760400-46B8-480A-864E-7FA2E1B4EA2B}" presName="Childtext1" presStyleLbl="revTx" presStyleIdx="1" presStyleCnt="5" custLinFactNeighborX="-26849" custLinFactNeighborY="4089">
        <dgm:presLayoutVars>
          <dgm:chMax val="0"/>
          <dgm:chPref val="0"/>
          <dgm:bulletEnabled val="1"/>
        </dgm:presLayoutVars>
      </dgm:prSet>
      <dgm:spPr/>
    </dgm:pt>
    <dgm:pt modelId="{12B056D6-6950-4603-B9B1-5FFA4EE0B2A1}" type="pres">
      <dgm:prSet presAssocID="{B2760400-46B8-480A-864E-7FA2E1B4EA2B}" presName="BalanceSpacing" presStyleCnt="0"/>
      <dgm:spPr/>
    </dgm:pt>
    <dgm:pt modelId="{ED85A039-C4CA-429D-9288-C00057389D04}" type="pres">
      <dgm:prSet presAssocID="{B2760400-46B8-480A-864E-7FA2E1B4EA2B}" presName="BalanceSpacing1" presStyleCnt="0"/>
      <dgm:spPr/>
    </dgm:pt>
    <dgm:pt modelId="{9124E829-FE07-426F-9B6D-CD883A7804AB}" type="pres">
      <dgm:prSet presAssocID="{4CE40ECC-4B7E-4C56-906D-E957FB99B300}" presName="Accent1Text" presStyleLbl="node1" presStyleIdx="3" presStyleCnt="10" custLinFactNeighborX="2138" custLinFactNeighborY="2296"/>
      <dgm:spPr/>
    </dgm:pt>
    <dgm:pt modelId="{DD3F4DED-B780-4F85-A84F-99DA980AA849}" type="pres">
      <dgm:prSet presAssocID="{4CE40ECC-4B7E-4C56-906D-E957FB99B300}" presName="spaceBetweenRectangles" presStyleCnt="0"/>
      <dgm:spPr/>
    </dgm:pt>
    <dgm:pt modelId="{85B99924-9282-447F-98C0-3432E16C0A16}" type="pres">
      <dgm:prSet presAssocID="{C825023B-4ED6-4693-95A7-3818E7CB9083}" presName="composite" presStyleCnt="0"/>
      <dgm:spPr/>
    </dgm:pt>
    <dgm:pt modelId="{D84CD058-2A15-4ADA-AFD1-32720FECC116}" type="pres">
      <dgm:prSet presAssocID="{C825023B-4ED6-4693-95A7-3818E7CB9083}" presName="Parent1" presStyleLbl="node1" presStyleIdx="4" presStyleCnt="10" custLinFactNeighborY="0">
        <dgm:presLayoutVars>
          <dgm:chMax val="1"/>
          <dgm:chPref val="1"/>
          <dgm:bulletEnabled val="1"/>
        </dgm:presLayoutVars>
      </dgm:prSet>
      <dgm:spPr/>
    </dgm:pt>
    <dgm:pt modelId="{5B1E5CAF-64BE-4830-8CE3-32A9BE004B4F}" type="pres">
      <dgm:prSet presAssocID="{C825023B-4ED6-4693-95A7-3818E7CB9083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FF17B39C-8AFD-4B68-980D-2E0F0338B912}" type="pres">
      <dgm:prSet presAssocID="{C825023B-4ED6-4693-95A7-3818E7CB9083}" presName="BalanceSpacing" presStyleCnt="0"/>
      <dgm:spPr/>
    </dgm:pt>
    <dgm:pt modelId="{3588E0B3-D333-4CD5-9DA2-A670AEE2875A}" type="pres">
      <dgm:prSet presAssocID="{C825023B-4ED6-4693-95A7-3818E7CB9083}" presName="BalanceSpacing1" presStyleCnt="0"/>
      <dgm:spPr/>
    </dgm:pt>
    <dgm:pt modelId="{6BD7B044-836A-4AEE-A815-755B44C80448}" type="pres">
      <dgm:prSet presAssocID="{2BA0BEF7-0D04-4247-88A9-A6A1D926F09C}" presName="Accent1Text" presStyleLbl="node1" presStyleIdx="5" presStyleCnt="10" custLinFactNeighborX="991" custLinFactNeighborY="-101"/>
      <dgm:spPr/>
    </dgm:pt>
    <dgm:pt modelId="{2CBFD129-6924-4414-A01E-EDA7D286AA9F}" type="pres">
      <dgm:prSet presAssocID="{2BA0BEF7-0D04-4247-88A9-A6A1D926F09C}" presName="spaceBetweenRectangles" presStyleCnt="0"/>
      <dgm:spPr/>
    </dgm:pt>
    <dgm:pt modelId="{F23F86D6-FA40-4217-BAF9-152314B5D368}" type="pres">
      <dgm:prSet presAssocID="{752A20F4-2525-42C2-89BF-519927210D03}" presName="composite" presStyleCnt="0"/>
      <dgm:spPr/>
    </dgm:pt>
    <dgm:pt modelId="{5A7FD379-8D6E-4A42-899D-AB8F698A4B0D}" type="pres">
      <dgm:prSet presAssocID="{752A20F4-2525-42C2-89BF-519927210D03}" presName="Parent1" presStyleLbl="node1" presStyleIdx="6" presStyleCnt="10" custLinFactNeighborX="991" custLinFactNeighborY="-101">
        <dgm:presLayoutVars>
          <dgm:chMax val="1"/>
          <dgm:chPref val="1"/>
          <dgm:bulletEnabled val="1"/>
        </dgm:presLayoutVars>
      </dgm:prSet>
      <dgm:spPr/>
    </dgm:pt>
    <dgm:pt modelId="{BE3ABF59-58E8-49C6-9A6F-CAA8DCBE73EF}" type="pres">
      <dgm:prSet presAssocID="{752A20F4-2525-42C2-89BF-519927210D03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4C97688-2D72-41F5-A6B3-78E0821015E7}" type="pres">
      <dgm:prSet presAssocID="{752A20F4-2525-42C2-89BF-519927210D03}" presName="BalanceSpacing" presStyleCnt="0"/>
      <dgm:spPr/>
    </dgm:pt>
    <dgm:pt modelId="{7BE2F1D2-2B8D-4833-8A70-F3A626B1C386}" type="pres">
      <dgm:prSet presAssocID="{752A20F4-2525-42C2-89BF-519927210D03}" presName="BalanceSpacing1" presStyleCnt="0"/>
      <dgm:spPr/>
    </dgm:pt>
    <dgm:pt modelId="{94C18C43-122C-49FA-AC76-08D9233B1389}" type="pres">
      <dgm:prSet presAssocID="{777DC43B-3C6B-4619-9410-D4FF53D08702}" presName="Accent1Text" presStyleLbl="node1" presStyleIdx="7" presStyleCnt="10" custLinFactNeighborY="0"/>
      <dgm:spPr/>
    </dgm:pt>
    <dgm:pt modelId="{1BF84191-92D7-4052-80F7-995EB4468B37}" type="pres">
      <dgm:prSet presAssocID="{777DC43B-3C6B-4619-9410-D4FF53D08702}" presName="spaceBetweenRectangles" presStyleCnt="0"/>
      <dgm:spPr/>
    </dgm:pt>
    <dgm:pt modelId="{85FD9FF9-C493-495E-9D0C-CCC41C22D7F3}" type="pres">
      <dgm:prSet presAssocID="{7F547ED9-4185-4C5C-95E9-E2D380D447AF}" presName="composite" presStyleCnt="0"/>
      <dgm:spPr/>
    </dgm:pt>
    <dgm:pt modelId="{66F4B548-50F1-43F0-9E36-E0256C2A892B}" type="pres">
      <dgm:prSet presAssocID="{7F547ED9-4185-4C5C-95E9-E2D380D447AF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</dgm:pt>
    <dgm:pt modelId="{80869D2B-F2A6-4E99-B76A-1E33C75CEED0}" type="pres">
      <dgm:prSet presAssocID="{7F547ED9-4185-4C5C-95E9-E2D380D447AF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4EED69F0-B853-4F8C-B198-37EB8C8C8AD9}" type="pres">
      <dgm:prSet presAssocID="{7F547ED9-4185-4C5C-95E9-E2D380D447AF}" presName="BalanceSpacing" presStyleCnt="0"/>
      <dgm:spPr/>
    </dgm:pt>
    <dgm:pt modelId="{BA01EB0A-292E-4C76-A112-1B7C13B82866}" type="pres">
      <dgm:prSet presAssocID="{7F547ED9-4185-4C5C-95E9-E2D380D447AF}" presName="BalanceSpacing1" presStyleCnt="0"/>
      <dgm:spPr/>
    </dgm:pt>
    <dgm:pt modelId="{B421F830-B9FA-4ABB-9837-23C680632A57}" type="pres">
      <dgm:prSet presAssocID="{E631792D-7816-42EA-88FB-E27B1BC2C19B}" presName="Accent1Text" presStyleLbl="node1" presStyleIdx="9" presStyleCnt="10" custLinFactNeighborY="0"/>
      <dgm:spPr/>
    </dgm:pt>
  </dgm:ptLst>
  <dgm:cxnLst>
    <dgm:cxn modelId="{8F3DA70A-D599-4E2B-9E3B-AAFAD2900DA6}" type="presOf" srcId="{4D3E3D03-E6FF-476F-9CFE-5D4255238083}" destId="{1FC59A1F-CE5F-437C-B9CA-6060AFF67286}" srcOrd="0" destOrd="0" presId="urn:microsoft.com/office/officeart/2008/layout/AlternatingHexagons"/>
    <dgm:cxn modelId="{0FDE9417-ABD7-4104-9340-78570E685D97}" type="presOf" srcId="{4CE40ECC-4B7E-4C56-906D-E957FB99B300}" destId="{9124E829-FE07-426F-9B6D-CD883A7804AB}" srcOrd="0" destOrd="0" presId="urn:microsoft.com/office/officeart/2008/layout/AlternatingHexagons"/>
    <dgm:cxn modelId="{0DDC762B-438A-42EE-9051-9090E0F15AD4}" type="presOf" srcId="{B2760400-46B8-480A-864E-7FA2E1B4EA2B}" destId="{87316106-55EE-42F7-B8A3-2A9452E435F3}" srcOrd="0" destOrd="0" presId="urn:microsoft.com/office/officeart/2008/layout/AlternatingHexagons"/>
    <dgm:cxn modelId="{F81FDC2C-B03C-4400-A872-11BA31B77FC7}" type="presOf" srcId="{7F547ED9-4185-4C5C-95E9-E2D380D447AF}" destId="{66F4B548-50F1-43F0-9E36-E0256C2A892B}" srcOrd="0" destOrd="0" presId="urn:microsoft.com/office/officeart/2008/layout/AlternatingHexagons"/>
    <dgm:cxn modelId="{136D272E-9237-4DD7-9259-DE3767EF3ECF}" srcId="{4D3E3D03-E6FF-476F-9CFE-5D4255238083}" destId="{C825023B-4ED6-4693-95A7-3818E7CB9083}" srcOrd="2" destOrd="0" parTransId="{8DADB222-6122-466D-AE2D-155175CC0E01}" sibTransId="{2BA0BEF7-0D04-4247-88A9-A6A1D926F09C}"/>
    <dgm:cxn modelId="{AA4C7C33-6A9C-4450-945D-8ED14B326A1C}" srcId="{4D3E3D03-E6FF-476F-9CFE-5D4255238083}" destId="{B2760400-46B8-480A-864E-7FA2E1B4EA2B}" srcOrd="1" destOrd="0" parTransId="{8752665D-1B63-46C8-AAC7-A3B5D7F33FF1}" sibTransId="{4CE40ECC-4B7E-4C56-906D-E957FB99B300}"/>
    <dgm:cxn modelId="{49EC7C39-787A-419B-AA5B-DFA05778C71A}" type="presOf" srcId="{E5050651-3757-48E7-85A6-56DBD14F7253}" destId="{D2286EE6-011C-49FA-9726-AF5036AB86A3}" srcOrd="0" destOrd="0" presId="urn:microsoft.com/office/officeart/2008/layout/AlternatingHexagons"/>
    <dgm:cxn modelId="{F2157F46-8C2C-4E1B-8768-AAB9A2D6E75A}" type="presOf" srcId="{777DC43B-3C6B-4619-9410-D4FF53D08702}" destId="{94C18C43-122C-49FA-AC76-08D9233B1389}" srcOrd="0" destOrd="0" presId="urn:microsoft.com/office/officeart/2008/layout/AlternatingHexagons"/>
    <dgm:cxn modelId="{80C2EB6B-4D68-4317-A623-099BBD4FFC26}" srcId="{4D3E3D03-E6FF-476F-9CFE-5D4255238083}" destId="{7F547ED9-4185-4C5C-95E9-E2D380D447AF}" srcOrd="4" destOrd="0" parTransId="{4E3373D0-5399-487C-8FE7-1EDEDB3F61DD}" sibTransId="{E631792D-7816-42EA-88FB-E27B1BC2C19B}"/>
    <dgm:cxn modelId="{894CA952-127A-4F2F-B886-215A2593FBAC}" type="presOf" srcId="{E631792D-7816-42EA-88FB-E27B1BC2C19B}" destId="{B421F830-B9FA-4ABB-9837-23C680632A57}" srcOrd="0" destOrd="0" presId="urn:microsoft.com/office/officeart/2008/layout/AlternatingHexagons"/>
    <dgm:cxn modelId="{4C425C91-D73A-402F-9099-8D7DB32D4C73}" type="presOf" srcId="{2BA0BEF7-0D04-4247-88A9-A6A1D926F09C}" destId="{6BD7B044-836A-4AEE-A815-755B44C80448}" srcOrd="0" destOrd="0" presId="urn:microsoft.com/office/officeart/2008/layout/AlternatingHexagons"/>
    <dgm:cxn modelId="{E5E65FA9-652F-4586-AE59-C28F58E00171}" type="presOf" srcId="{C825023B-4ED6-4693-95A7-3818E7CB9083}" destId="{D84CD058-2A15-4ADA-AFD1-32720FECC116}" srcOrd="0" destOrd="0" presId="urn:microsoft.com/office/officeart/2008/layout/AlternatingHexagons"/>
    <dgm:cxn modelId="{4BE335B6-4E46-462D-A8FB-5BFD05513961}" srcId="{4D3E3D03-E6FF-476F-9CFE-5D4255238083}" destId="{752A20F4-2525-42C2-89BF-519927210D03}" srcOrd="3" destOrd="0" parTransId="{3CDEC82B-772C-4966-A4F7-986787A0532C}" sibTransId="{777DC43B-3C6B-4619-9410-D4FF53D08702}"/>
    <dgm:cxn modelId="{628BF5B8-89DE-4FF4-95C3-F3DBC9C870D7}" srcId="{4D3E3D03-E6FF-476F-9CFE-5D4255238083}" destId="{E5050651-3757-48E7-85A6-56DBD14F7253}" srcOrd="0" destOrd="0" parTransId="{20D895F1-7BF4-4376-8F17-82E225565E2F}" sibTransId="{53DC7991-71D7-4893-B053-3BBE04829F99}"/>
    <dgm:cxn modelId="{430954BD-A77B-4938-B2A9-69542131057E}" type="presOf" srcId="{752A20F4-2525-42C2-89BF-519927210D03}" destId="{5A7FD379-8D6E-4A42-899D-AB8F698A4B0D}" srcOrd="0" destOrd="0" presId="urn:microsoft.com/office/officeart/2008/layout/AlternatingHexagons"/>
    <dgm:cxn modelId="{D30AD4F9-9F34-48BB-9FF1-5806CC4FCE9B}" type="presOf" srcId="{53DC7991-71D7-4893-B053-3BBE04829F99}" destId="{5D82964B-D814-46A7-8811-405F2B55A641}" srcOrd="0" destOrd="0" presId="urn:microsoft.com/office/officeart/2008/layout/AlternatingHexagons"/>
    <dgm:cxn modelId="{27AFAD9E-0BEF-46F5-954B-1F9F2C75B886}" type="presParOf" srcId="{1FC59A1F-CE5F-437C-B9CA-6060AFF67286}" destId="{0FDEAE5E-2786-4C61-BF2C-673EDC88CA90}" srcOrd="0" destOrd="0" presId="urn:microsoft.com/office/officeart/2008/layout/AlternatingHexagons"/>
    <dgm:cxn modelId="{7BDAB753-707D-4BD3-A52A-10277AB631C6}" type="presParOf" srcId="{0FDEAE5E-2786-4C61-BF2C-673EDC88CA90}" destId="{D2286EE6-011C-49FA-9726-AF5036AB86A3}" srcOrd="0" destOrd="0" presId="urn:microsoft.com/office/officeart/2008/layout/AlternatingHexagons"/>
    <dgm:cxn modelId="{3834BF89-F1B3-47AD-BE18-BAAD055718FA}" type="presParOf" srcId="{0FDEAE5E-2786-4C61-BF2C-673EDC88CA90}" destId="{44188815-F950-4DC2-9852-A19085841EF9}" srcOrd="1" destOrd="0" presId="urn:microsoft.com/office/officeart/2008/layout/AlternatingHexagons"/>
    <dgm:cxn modelId="{A5771B54-0CBD-4FF5-88C6-0E673CCFA049}" type="presParOf" srcId="{0FDEAE5E-2786-4C61-BF2C-673EDC88CA90}" destId="{3161B2FD-48A0-4C76-9FDB-2FA37ADB838A}" srcOrd="2" destOrd="0" presId="urn:microsoft.com/office/officeart/2008/layout/AlternatingHexagons"/>
    <dgm:cxn modelId="{F850C6FD-8B40-4162-BD8C-548012FB959E}" type="presParOf" srcId="{0FDEAE5E-2786-4C61-BF2C-673EDC88CA90}" destId="{A278DFBA-DC4D-4F0A-86AA-FFD7CA238DBA}" srcOrd="3" destOrd="0" presId="urn:microsoft.com/office/officeart/2008/layout/AlternatingHexagons"/>
    <dgm:cxn modelId="{1996D01A-9173-44D7-A1F4-3643A6148848}" type="presParOf" srcId="{0FDEAE5E-2786-4C61-BF2C-673EDC88CA90}" destId="{5D82964B-D814-46A7-8811-405F2B55A641}" srcOrd="4" destOrd="0" presId="urn:microsoft.com/office/officeart/2008/layout/AlternatingHexagons"/>
    <dgm:cxn modelId="{4E930976-7B44-4D81-A8B1-70E4C4AC4349}" type="presParOf" srcId="{1FC59A1F-CE5F-437C-B9CA-6060AFF67286}" destId="{239E0A11-F96B-4DB5-BCEF-39B0E4613864}" srcOrd="1" destOrd="0" presId="urn:microsoft.com/office/officeart/2008/layout/AlternatingHexagons"/>
    <dgm:cxn modelId="{23FF43FE-4CF3-4A98-870F-F589D218DDE4}" type="presParOf" srcId="{1FC59A1F-CE5F-437C-B9CA-6060AFF67286}" destId="{A22C3598-9948-450D-A1BA-9694F27265E9}" srcOrd="2" destOrd="0" presId="urn:microsoft.com/office/officeart/2008/layout/AlternatingHexagons"/>
    <dgm:cxn modelId="{B13B27A3-2C9F-4085-96BF-101F53B75A6F}" type="presParOf" srcId="{A22C3598-9948-450D-A1BA-9694F27265E9}" destId="{87316106-55EE-42F7-B8A3-2A9452E435F3}" srcOrd="0" destOrd="0" presId="urn:microsoft.com/office/officeart/2008/layout/AlternatingHexagons"/>
    <dgm:cxn modelId="{BDC0BF93-57B4-4186-813F-2F812F78B34A}" type="presParOf" srcId="{A22C3598-9948-450D-A1BA-9694F27265E9}" destId="{583E51D8-B657-4E2C-A64A-73D791452976}" srcOrd="1" destOrd="0" presId="urn:microsoft.com/office/officeart/2008/layout/AlternatingHexagons"/>
    <dgm:cxn modelId="{3597A5F6-A417-48FC-82D7-BCCCB16109C8}" type="presParOf" srcId="{A22C3598-9948-450D-A1BA-9694F27265E9}" destId="{12B056D6-6950-4603-B9B1-5FFA4EE0B2A1}" srcOrd="2" destOrd="0" presId="urn:microsoft.com/office/officeart/2008/layout/AlternatingHexagons"/>
    <dgm:cxn modelId="{224A006A-C8D4-4A1A-9328-20E770BD221E}" type="presParOf" srcId="{A22C3598-9948-450D-A1BA-9694F27265E9}" destId="{ED85A039-C4CA-429D-9288-C00057389D04}" srcOrd="3" destOrd="0" presId="urn:microsoft.com/office/officeart/2008/layout/AlternatingHexagons"/>
    <dgm:cxn modelId="{36ED5AE9-88B0-4CF1-A2DF-D2A5BAC3674E}" type="presParOf" srcId="{A22C3598-9948-450D-A1BA-9694F27265E9}" destId="{9124E829-FE07-426F-9B6D-CD883A7804AB}" srcOrd="4" destOrd="0" presId="urn:microsoft.com/office/officeart/2008/layout/AlternatingHexagons"/>
    <dgm:cxn modelId="{480E6B8D-046D-4B0C-9722-838013FE360C}" type="presParOf" srcId="{1FC59A1F-CE5F-437C-B9CA-6060AFF67286}" destId="{DD3F4DED-B780-4F85-A84F-99DA980AA849}" srcOrd="3" destOrd="0" presId="urn:microsoft.com/office/officeart/2008/layout/AlternatingHexagons"/>
    <dgm:cxn modelId="{DFA2D235-9C41-490E-99D5-43C0843296C3}" type="presParOf" srcId="{1FC59A1F-CE5F-437C-B9CA-6060AFF67286}" destId="{85B99924-9282-447F-98C0-3432E16C0A16}" srcOrd="4" destOrd="0" presId="urn:microsoft.com/office/officeart/2008/layout/AlternatingHexagons"/>
    <dgm:cxn modelId="{4A066703-B428-4A20-85D3-3CB24B1BED0A}" type="presParOf" srcId="{85B99924-9282-447F-98C0-3432E16C0A16}" destId="{D84CD058-2A15-4ADA-AFD1-32720FECC116}" srcOrd="0" destOrd="0" presId="urn:microsoft.com/office/officeart/2008/layout/AlternatingHexagons"/>
    <dgm:cxn modelId="{4EA52924-1F88-4EEE-AF27-7346EE21FFAB}" type="presParOf" srcId="{85B99924-9282-447F-98C0-3432E16C0A16}" destId="{5B1E5CAF-64BE-4830-8CE3-32A9BE004B4F}" srcOrd="1" destOrd="0" presId="urn:microsoft.com/office/officeart/2008/layout/AlternatingHexagons"/>
    <dgm:cxn modelId="{983B4FE9-A411-444F-AB37-33120A331A7F}" type="presParOf" srcId="{85B99924-9282-447F-98C0-3432E16C0A16}" destId="{FF17B39C-8AFD-4B68-980D-2E0F0338B912}" srcOrd="2" destOrd="0" presId="urn:microsoft.com/office/officeart/2008/layout/AlternatingHexagons"/>
    <dgm:cxn modelId="{1D041868-5694-40B2-A1FF-0214527BC004}" type="presParOf" srcId="{85B99924-9282-447F-98C0-3432E16C0A16}" destId="{3588E0B3-D333-4CD5-9DA2-A670AEE2875A}" srcOrd="3" destOrd="0" presId="urn:microsoft.com/office/officeart/2008/layout/AlternatingHexagons"/>
    <dgm:cxn modelId="{F0C2429C-A42F-424A-9F30-FC1DFF0CA5F0}" type="presParOf" srcId="{85B99924-9282-447F-98C0-3432E16C0A16}" destId="{6BD7B044-836A-4AEE-A815-755B44C80448}" srcOrd="4" destOrd="0" presId="urn:microsoft.com/office/officeart/2008/layout/AlternatingHexagons"/>
    <dgm:cxn modelId="{7AD51579-B744-4580-8F90-912CD28F349E}" type="presParOf" srcId="{1FC59A1F-CE5F-437C-B9CA-6060AFF67286}" destId="{2CBFD129-6924-4414-A01E-EDA7D286AA9F}" srcOrd="5" destOrd="0" presId="urn:microsoft.com/office/officeart/2008/layout/AlternatingHexagons"/>
    <dgm:cxn modelId="{3FB4609A-25B8-4DA6-B227-92369C54B492}" type="presParOf" srcId="{1FC59A1F-CE5F-437C-B9CA-6060AFF67286}" destId="{F23F86D6-FA40-4217-BAF9-152314B5D368}" srcOrd="6" destOrd="0" presId="urn:microsoft.com/office/officeart/2008/layout/AlternatingHexagons"/>
    <dgm:cxn modelId="{948EE95C-D98D-4E50-A520-27478F61DAB5}" type="presParOf" srcId="{F23F86D6-FA40-4217-BAF9-152314B5D368}" destId="{5A7FD379-8D6E-4A42-899D-AB8F698A4B0D}" srcOrd="0" destOrd="0" presId="urn:microsoft.com/office/officeart/2008/layout/AlternatingHexagons"/>
    <dgm:cxn modelId="{5F1607B5-964A-47E0-8FD9-A312779E51EF}" type="presParOf" srcId="{F23F86D6-FA40-4217-BAF9-152314B5D368}" destId="{BE3ABF59-58E8-49C6-9A6F-CAA8DCBE73EF}" srcOrd="1" destOrd="0" presId="urn:microsoft.com/office/officeart/2008/layout/AlternatingHexagons"/>
    <dgm:cxn modelId="{C5CF2F97-5944-435B-B9F4-01F14252E641}" type="presParOf" srcId="{F23F86D6-FA40-4217-BAF9-152314B5D368}" destId="{14C97688-2D72-41F5-A6B3-78E0821015E7}" srcOrd="2" destOrd="0" presId="urn:microsoft.com/office/officeart/2008/layout/AlternatingHexagons"/>
    <dgm:cxn modelId="{94528CF6-4288-46F6-9A12-098D16CBCE71}" type="presParOf" srcId="{F23F86D6-FA40-4217-BAF9-152314B5D368}" destId="{7BE2F1D2-2B8D-4833-8A70-F3A626B1C386}" srcOrd="3" destOrd="0" presId="urn:microsoft.com/office/officeart/2008/layout/AlternatingHexagons"/>
    <dgm:cxn modelId="{F534D0AB-A6EB-4F0C-91F5-18A7D611B344}" type="presParOf" srcId="{F23F86D6-FA40-4217-BAF9-152314B5D368}" destId="{94C18C43-122C-49FA-AC76-08D9233B1389}" srcOrd="4" destOrd="0" presId="urn:microsoft.com/office/officeart/2008/layout/AlternatingHexagons"/>
    <dgm:cxn modelId="{E9CCD385-26CE-434F-B288-65FB13EDA5D0}" type="presParOf" srcId="{1FC59A1F-CE5F-437C-B9CA-6060AFF67286}" destId="{1BF84191-92D7-4052-80F7-995EB4468B37}" srcOrd="7" destOrd="0" presId="urn:microsoft.com/office/officeart/2008/layout/AlternatingHexagons"/>
    <dgm:cxn modelId="{95DD1FF4-8649-444B-83AA-F8C7B2F81F3E}" type="presParOf" srcId="{1FC59A1F-CE5F-437C-B9CA-6060AFF67286}" destId="{85FD9FF9-C493-495E-9D0C-CCC41C22D7F3}" srcOrd="8" destOrd="0" presId="urn:microsoft.com/office/officeart/2008/layout/AlternatingHexagons"/>
    <dgm:cxn modelId="{FB5C6029-608A-4A30-B8E5-7695AC257696}" type="presParOf" srcId="{85FD9FF9-C493-495E-9D0C-CCC41C22D7F3}" destId="{66F4B548-50F1-43F0-9E36-E0256C2A892B}" srcOrd="0" destOrd="0" presId="urn:microsoft.com/office/officeart/2008/layout/AlternatingHexagons"/>
    <dgm:cxn modelId="{575F756B-5743-41DE-8B50-6F8C43787A0B}" type="presParOf" srcId="{85FD9FF9-C493-495E-9D0C-CCC41C22D7F3}" destId="{80869D2B-F2A6-4E99-B76A-1E33C75CEED0}" srcOrd="1" destOrd="0" presId="urn:microsoft.com/office/officeart/2008/layout/AlternatingHexagons"/>
    <dgm:cxn modelId="{A652B810-04F8-4525-8AC9-9DB1FED287C6}" type="presParOf" srcId="{85FD9FF9-C493-495E-9D0C-CCC41C22D7F3}" destId="{4EED69F0-B853-4F8C-B198-37EB8C8C8AD9}" srcOrd="2" destOrd="0" presId="urn:microsoft.com/office/officeart/2008/layout/AlternatingHexagons"/>
    <dgm:cxn modelId="{334C21FF-B3F8-4B2B-BA48-92797DC46DD3}" type="presParOf" srcId="{85FD9FF9-C493-495E-9D0C-CCC41C22D7F3}" destId="{BA01EB0A-292E-4C76-A112-1B7C13B82866}" srcOrd="3" destOrd="0" presId="urn:microsoft.com/office/officeart/2008/layout/AlternatingHexagons"/>
    <dgm:cxn modelId="{ACA45641-031C-4183-AEFE-01EA1ABAD3AA}" type="presParOf" srcId="{85FD9FF9-C493-495E-9D0C-CCC41C22D7F3}" destId="{B421F830-B9FA-4ABB-9837-23C680632A5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A373-1CE3-4B82-B53E-83D52C70C266}">
      <dsp:nvSpPr>
        <dsp:cNvPr id="0" name=""/>
        <dsp:cNvSpPr/>
      </dsp:nvSpPr>
      <dsp:spPr>
        <a:xfrm>
          <a:off x="628251" y="0"/>
          <a:ext cx="7120187" cy="187220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BD9D7-0DD2-49E2-B106-D50D8B10C762}">
      <dsp:nvSpPr>
        <dsp:cNvPr id="0" name=""/>
        <dsp:cNvSpPr/>
      </dsp:nvSpPr>
      <dsp:spPr>
        <a:xfrm>
          <a:off x="2454" y="561662"/>
          <a:ext cx="1477373" cy="748883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Clean Data</a:t>
          </a:r>
        </a:p>
      </dsp:txBody>
      <dsp:txXfrm>
        <a:off x="39011" y="598219"/>
        <a:ext cx="1404259" cy="675769"/>
      </dsp:txXfrm>
    </dsp:sp>
    <dsp:sp modelId="{FD66042B-4BDB-4264-AEB5-4C0C56A584DC}">
      <dsp:nvSpPr>
        <dsp:cNvPr id="0" name=""/>
        <dsp:cNvSpPr/>
      </dsp:nvSpPr>
      <dsp:spPr>
        <a:xfrm>
          <a:off x="1726056" y="561662"/>
          <a:ext cx="1477373" cy="748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25198"/>
              </a:solidFill>
            </a:rPr>
            <a:t>Univariate Analysis</a:t>
          </a:r>
        </a:p>
      </dsp:txBody>
      <dsp:txXfrm>
        <a:off x="1762613" y="598219"/>
        <a:ext cx="1404259" cy="675769"/>
      </dsp:txXfrm>
    </dsp:sp>
    <dsp:sp modelId="{128CD63B-14CA-407C-856B-643901809351}">
      <dsp:nvSpPr>
        <dsp:cNvPr id="0" name=""/>
        <dsp:cNvSpPr/>
      </dsp:nvSpPr>
      <dsp:spPr>
        <a:xfrm>
          <a:off x="3449658" y="561662"/>
          <a:ext cx="1477373" cy="748883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Segmented Univariate Analysis </a:t>
          </a:r>
        </a:p>
      </dsp:txBody>
      <dsp:txXfrm>
        <a:off x="3486215" y="598219"/>
        <a:ext cx="1404259" cy="675769"/>
      </dsp:txXfrm>
    </dsp:sp>
    <dsp:sp modelId="{630F9798-05AD-4A5B-A4C4-78E6C3F100CE}">
      <dsp:nvSpPr>
        <dsp:cNvPr id="0" name=""/>
        <dsp:cNvSpPr/>
      </dsp:nvSpPr>
      <dsp:spPr>
        <a:xfrm>
          <a:off x="5173261" y="561662"/>
          <a:ext cx="1477373" cy="748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25198"/>
              </a:solidFill>
            </a:rPr>
            <a:t>Bivariate Analysis</a:t>
          </a:r>
        </a:p>
      </dsp:txBody>
      <dsp:txXfrm>
        <a:off x="5209818" y="598219"/>
        <a:ext cx="1404259" cy="675769"/>
      </dsp:txXfrm>
    </dsp:sp>
    <dsp:sp modelId="{E570A13B-4019-4082-BD19-900C5A39D0F0}">
      <dsp:nvSpPr>
        <dsp:cNvPr id="0" name=""/>
        <dsp:cNvSpPr/>
      </dsp:nvSpPr>
      <dsp:spPr>
        <a:xfrm>
          <a:off x="6896863" y="561662"/>
          <a:ext cx="1477373" cy="748883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Summarize Data Insights</a:t>
          </a:r>
        </a:p>
      </dsp:txBody>
      <dsp:txXfrm>
        <a:off x="6933420" y="598219"/>
        <a:ext cx="1404259" cy="675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86EE6-011C-49FA-9726-AF5036AB86A3}">
      <dsp:nvSpPr>
        <dsp:cNvPr id="0" name=""/>
        <dsp:cNvSpPr/>
      </dsp:nvSpPr>
      <dsp:spPr>
        <a:xfrm rot="5400000">
          <a:off x="4572355" y="80380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Loan Amount Vs  Income</a:t>
          </a:r>
        </a:p>
      </dsp:txBody>
      <dsp:txXfrm rot="-5400000">
        <a:off x="4814239" y="189921"/>
        <a:ext cx="722188" cy="830101"/>
      </dsp:txXfrm>
    </dsp:sp>
    <dsp:sp modelId="{44188815-F950-4DC2-9852-A19085841EF9}">
      <dsp:nvSpPr>
        <dsp:cNvPr id="0" name=""/>
        <dsp:cNvSpPr/>
      </dsp:nvSpPr>
      <dsp:spPr>
        <a:xfrm>
          <a:off x="5809317" y="212324"/>
          <a:ext cx="1253186" cy="723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2964B-D814-46A7-8811-405F2B55A641}">
      <dsp:nvSpPr>
        <dsp:cNvPr id="0" name=""/>
        <dsp:cNvSpPr/>
      </dsp:nvSpPr>
      <dsp:spPr>
        <a:xfrm rot="5400000">
          <a:off x="3449635" y="79162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6506"/>
            <a:lumOff val="1055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DTI</a:t>
          </a:r>
        </a:p>
      </dsp:txBody>
      <dsp:txXfrm rot="-5400000">
        <a:off x="3691519" y="188703"/>
        <a:ext cx="722188" cy="830101"/>
      </dsp:txXfrm>
    </dsp:sp>
    <dsp:sp modelId="{87316106-55EE-42F7-B8A3-2A9452E435F3}">
      <dsp:nvSpPr>
        <dsp:cNvPr id="0" name=""/>
        <dsp:cNvSpPr/>
      </dsp:nvSpPr>
      <dsp:spPr>
        <a:xfrm rot="5400000">
          <a:off x="4014023" y="1102779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13013"/>
            <a:lumOff val="2111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Interest Rate</a:t>
          </a:r>
        </a:p>
      </dsp:txBody>
      <dsp:txXfrm rot="-5400000">
        <a:off x="4255907" y="1212320"/>
        <a:ext cx="722188" cy="830101"/>
      </dsp:txXfrm>
    </dsp:sp>
    <dsp:sp modelId="{583E51D8-B657-4E2C-A64A-73D791452976}">
      <dsp:nvSpPr>
        <dsp:cNvPr id="0" name=""/>
        <dsp:cNvSpPr/>
      </dsp:nvSpPr>
      <dsp:spPr>
        <a:xfrm>
          <a:off x="2386474" y="1296388"/>
          <a:ext cx="1302433" cy="723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4E829-FE07-426F-9B6D-CD883A7804AB}">
      <dsp:nvSpPr>
        <dsp:cNvPr id="0" name=""/>
        <dsp:cNvSpPr/>
      </dsp:nvSpPr>
      <dsp:spPr>
        <a:xfrm rot="5400000">
          <a:off x="5159174" y="1131685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19519"/>
            <a:lumOff val="3166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Employee Length</a:t>
          </a:r>
        </a:p>
      </dsp:txBody>
      <dsp:txXfrm rot="-5400000">
        <a:off x="5401058" y="1241226"/>
        <a:ext cx="722188" cy="830101"/>
      </dsp:txXfrm>
    </dsp:sp>
    <dsp:sp modelId="{D84CD058-2A15-4ADA-AFD1-32720FECC116}">
      <dsp:nvSpPr>
        <dsp:cNvPr id="0" name=""/>
        <dsp:cNvSpPr/>
      </dsp:nvSpPr>
      <dsp:spPr>
        <a:xfrm rot="5400000">
          <a:off x="4572355" y="2127613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26026"/>
            <a:lumOff val="422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Purpose</a:t>
          </a:r>
        </a:p>
      </dsp:txBody>
      <dsp:txXfrm rot="-5400000">
        <a:off x="4814239" y="2237154"/>
        <a:ext cx="722188" cy="830101"/>
      </dsp:txXfrm>
    </dsp:sp>
    <dsp:sp modelId="{5B1E5CAF-64BE-4830-8CE3-32A9BE004B4F}">
      <dsp:nvSpPr>
        <dsp:cNvPr id="0" name=""/>
        <dsp:cNvSpPr/>
      </dsp:nvSpPr>
      <dsp:spPr>
        <a:xfrm>
          <a:off x="5731762" y="2290417"/>
          <a:ext cx="1345848" cy="723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7B044-836A-4AEE-A815-755B44C80448}">
      <dsp:nvSpPr>
        <dsp:cNvPr id="0" name=""/>
        <dsp:cNvSpPr/>
      </dsp:nvSpPr>
      <dsp:spPr>
        <a:xfrm rot="5400000">
          <a:off x="3449635" y="2126395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Public Records  Bankruptcies</a:t>
          </a:r>
        </a:p>
      </dsp:txBody>
      <dsp:txXfrm rot="-5400000">
        <a:off x="3691519" y="2235936"/>
        <a:ext cx="722188" cy="830101"/>
      </dsp:txXfrm>
    </dsp:sp>
    <dsp:sp modelId="{5A7FD379-8D6E-4A42-899D-AB8F698A4B0D}">
      <dsp:nvSpPr>
        <dsp:cNvPr id="0" name=""/>
        <dsp:cNvSpPr/>
      </dsp:nvSpPr>
      <dsp:spPr>
        <a:xfrm rot="5400000">
          <a:off x="4014023" y="3150012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26026"/>
            <a:lumOff val="422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Bank Accounts</a:t>
          </a:r>
        </a:p>
      </dsp:txBody>
      <dsp:txXfrm rot="-5400000">
        <a:off x="4255907" y="3259553"/>
        <a:ext cx="722188" cy="830101"/>
      </dsp:txXfrm>
    </dsp:sp>
    <dsp:sp modelId="{BE3ABF59-58E8-49C6-9A6F-CAA8DCBE73EF}">
      <dsp:nvSpPr>
        <dsp:cNvPr id="0" name=""/>
        <dsp:cNvSpPr/>
      </dsp:nvSpPr>
      <dsp:spPr>
        <a:xfrm>
          <a:off x="2736165" y="3314034"/>
          <a:ext cx="1302433" cy="723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18C43-122C-49FA-AC76-08D9233B1389}">
      <dsp:nvSpPr>
        <dsp:cNvPr id="0" name=""/>
        <dsp:cNvSpPr/>
      </dsp:nvSpPr>
      <dsp:spPr>
        <a:xfrm rot="5400000">
          <a:off x="5136743" y="3151230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19519"/>
            <a:lumOff val="3166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Grade</a:t>
          </a:r>
        </a:p>
      </dsp:txBody>
      <dsp:txXfrm rot="-5400000">
        <a:off x="5378627" y="3260771"/>
        <a:ext cx="722188" cy="830101"/>
      </dsp:txXfrm>
    </dsp:sp>
    <dsp:sp modelId="{66F4B548-50F1-43F0-9E36-E0256C2A892B}">
      <dsp:nvSpPr>
        <dsp:cNvPr id="0" name=""/>
        <dsp:cNvSpPr/>
      </dsp:nvSpPr>
      <dsp:spPr>
        <a:xfrm rot="5400000">
          <a:off x="4572355" y="4174846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13013"/>
            <a:lumOff val="2111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Term</a:t>
          </a:r>
        </a:p>
      </dsp:txBody>
      <dsp:txXfrm rot="-5400000">
        <a:off x="4814239" y="4284387"/>
        <a:ext cx="722188" cy="830101"/>
      </dsp:txXfrm>
    </dsp:sp>
    <dsp:sp modelId="{80869D2B-F2A6-4E99-B76A-1E33C75CEED0}">
      <dsp:nvSpPr>
        <dsp:cNvPr id="0" name=""/>
        <dsp:cNvSpPr/>
      </dsp:nvSpPr>
      <dsp:spPr>
        <a:xfrm>
          <a:off x="5731762" y="4337650"/>
          <a:ext cx="1345848" cy="723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1F830-B9FA-4ABB-9837-23C680632A57}">
      <dsp:nvSpPr>
        <dsp:cNvPr id="0" name=""/>
        <dsp:cNvSpPr/>
      </dsp:nvSpPr>
      <dsp:spPr>
        <a:xfrm rot="5400000">
          <a:off x="3439238" y="4174846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6506"/>
            <a:lumOff val="1055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Home Ownership</a:t>
          </a:r>
        </a:p>
      </dsp:txBody>
      <dsp:txXfrm rot="-5400000">
        <a:off x="3681122" y="4284387"/>
        <a:ext cx="722188" cy="830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5F7DD-F8CC-455F-84F9-B40DC0416614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CAA13-6CD2-44AA-9A83-CBDA60745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5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CAA13-6CD2-44AA-9A83-CBDA6074545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8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CBBEEA-399B-3213-5CAA-99FD002B64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122094-AA1B-7B29-88A5-C7B98C6E7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F0D40A-A71C-0051-F29A-C0C31501FA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44E8D-9BB6-467D-85C9-DD000786C25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0609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91111-3244-1A93-0168-9C747BB751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2B676-ADC5-5394-1BB4-9F6A3B4263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D128B-C159-2561-329C-75AA47EF52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EE315-69B1-474A-B036-6D2AFDD3841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9034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161B37-873C-B639-E2D2-5DD0497D94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1353CB-135C-5305-FCFB-95FEA1E98B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EB7E08-FCC6-0674-F686-25916A6A1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14D82-A3AE-4B8E-A0BE-854E860EBC2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06787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AD4F5C-6E26-AB1B-3395-7216C5AEBA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52019C-6200-B7A2-03CE-F590084D44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3AF820-F8AF-BB8E-D290-E4BF41D17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33F3D-3892-49F4-9629-108146B812C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9957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A7E5-5FB1-3F13-4F16-E90DCFF0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583362"/>
            <a:ext cx="827584" cy="274638"/>
          </a:xfrm>
        </p:spPr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6430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BAB8-E3FA-AD4C-DA01-7303B10D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67CFE-D6A5-04B5-67E2-C3AAABC2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6583362"/>
            <a:ext cx="763478" cy="274638"/>
          </a:xfrm>
          <a:solidFill>
            <a:srgbClr val="02519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D8BF74B-B5E3-4D3D-9E8C-0CE8B052EA45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8546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12F59D-69CD-F98B-4975-B9A0E51BAA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280AB8-1092-E622-5809-A5998D81EE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B75346-3B4F-9F34-195B-77AC9304FD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64337-8EC7-4153-A405-DD7F93E7601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913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BBDF6-04DD-C087-207C-B881C7D38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451777-A6E8-9791-CE01-3E861D050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CE87CD-E7CB-E184-AFCF-B8B0F70E6A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80A8-54DC-4EAE-99EF-E90F9ACBD6F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2672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BDD486-2A93-A2D3-4FAE-CBF16DD001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23B8BB-045C-7554-0E00-66436208F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748C3E-3FC3-75D4-853A-6A143C3356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C167E-E60D-4D12-B979-543A8524726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6118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E406E60-7C09-A619-D8B5-A90664A52E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ED15C8-B6C4-DF45-4EA2-725AC5559E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26EBAD-9B63-A6DD-F3A5-FCA0D38C2A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77945-9487-415A-B9A0-B8969202126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2385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AAF243F-CAB8-12E8-BC0F-1AE79BE8DD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F7BC09-504E-4A7D-C29A-64085EB29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F64C3E1-C245-6C0A-0658-421E680948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D70F7-4DB5-4E73-B5E4-0F19A660DF4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0102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44006-665E-D4E1-F144-662AC5994C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DFCE7-BB56-2B39-2321-4417487CA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A4D43-94B9-D364-8ECB-B2ABA6549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D25F-8087-4A8C-B99F-D921D818592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2891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BEA7750-9F9E-EDF2-436F-5655BC44F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EB9A4A-0828-CBB6-E881-770EC6643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53FE10-585B-CD30-6624-4B96A5E860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A923F05-68D0-2F08-7EB5-1695350F04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F88264-2B3C-40A0-B3C1-44304C3164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D8BF74B-B5E3-4D3D-9E8C-0CE8B052EA4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diagramColors" Target="../diagrams/colors2.xml"/><Relationship Id="rId12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slide" Target="slide14.xml"/><Relationship Id="rId5" Type="http://schemas.openxmlformats.org/officeDocument/2006/relationships/diagramLayout" Target="../diagrams/layout2.xml"/><Relationship Id="rId10" Type="http://schemas.openxmlformats.org/officeDocument/2006/relationships/slide" Target="slide10.xml"/><Relationship Id="rId4" Type="http://schemas.openxmlformats.org/officeDocument/2006/relationships/diagramData" Target="../diagrams/data2.xml"/><Relationship Id="rId9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E9561EDC-104D-9ACB-87BB-2FA2A82C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6459"/>
            <a:ext cx="4824536" cy="28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110">
            <a:extLst>
              <a:ext uri="{FF2B5EF4-FFF2-40B4-BE49-F238E27FC236}">
                <a16:creationId xmlns:a16="http://schemas.microsoft.com/office/drawing/2014/main" id="{7E0BB14A-03D5-1C1B-E7AD-F2A186FA73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950" y="3614738"/>
            <a:ext cx="6264275" cy="576262"/>
          </a:xfrm>
          <a:noFill/>
        </p:spPr>
        <p:txBody>
          <a:bodyPr anchor="ctr"/>
          <a:lstStyle/>
          <a:p>
            <a:pPr algn="l" eaLnBrk="1" hangingPunct="1"/>
            <a:r>
              <a:rPr lang="es-UY" altLang="en-US" sz="3600" b="1">
                <a:solidFill>
                  <a:srgbClr val="1C1C1C"/>
                </a:solidFill>
              </a:rPr>
              <a:t>Lending Club Case Study</a:t>
            </a:r>
            <a:endParaRPr lang="es-ES" altLang="en-US" sz="3600" b="1">
              <a:solidFill>
                <a:srgbClr val="1C1C1C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0A56AB-C763-F75B-9061-8F381CA7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44E8D-9BB6-467D-85C9-DD000786C252}" type="slidenum">
              <a:rPr lang="es-ES" altLang="en-US" smtClean="0"/>
              <a:pPr>
                <a:defRPr/>
              </a:pPr>
              <a:t>1</a:t>
            </a:fld>
            <a:endParaRPr lang="es-E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43AB11-4119-E7FA-E81F-1EA6EB2CAAE9}"/>
              </a:ext>
            </a:extLst>
          </p:cNvPr>
          <p:cNvSpPr/>
          <p:nvPr/>
        </p:nvSpPr>
        <p:spPr>
          <a:xfrm>
            <a:off x="4067944" y="323215"/>
            <a:ext cx="1152128" cy="360040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6173" y="188640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Bivariate Analysis – Home Ownership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57AFD-4410-DCE2-3A52-199C302FA8C0}"/>
              </a:ext>
            </a:extLst>
          </p:cNvPr>
          <p:cNvSpPr txBox="1"/>
          <p:nvPr/>
        </p:nvSpPr>
        <p:spPr>
          <a:xfrm>
            <a:off x="3779912" y="903500"/>
            <a:ext cx="2965877" cy="477054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 algn="ctr"/>
            <a:r>
              <a:rPr lang="en-IN" sz="2500">
                <a:solidFill>
                  <a:schemeClr val="bg1"/>
                </a:solidFill>
              </a:rPr>
              <a:t>Data Insights - 5/10</a:t>
            </a:r>
            <a:endParaRPr lang="en-IN" sz="250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ABE8B-D939-2CFA-A60A-B4EF6D42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/>
              <a:pPr>
                <a:defRPr/>
              </a:pPr>
              <a:t>10</a:t>
            </a:fld>
            <a:endParaRPr lang="es-ES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224C86A-C8EF-7F02-2B7B-E1F25DE84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79507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4AB4FD-E366-2D1E-DF6C-B658786C9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00250"/>
            <a:ext cx="36385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763D75-EC44-C808-9852-2C605305313F}"/>
              </a:ext>
            </a:extLst>
          </p:cNvPr>
          <p:cNvSpPr txBox="1"/>
          <p:nvPr/>
        </p:nvSpPr>
        <p:spPr>
          <a:xfrm>
            <a:off x="649710" y="5246745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% Defaulters high in case of Rent &amp; Mortgage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case of Rent, defaulters with top loan amount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Reduce providing loans as well as reduce loan amount for Rent category </a:t>
            </a:r>
          </a:p>
        </p:txBody>
      </p:sp>
      <p:sp>
        <p:nvSpPr>
          <p:cNvPr id="8" name="Rectangle: Beveled 7">
            <a:hlinkClick r:id="rId4" action="ppaction://hlinksldjump"/>
            <a:extLst>
              <a:ext uri="{FF2B5EF4-FFF2-40B4-BE49-F238E27FC236}">
                <a16:creationId xmlns:a16="http://schemas.microsoft.com/office/drawing/2014/main" id="{0BFCE876-2C2C-670A-4051-E786EADB628F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4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9822" y="304742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Bivariate Analysis –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DTI Vs Loan Status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57AFD-4410-DCE2-3A52-199C302FA8C0}"/>
              </a:ext>
            </a:extLst>
          </p:cNvPr>
          <p:cNvSpPr txBox="1"/>
          <p:nvPr/>
        </p:nvSpPr>
        <p:spPr>
          <a:xfrm>
            <a:off x="3596883" y="1081187"/>
            <a:ext cx="2965877" cy="477054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Data Insights - 6/10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5CDB19-4D8B-5B16-E82F-8B398545F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72598"/>
            <a:ext cx="3004742" cy="20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872B1E83-1308-69B9-F426-5D3E589E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66" y="4437112"/>
            <a:ext cx="3051088" cy="205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626B9-8918-4128-C21A-ABC7D0EE2437}"/>
              </a:ext>
            </a:extLst>
          </p:cNvPr>
          <p:cNvSpPr txBox="1"/>
          <p:nvPr/>
        </p:nvSpPr>
        <p:spPr>
          <a:xfrm>
            <a:off x="179512" y="279098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Defaulters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F8E28-4901-B399-971C-E36FE590F5E0}"/>
              </a:ext>
            </a:extLst>
          </p:cNvPr>
          <p:cNvSpPr txBox="1"/>
          <p:nvPr/>
        </p:nvSpPr>
        <p:spPr>
          <a:xfrm>
            <a:off x="206644" y="510141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Non defaulters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61278-8D03-F953-A360-3F12AF568A53}"/>
              </a:ext>
            </a:extLst>
          </p:cNvPr>
          <p:cNvSpPr txBox="1"/>
          <p:nvPr/>
        </p:nvSpPr>
        <p:spPr>
          <a:xfrm>
            <a:off x="5638710" y="2238438"/>
            <a:ext cx="30510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Defaulter (loan status = “Charged Off”) count is trending up with DTI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Peaks observed DTI &gt; 14; securitize deep for these loan requests </a:t>
            </a:r>
          </a:p>
          <a:p>
            <a:endParaRPr lang="en-IN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8F191-80E3-9910-09D5-046C3B1E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11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7" name="Rectangle: Beveled 6">
            <a:hlinkClick r:id="rId4" action="ppaction://hlinksldjump"/>
            <a:extLst>
              <a:ext uri="{FF2B5EF4-FFF2-40B4-BE49-F238E27FC236}">
                <a16:creationId xmlns:a16="http://schemas.microsoft.com/office/drawing/2014/main" id="{25E99E4B-3CEE-BFE2-F2D1-1EF79FD4138E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 Back</a:t>
            </a:r>
          </a:p>
        </p:txBody>
      </p:sp>
    </p:spTree>
    <p:extLst>
      <p:ext uri="{BB962C8B-B14F-4D97-AF65-F5344CB8AC3E}">
        <p14:creationId xmlns:p14="http://schemas.microsoft.com/office/powerpoint/2010/main" val="354659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ACEDECC-5D07-66A4-691B-20845800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00808"/>
            <a:ext cx="34004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19B857C-7D00-56A3-089B-7A06D1717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7"/>
            <a:ext cx="32861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1AD93A-887B-1A4E-28C7-C818B7338587}"/>
              </a:ext>
            </a:extLst>
          </p:cNvPr>
          <p:cNvSpPr txBox="1"/>
          <p:nvPr/>
        </p:nvSpPr>
        <p:spPr>
          <a:xfrm>
            <a:off x="313221" y="5661248"/>
            <a:ext cx="851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2 loan purpose categories – ‘Debt Consolidation’ &amp; ‘Small Business’ with highest defaulters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2 industries – ‘Small Business’ &amp; ‘’Renewable Energy’ with maximum average loss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C716C3-54EB-01F6-E94E-6B35BABCF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7704" y="358186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Bivariate Analysis –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Loan Purpose &amp; P&amp;L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68448-7037-39B2-CBBA-254B9AC1D10D}"/>
              </a:ext>
            </a:extLst>
          </p:cNvPr>
          <p:cNvSpPr txBox="1"/>
          <p:nvPr/>
        </p:nvSpPr>
        <p:spPr>
          <a:xfrm>
            <a:off x="3709941" y="1100734"/>
            <a:ext cx="2965877" cy="477054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Data Insights - 7/10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C66FAB-9344-E22C-BD1F-3FBCF4CA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12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3" name="Rectangle: Beveled 2">
            <a:extLst>
              <a:ext uri="{FF2B5EF4-FFF2-40B4-BE49-F238E27FC236}">
                <a16:creationId xmlns:a16="http://schemas.microsoft.com/office/drawing/2014/main" id="{AD52A571-940F-9C8B-27F8-27DBA0FD9B72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/>
              </a:rPr>
              <a:t>Go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9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262E6DA-283E-AC8D-95CE-DABC517F2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972" y="1841351"/>
            <a:ext cx="31242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5D33C8-5FB1-0A16-DF70-7BE75059948A}"/>
              </a:ext>
            </a:extLst>
          </p:cNvPr>
          <p:cNvSpPr txBox="1"/>
          <p:nvPr/>
        </p:nvSpPr>
        <p:spPr>
          <a:xfrm>
            <a:off x="313221" y="5013176"/>
            <a:ext cx="8517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Grade: profit improves as grade upscale, but high risk with lower grades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Sub Grade: heavy loss making cases for middle sub grades though major cases are profit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Initial sub grades are with wide spread across loss and profit scale and to be </a:t>
            </a:r>
            <a:r>
              <a:rPr lang="en-IN" sz="1400" dirty="0" err="1"/>
              <a:t>reveiwed</a:t>
            </a:r>
            <a:r>
              <a:rPr lang="en-IN" sz="1400" dirty="0"/>
              <a:t> closely  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C5E007-4CF3-1FC7-9FF1-90EFE453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4" y="1841351"/>
            <a:ext cx="2828926" cy="18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8ADE99B-A50A-58B8-EA45-85272A48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3127" y="298562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Bivariate Analysis –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Profit &amp; Loss across Grades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B4D70-133F-EF81-C76A-E2283DF31738}"/>
              </a:ext>
            </a:extLst>
          </p:cNvPr>
          <p:cNvSpPr txBox="1"/>
          <p:nvPr/>
        </p:nvSpPr>
        <p:spPr>
          <a:xfrm>
            <a:off x="3635896" y="977255"/>
            <a:ext cx="2965876" cy="477054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Data Insights - 8/10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602C929-159F-CB05-32DB-94322E1C4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678" y="1841351"/>
            <a:ext cx="2641118" cy="175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9E90FB-B804-95C7-72D9-D90FEC42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13</a:t>
            </a:fld>
            <a:endParaRPr lang="es-ES" altLang="en-US" dirty="0">
              <a:solidFill>
                <a:schemeClr val="bg1"/>
              </a:solidFill>
            </a:endParaRPr>
          </a:p>
        </p:txBody>
      </p:sp>
      <p:sp>
        <p:nvSpPr>
          <p:cNvPr id="3" name="Rectangle: Beveled 2">
            <a:hlinkClick r:id="rId5" action="ppaction://hlinksldjump"/>
            <a:extLst>
              <a:ext uri="{FF2B5EF4-FFF2-40B4-BE49-F238E27FC236}">
                <a16:creationId xmlns:a16="http://schemas.microsoft.com/office/drawing/2014/main" id="{CAA04958-AB44-EF90-D258-ED40EBA15DFE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2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80E161-D897-8503-A3ED-AC0DAF20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</p:spPr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s-ES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65883D-2358-2463-4A54-05446A10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97791"/>
            <a:ext cx="3450044" cy="295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87360D4-5B38-607B-1899-61E32A162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4991" y="318228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Bivariate Analysis – Profit &amp; Loss,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Income, Loan Amount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376B4-59B9-DD53-237F-DEECBC0C1BB2}"/>
              </a:ext>
            </a:extLst>
          </p:cNvPr>
          <p:cNvSpPr txBox="1"/>
          <p:nvPr/>
        </p:nvSpPr>
        <p:spPr>
          <a:xfrm>
            <a:off x="3923928" y="1080050"/>
            <a:ext cx="2965877" cy="477054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Data Insights - 9/10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EFBFD-7E7B-45A2-DD10-3228810BE870}"/>
              </a:ext>
            </a:extLst>
          </p:cNvPr>
          <p:cNvSpPr txBox="1"/>
          <p:nvPr/>
        </p:nvSpPr>
        <p:spPr>
          <a:xfrm>
            <a:off x="107504" y="4883219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Income &lt; 200K &amp; loan amount between 15K to 40K to be scrutinized to mitigate loss risks or increase interest rate to have better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Income &lt; 200K, sanction loan up to 15% of annual income </a:t>
            </a:r>
          </a:p>
          <a:p>
            <a:pPr lvl="1"/>
            <a:endParaRPr lang="en-IN" sz="1400" dirty="0"/>
          </a:p>
          <a:p>
            <a:pPr lvl="1"/>
            <a:r>
              <a:rPr lang="en-IN" sz="1400" dirty="0"/>
              <a:t> </a:t>
            </a:r>
          </a:p>
        </p:txBody>
      </p:sp>
      <p:sp>
        <p:nvSpPr>
          <p:cNvPr id="3" name="Rectangle: Beveled 2">
            <a:hlinkClick r:id="rId3" action="ppaction://hlinksldjump"/>
            <a:extLst>
              <a:ext uri="{FF2B5EF4-FFF2-40B4-BE49-F238E27FC236}">
                <a16:creationId xmlns:a16="http://schemas.microsoft.com/office/drawing/2014/main" id="{8ACE93AB-7D7D-1525-CD87-B4D3666788AE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981D4C-4E28-ECCE-1B8B-EF796366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98" y="1872066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BCB315-94CE-8202-D24A-AE78F8F65F72}"/>
              </a:ext>
            </a:extLst>
          </p:cNvPr>
          <p:cNvSpPr/>
          <p:nvPr/>
        </p:nvSpPr>
        <p:spPr>
          <a:xfrm>
            <a:off x="5076056" y="2087235"/>
            <a:ext cx="936104" cy="2280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6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AE0259-C9C6-DBDB-E221-573582D7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4186771" cy="339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C05CCCF-61A3-1640-0B7C-BAABA5B2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31912"/>
            <a:ext cx="4186771" cy="339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10C1E6A-75CB-DF0E-D480-8EE4CD45D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672" y="328916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Bivariate Analysis – Watch Profit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&amp; Loss across key variables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D9854-48C2-F4C3-0EC6-1ECED7F2B028}"/>
              </a:ext>
            </a:extLst>
          </p:cNvPr>
          <p:cNvSpPr txBox="1"/>
          <p:nvPr/>
        </p:nvSpPr>
        <p:spPr>
          <a:xfrm>
            <a:off x="3629470" y="1111937"/>
            <a:ext cx="3143809" cy="477054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Data Insights - 10/10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03248-7D80-734F-CA76-CD48843BE123}"/>
              </a:ext>
            </a:extLst>
          </p:cNvPr>
          <p:cNvSpPr txBox="1"/>
          <p:nvPr/>
        </p:nvSpPr>
        <p:spPr>
          <a:xfrm>
            <a:off x="313221" y="5013176"/>
            <a:ext cx="8517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Overall not very strong corelation but certainly employee length is positively impacting whereas below 3 drivers for loss making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Public Records (Bankruptcies)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DTI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Number of Bank Accounts </a:t>
            </a:r>
          </a:p>
          <a:p>
            <a:pPr marL="800100" lvl="1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98F26-EC7F-E88F-49C0-4F8F4264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15</a:t>
            </a:fld>
            <a:endParaRPr lang="es-ES" altLang="en-US" dirty="0">
              <a:solidFill>
                <a:schemeClr val="bg1"/>
              </a:solidFill>
            </a:endParaRPr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4F862A4A-9B05-BE69-814B-B97C01A35961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2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063BEC6-B2D6-A191-CAD4-A5C05DD7BF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AAFDBA-3E1B-174F-ADE9-40BF9D04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</p:spPr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248BD-6E11-3CB4-09BC-7AF1125316BC}"/>
              </a:ext>
            </a:extLst>
          </p:cNvPr>
          <p:cNvSpPr txBox="1"/>
          <p:nvPr/>
        </p:nvSpPr>
        <p:spPr>
          <a:xfrm>
            <a:off x="1331640" y="-122243"/>
            <a:ext cx="8161209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defRPr sz="3500">
                <a:solidFill>
                  <a:schemeClr val="accent1">
                    <a:lumMod val="9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</a:defRPr>
            </a:lvl2pPr>
            <a:lvl3pPr algn="ctr">
              <a:defRPr sz="4400">
                <a:solidFill>
                  <a:schemeClr val="tx2"/>
                </a:solidFill>
              </a:defRPr>
            </a:lvl3pPr>
            <a:lvl4pPr algn="ctr">
              <a:defRPr sz="4400">
                <a:solidFill>
                  <a:schemeClr val="tx2"/>
                </a:solidFill>
              </a:defRPr>
            </a:lvl4pPr>
            <a:lvl5pPr algn="ctr">
              <a:defRPr sz="44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</a:defRPr>
            </a:lvl9pPr>
          </a:lstStyle>
          <a:p>
            <a:r>
              <a:rPr lang="en-IN" sz="3000" dirty="0"/>
              <a:t>The Goal was to turn data into information </a:t>
            </a:r>
          </a:p>
          <a:p>
            <a:r>
              <a:rPr lang="en-IN" sz="3000" dirty="0"/>
              <a:t>and information into insights </a:t>
            </a:r>
          </a:p>
        </p:txBody>
      </p:sp>
    </p:spTree>
    <p:extLst>
      <p:ext uri="{BB962C8B-B14F-4D97-AF65-F5344CB8AC3E}">
        <p14:creationId xmlns:p14="http://schemas.microsoft.com/office/powerpoint/2010/main" val="80883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611" y="13014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Business Objective</a:t>
            </a:r>
          </a:p>
        </p:txBody>
      </p:sp>
      <p:pic>
        <p:nvPicPr>
          <p:cNvPr id="3" name="Graphic 2" descr="Employee badge">
            <a:extLst>
              <a:ext uri="{FF2B5EF4-FFF2-40B4-BE49-F238E27FC236}">
                <a16:creationId xmlns:a16="http://schemas.microsoft.com/office/drawing/2014/main" id="{869450F8-8FE2-3620-28A9-09BD95A5A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6493" y="2512243"/>
            <a:ext cx="914400" cy="914400"/>
          </a:xfrm>
          <a:prstGeom prst="rect">
            <a:avLst/>
          </a:prstGeom>
        </p:spPr>
      </p:pic>
      <p:pic>
        <p:nvPicPr>
          <p:cNvPr id="6" name="Graphic 5" descr="Factory">
            <a:extLst>
              <a:ext uri="{FF2B5EF4-FFF2-40B4-BE49-F238E27FC236}">
                <a16:creationId xmlns:a16="http://schemas.microsoft.com/office/drawing/2014/main" id="{D98F2325-C4DA-8B75-A55F-AD139F82B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845" y="2512243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38131-52C0-8061-C109-A6DF35BC089B}"/>
              </a:ext>
            </a:extLst>
          </p:cNvPr>
          <p:cNvSpPr txBox="1"/>
          <p:nvPr/>
        </p:nvSpPr>
        <p:spPr>
          <a:xfrm>
            <a:off x="765977" y="1916831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B9702-DD77-F13D-1EFB-C96FCD3A3917}"/>
              </a:ext>
            </a:extLst>
          </p:cNvPr>
          <p:cNvSpPr txBox="1"/>
          <p:nvPr/>
        </p:nvSpPr>
        <p:spPr>
          <a:xfrm>
            <a:off x="2823693" y="1916831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Business Challenge</a:t>
            </a: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EF3A56C5-9EF1-4849-88F6-6F2424418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9768" y="253842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B4684B-2D82-D5E3-5BAA-919AE2C68396}"/>
              </a:ext>
            </a:extLst>
          </p:cNvPr>
          <p:cNvSpPr txBox="1"/>
          <p:nvPr/>
        </p:nvSpPr>
        <p:spPr>
          <a:xfrm>
            <a:off x="4919753" y="1916831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Historical Data</a:t>
            </a:r>
          </a:p>
        </p:txBody>
      </p:sp>
      <p:pic>
        <p:nvPicPr>
          <p:cNvPr id="13" name="Graphic 12" descr="Target">
            <a:extLst>
              <a:ext uri="{FF2B5EF4-FFF2-40B4-BE49-F238E27FC236}">
                <a16:creationId xmlns:a16="http://schemas.microsoft.com/office/drawing/2014/main" id="{64069DEA-0516-CD90-67CB-00D640DDE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12533" y="253842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D31EBB-1A86-F738-E8E6-AADE16202485}"/>
              </a:ext>
            </a:extLst>
          </p:cNvPr>
          <p:cNvSpPr txBox="1"/>
          <p:nvPr/>
        </p:nvSpPr>
        <p:spPr>
          <a:xfrm>
            <a:off x="7015813" y="1916831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Client’s 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3E233-22A5-1B14-9945-3A8A2F046500}"/>
              </a:ext>
            </a:extLst>
          </p:cNvPr>
          <p:cNvSpPr txBox="1"/>
          <p:nvPr/>
        </p:nvSpPr>
        <p:spPr>
          <a:xfrm>
            <a:off x="594763" y="3645024"/>
            <a:ext cx="1800000" cy="234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largest online loan marketplace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BBEE73-9F06-0A42-B162-F87F5C28D90E}"/>
              </a:ext>
            </a:extLst>
          </p:cNvPr>
          <p:cNvSpPr txBox="1"/>
          <p:nvPr/>
        </p:nvSpPr>
        <p:spPr>
          <a:xfrm>
            <a:off x="2626553" y="3645022"/>
            <a:ext cx="1800000" cy="224676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91E42"/>
                </a:solidFill>
                <a:latin typeface="freight-text-pro"/>
              </a:rPr>
              <a:t>L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ending loans to ‘risky’ applicants is the largest source of financial loss (called credit loss)</a:t>
            </a:r>
          </a:p>
          <a:p>
            <a:endParaRPr lang="en-US" sz="1400" dirty="0">
              <a:solidFill>
                <a:srgbClr val="091E42"/>
              </a:solidFill>
              <a:latin typeface="freight-text-pro"/>
            </a:endParaRPr>
          </a:p>
          <a:p>
            <a:r>
              <a:rPr lang="en-US" sz="1400" dirty="0">
                <a:solidFill>
                  <a:srgbClr val="091E42"/>
                </a:solidFill>
                <a:latin typeface="freight-text-pro"/>
              </a:rPr>
              <a:t>Not approving loans to the clients who are likely to repay, results in loss of business 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A6A81-9EDE-8B58-EDA4-4718C5265C61}"/>
              </a:ext>
            </a:extLst>
          </p:cNvPr>
          <p:cNvSpPr txBox="1"/>
          <p:nvPr/>
        </p:nvSpPr>
        <p:spPr>
          <a:xfrm>
            <a:off x="4686564" y="3645024"/>
            <a:ext cx="1800000" cy="234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The complete loan data of the time period 2007 to 2011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4FF9F-2174-507E-2FFA-44D1AEE3C2C7}"/>
              </a:ext>
            </a:extLst>
          </p:cNvPr>
          <p:cNvSpPr txBox="1"/>
          <p:nvPr/>
        </p:nvSpPr>
        <p:spPr>
          <a:xfrm>
            <a:off x="6774796" y="3645024"/>
            <a:ext cx="1800000" cy="234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driving factors behind loan default</a:t>
            </a:r>
          </a:p>
          <a:p>
            <a:endParaRPr lang="en-US" sz="1400" dirty="0">
              <a:solidFill>
                <a:srgbClr val="091E4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can be used for portfolio and risk assessment for reducing defaulters (credit loss)</a:t>
            </a:r>
            <a:endParaRPr lang="en-IN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37FD1-37D2-4A19-2EED-D85C0D3F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</p:spPr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s-E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133229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Problem Solving Approach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B3FC7B1-2CC7-D1C1-B46A-1F1EB0AB6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5330037"/>
              </p:ext>
            </p:extLst>
          </p:nvPr>
        </p:nvGraphicFramePr>
        <p:xfrm>
          <a:off x="251520" y="1700808"/>
          <a:ext cx="8376691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6E51C7-8D09-B179-0D43-663B15EB9FD2}"/>
              </a:ext>
            </a:extLst>
          </p:cNvPr>
          <p:cNvSpPr txBox="1"/>
          <p:nvPr/>
        </p:nvSpPr>
        <p:spPr>
          <a:xfrm>
            <a:off x="107635" y="3563846"/>
            <a:ext cx="183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Dropped columns with all NA values, conversion to appropriate data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AF591-6E76-D4B6-0DED-5D942A3FFAB6}"/>
              </a:ext>
            </a:extLst>
          </p:cNvPr>
          <p:cNvSpPr txBox="1"/>
          <p:nvPr/>
        </p:nvSpPr>
        <p:spPr>
          <a:xfrm>
            <a:off x="1709712" y="4941167"/>
            <a:ext cx="183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Each column is reviewed to understand frequency, unique values etc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52889-4167-F9F2-7B17-FE3928DD6A67}"/>
              </a:ext>
            </a:extLst>
          </p:cNvPr>
          <p:cNvSpPr txBox="1"/>
          <p:nvPr/>
        </p:nvSpPr>
        <p:spPr>
          <a:xfrm>
            <a:off x="3581920" y="3573016"/>
            <a:ext cx="183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Derived columns like income buckets, loan amt buckets, P&amp;L etc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7CD53-3CB2-1070-C55A-16FE8B0884B2}"/>
              </a:ext>
            </a:extLst>
          </p:cNvPr>
          <p:cNvSpPr txBox="1"/>
          <p:nvPr/>
        </p:nvSpPr>
        <p:spPr>
          <a:xfrm>
            <a:off x="5238104" y="4941167"/>
            <a:ext cx="183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2 or more columns/variables are reviewed together to analyse impact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11612-373C-D210-86DF-07546072251F}"/>
              </a:ext>
            </a:extLst>
          </p:cNvPr>
          <p:cNvSpPr txBox="1"/>
          <p:nvPr/>
        </p:nvSpPr>
        <p:spPr>
          <a:xfrm>
            <a:off x="6984328" y="3563846"/>
            <a:ext cx="183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1 page view captured to depict key drivers for defaulters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F14BB1-D1C5-ADEC-A219-F932E7BCA9B2}"/>
              </a:ext>
            </a:extLst>
          </p:cNvPr>
          <p:cNvCxnSpPr/>
          <p:nvPr/>
        </p:nvCxnSpPr>
        <p:spPr>
          <a:xfrm>
            <a:off x="2627784" y="3068960"/>
            <a:ext cx="0" cy="185354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8EAB36-AFEE-2331-2D92-3E3C064AF92B}"/>
              </a:ext>
            </a:extLst>
          </p:cNvPr>
          <p:cNvCxnSpPr/>
          <p:nvPr/>
        </p:nvCxnSpPr>
        <p:spPr>
          <a:xfrm>
            <a:off x="6156176" y="3077601"/>
            <a:ext cx="0" cy="185354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0C7F17-8EAB-2EC0-A31B-953555595650}"/>
              </a:ext>
            </a:extLst>
          </p:cNvPr>
          <p:cNvCxnSpPr>
            <a:cxnSpLocks/>
          </p:cNvCxnSpPr>
          <p:nvPr/>
        </p:nvCxnSpPr>
        <p:spPr>
          <a:xfrm>
            <a:off x="1025707" y="3007110"/>
            <a:ext cx="0" cy="56590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0A6C1B-4050-1507-C44C-124FFE188EF7}"/>
              </a:ext>
            </a:extLst>
          </p:cNvPr>
          <p:cNvCxnSpPr>
            <a:cxnSpLocks/>
          </p:cNvCxnSpPr>
          <p:nvPr/>
        </p:nvCxnSpPr>
        <p:spPr>
          <a:xfrm>
            <a:off x="4499992" y="2996952"/>
            <a:ext cx="0" cy="42189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36A0DD-7CF2-89E1-73EE-9BA094BD72F9}"/>
              </a:ext>
            </a:extLst>
          </p:cNvPr>
          <p:cNvCxnSpPr>
            <a:cxnSpLocks/>
          </p:cNvCxnSpPr>
          <p:nvPr/>
        </p:nvCxnSpPr>
        <p:spPr>
          <a:xfrm>
            <a:off x="7884368" y="2996952"/>
            <a:ext cx="0" cy="42189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8A6B6-92B3-1274-E9E3-242CFA68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3</a:t>
            </a:fld>
            <a:endParaRPr lang="es-E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6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2275" y="324954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Top View on Profit &amp; Loss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3F44C20-3A5D-5324-EFC4-75765B45B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75580"/>
              </p:ext>
            </p:extLst>
          </p:nvPr>
        </p:nvGraphicFramePr>
        <p:xfrm>
          <a:off x="1655675" y="2117749"/>
          <a:ext cx="5832649" cy="238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979">
                  <a:extLst>
                    <a:ext uri="{9D8B030D-6E8A-4147-A177-3AD203B41FA5}">
                      <a16:colId xmlns:a16="http://schemas.microsoft.com/office/drawing/2014/main" val="636298435"/>
                    </a:ext>
                  </a:extLst>
                </a:gridCol>
                <a:gridCol w="1202579">
                  <a:extLst>
                    <a:ext uri="{9D8B030D-6E8A-4147-A177-3AD203B41FA5}">
                      <a16:colId xmlns:a16="http://schemas.microsoft.com/office/drawing/2014/main" val="2888602558"/>
                    </a:ext>
                  </a:extLst>
                </a:gridCol>
                <a:gridCol w="1216159">
                  <a:extLst>
                    <a:ext uri="{9D8B030D-6E8A-4147-A177-3AD203B41FA5}">
                      <a16:colId xmlns:a16="http://schemas.microsoft.com/office/drawing/2014/main" val="1861521793"/>
                    </a:ext>
                  </a:extLst>
                </a:gridCol>
                <a:gridCol w="1013466">
                  <a:extLst>
                    <a:ext uri="{9D8B030D-6E8A-4147-A177-3AD203B41FA5}">
                      <a16:colId xmlns:a16="http://schemas.microsoft.com/office/drawing/2014/main" val="2098716172"/>
                    </a:ext>
                  </a:extLst>
                </a:gridCol>
                <a:gridCol w="1013466">
                  <a:extLst>
                    <a:ext uri="{9D8B030D-6E8A-4147-A177-3AD203B41FA5}">
                      <a16:colId xmlns:a16="http://schemas.microsoft.com/office/drawing/2014/main" val="1403308496"/>
                    </a:ext>
                  </a:extLst>
                </a:gridCol>
              </a:tblGrid>
              <a:tr h="8869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IN" sz="1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Loan Data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Planned </a:t>
                      </a:r>
                    </a:p>
                    <a:p>
                      <a:pPr algn="ctr"/>
                      <a:r>
                        <a:rPr lang="en-IN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Actual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Planned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Actual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442"/>
                  </a:ext>
                </a:extLst>
              </a:tr>
              <a:tr h="48640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528730306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457792116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87257"/>
                  </a:ext>
                </a:extLst>
              </a:tr>
              <a:tr h="5069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Fully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439321840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419314516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00B050"/>
                          </a:solidFill>
                        </a:rPr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12640"/>
                  </a:ext>
                </a:extLst>
              </a:tr>
              <a:tr h="5069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Charged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89408466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38477600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-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62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786C883-4B78-895C-414C-952BC04E49E8}"/>
              </a:ext>
            </a:extLst>
          </p:cNvPr>
          <p:cNvSpPr txBox="1"/>
          <p:nvPr/>
        </p:nvSpPr>
        <p:spPr>
          <a:xfrm>
            <a:off x="2195736" y="1117007"/>
            <a:ext cx="5694806" cy="477054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Data Insights Summary - 1/2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52038-C827-2B2C-9D72-AB2DAF9682F5}"/>
              </a:ext>
            </a:extLst>
          </p:cNvPr>
          <p:cNvSpPr txBox="1"/>
          <p:nvPr/>
        </p:nvSpPr>
        <p:spPr>
          <a:xfrm>
            <a:off x="498374" y="4797152"/>
            <a:ext cx="8222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40% Loss in defaulter cases which drastically reducing overall profit to the company and urgent need to take corrective/preventive actions </a:t>
            </a:r>
          </a:p>
          <a:p>
            <a:endParaRPr lang="en-IN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75AA16-FC54-CE9A-FA73-BEC10C0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4</a:t>
            </a:fld>
            <a:endParaRPr lang="es-E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9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1451" y="69554"/>
            <a:ext cx="7330989" cy="981075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Defaulters - Driving factors &amp; Recommendation </a:t>
            </a:r>
          </a:p>
        </p:txBody>
      </p:sp>
      <p:graphicFrame>
        <p:nvGraphicFramePr>
          <p:cNvPr id="3" name="Diagram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A513B65-6713-7F8D-99EC-00CB70C6E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598622"/>
              </p:ext>
            </p:extLst>
          </p:nvPr>
        </p:nvGraphicFramePr>
        <p:xfrm>
          <a:off x="-468560" y="1467778"/>
          <a:ext cx="9813776" cy="5304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34902-5C16-4298-2792-558039A6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5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045E9-BB1A-A2C9-CF46-B0D0809C529D}"/>
              </a:ext>
            </a:extLst>
          </p:cNvPr>
          <p:cNvSpPr txBox="1"/>
          <p:nvPr/>
        </p:nvSpPr>
        <p:spPr>
          <a:xfrm>
            <a:off x="6712192" y="3013501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n-lt"/>
              </a:rPr>
              <a:t>Employee length &lt; 2 </a:t>
            </a:r>
            <a:r>
              <a:rPr lang="en-IN" sz="1200" dirty="0" err="1">
                <a:latin typeface="+mn-lt"/>
              </a:rPr>
              <a:t>yrs</a:t>
            </a:r>
            <a:r>
              <a:rPr lang="en-IN" sz="1200" dirty="0">
                <a:latin typeface="+mn-lt"/>
              </a:rPr>
              <a:t> or 10+ </a:t>
            </a:r>
            <a:r>
              <a:rPr lang="en-IN" sz="1200" dirty="0" err="1">
                <a:latin typeface="+mn-lt"/>
              </a:rPr>
              <a:t>yrs</a:t>
            </a:r>
            <a:r>
              <a:rPr lang="en-IN" sz="1200" dirty="0">
                <a:latin typeface="+mn-lt"/>
              </a:rPr>
              <a:t> with highest defaulter risks. Apply further stringent steps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A96BE-DFB4-CAE4-E827-E9DD34404EF7}"/>
              </a:ext>
            </a:extLst>
          </p:cNvPr>
          <p:cNvSpPr txBox="1"/>
          <p:nvPr/>
        </p:nvSpPr>
        <p:spPr>
          <a:xfrm>
            <a:off x="6785992" y="4356006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n-lt"/>
              </a:rPr>
              <a:t>Reduce loan sanction for purpose as small business or scrutinize deep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E1677-8C15-7143-A3A5-D9A0459779DB}"/>
              </a:ext>
            </a:extLst>
          </p:cNvPr>
          <p:cNvSpPr txBox="1"/>
          <p:nvPr/>
        </p:nvSpPr>
        <p:spPr>
          <a:xfrm>
            <a:off x="6804248" y="566886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n-lt"/>
              </a:rPr>
              <a:t>Lower Grades/Sub Grades with higher defaulter risks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7719FD-74BD-E679-A74E-C5DDCB72DFEF}"/>
              </a:ext>
            </a:extLst>
          </p:cNvPr>
          <p:cNvGrpSpPr/>
          <p:nvPr/>
        </p:nvGrpSpPr>
        <p:grpSpPr>
          <a:xfrm>
            <a:off x="6785992" y="1927907"/>
            <a:ext cx="1944216" cy="562688"/>
            <a:chOff x="3449910" y="164705"/>
            <a:chExt cx="974541" cy="5626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7AB953-BEF7-2702-E7EB-C18862E08ACE}"/>
                </a:ext>
              </a:extLst>
            </p:cNvPr>
            <p:cNvSpPr/>
            <p:nvPr/>
          </p:nvSpPr>
          <p:spPr>
            <a:xfrm>
              <a:off x="3449910" y="164705"/>
              <a:ext cx="974541" cy="5626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3E76D0-401D-1B77-13FE-CAF07BC887BE}"/>
                </a:ext>
              </a:extLst>
            </p:cNvPr>
            <p:cNvSpPr txBox="1"/>
            <p:nvPr/>
          </p:nvSpPr>
          <p:spPr>
            <a:xfrm>
              <a:off x="3449910" y="164705"/>
              <a:ext cx="974541" cy="562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/>
                <a:t>Reject loan amount &gt; 15%  of </a:t>
              </a:r>
              <a:r>
                <a:rPr lang="en-IN" sz="12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a typeface="+mn-ea"/>
                  <a:cs typeface="Arial"/>
                </a:rPr>
                <a:t>annual</a:t>
              </a:r>
              <a:r>
                <a:rPr lang="en-IN" sz="1200" kern="1200" dirty="0"/>
                <a:t> income for income &lt; 200K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969B2B-25DD-5527-0E4B-ACF1FD5847EC}"/>
              </a:ext>
            </a:extLst>
          </p:cNvPr>
          <p:cNvSpPr txBox="1"/>
          <p:nvPr/>
        </p:nvSpPr>
        <p:spPr>
          <a:xfrm>
            <a:off x="251520" y="4158877"/>
            <a:ext cx="2498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Instead of keeping flat interest rate, apply more for boarder approval cases when higher DTI/Public Records/ Bank Accounts</a:t>
            </a:r>
            <a:endParaRPr lang="en-IN" sz="12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D33B76-0F83-D889-3B8E-311B1613F789}"/>
              </a:ext>
            </a:extLst>
          </p:cNvPr>
          <p:cNvSpPr txBox="1"/>
          <p:nvPr/>
        </p:nvSpPr>
        <p:spPr>
          <a:xfrm>
            <a:off x="1151620" y="1055438"/>
            <a:ext cx="7416824" cy="477054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Data Insights Summary - 2/2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95E756-7953-6659-1552-0F9750AD4504}"/>
              </a:ext>
            </a:extLst>
          </p:cNvPr>
          <p:cNvSpPr txBox="1"/>
          <p:nvPr/>
        </p:nvSpPr>
        <p:spPr>
          <a:xfrm>
            <a:off x="179512" y="186845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n-lt"/>
              </a:rPr>
              <a:t>Offer 36 months term more as positive trend compare to 60 months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260CEA-44F9-EB6C-B948-040E1B1564EF}"/>
              </a:ext>
            </a:extLst>
          </p:cNvPr>
          <p:cNvSpPr txBox="1"/>
          <p:nvPr/>
        </p:nvSpPr>
        <p:spPr>
          <a:xfrm>
            <a:off x="199241" y="303879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n-lt"/>
              </a:rPr>
              <a:t>Reduce loan request for Rent category or reduce loan amount</a:t>
            </a:r>
          </a:p>
        </p:txBody>
      </p:sp>
      <p:sp>
        <p:nvSpPr>
          <p:cNvPr id="17" name="Action Button: Get Information 16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A63DDEAA-161C-65AD-B194-1E812309ED51}"/>
              </a:ext>
            </a:extLst>
          </p:cNvPr>
          <p:cNvSpPr/>
          <p:nvPr/>
        </p:nvSpPr>
        <p:spPr>
          <a:xfrm>
            <a:off x="338253" y="4005064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ction Button: Get Information 1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2A1D3CD-0563-217F-39F8-0AE133C056C2}"/>
              </a:ext>
            </a:extLst>
          </p:cNvPr>
          <p:cNvSpPr/>
          <p:nvPr/>
        </p:nvSpPr>
        <p:spPr>
          <a:xfrm>
            <a:off x="271568" y="1700808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ction Button: Get Information 18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4AF6EC8F-9DA1-508F-088B-7E8EAA249313}"/>
              </a:ext>
            </a:extLst>
          </p:cNvPr>
          <p:cNvSpPr/>
          <p:nvPr/>
        </p:nvSpPr>
        <p:spPr>
          <a:xfrm>
            <a:off x="271568" y="2852936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ction Button: Get Information 19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F2D86760-B95E-391C-DD94-BB4BE342361F}"/>
              </a:ext>
            </a:extLst>
          </p:cNvPr>
          <p:cNvSpPr/>
          <p:nvPr/>
        </p:nvSpPr>
        <p:spPr>
          <a:xfrm>
            <a:off x="6780303" y="1722337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ction Button: Get Information 20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90C5F172-D995-524C-37A9-26CA8DEE80E8}"/>
              </a:ext>
            </a:extLst>
          </p:cNvPr>
          <p:cNvSpPr/>
          <p:nvPr/>
        </p:nvSpPr>
        <p:spPr>
          <a:xfrm>
            <a:off x="6768244" y="2852936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ction Button: Get Information 21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E9AA039-9AE4-AA03-0340-D49CCFA7D3B3}"/>
              </a:ext>
            </a:extLst>
          </p:cNvPr>
          <p:cNvSpPr/>
          <p:nvPr/>
        </p:nvSpPr>
        <p:spPr>
          <a:xfrm>
            <a:off x="6865327" y="4193374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ction Button: Get Information 22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EEBB2671-464C-DCEB-6996-944A94E100A1}"/>
              </a:ext>
            </a:extLst>
          </p:cNvPr>
          <p:cNvSpPr/>
          <p:nvPr/>
        </p:nvSpPr>
        <p:spPr>
          <a:xfrm>
            <a:off x="6816307" y="5517232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06A0C-0722-7AF0-FE48-402DDDED124F}"/>
              </a:ext>
            </a:extLst>
          </p:cNvPr>
          <p:cNvSpPr txBox="1"/>
          <p:nvPr/>
        </p:nvSpPr>
        <p:spPr>
          <a:xfrm>
            <a:off x="272368" y="5557270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Reduce providing loans as well as reduce loan amount for Rent category</a:t>
            </a:r>
            <a:endParaRPr lang="en-IN" sz="1200" dirty="0">
              <a:latin typeface="+mn-lt"/>
            </a:endParaRPr>
          </a:p>
        </p:txBody>
      </p:sp>
      <p:sp>
        <p:nvSpPr>
          <p:cNvPr id="11" name="Action Button: Get Information 10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3020CDF1-2997-7B12-4934-58EED80FEA62}"/>
              </a:ext>
            </a:extLst>
          </p:cNvPr>
          <p:cNvSpPr/>
          <p:nvPr/>
        </p:nvSpPr>
        <p:spPr>
          <a:xfrm>
            <a:off x="344695" y="5371414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36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56E9B9-EA54-95B8-B396-E1E771FAEADA}"/>
              </a:ext>
            </a:extLst>
          </p:cNvPr>
          <p:cNvSpPr/>
          <p:nvPr/>
        </p:nvSpPr>
        <p:spPr>
          <a:xfrm>
            <a:off x="467544" y="2694122"/>
            <a:ext cx="4104456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Loan status:</a:t>
            </a: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Fully Paid (32950)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Charged Off (5627)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Current (1140) this column dropped off as not relevant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496FC2-46AC-DE5F-3D8A-122E3D2ABA21}"/>
              </a:ext>
            </a:extLst>
          </p:cNvPr>
          <p:cNvSpPr/>
          <p:nvPr/>
        </p:nvSpPr>
        <p:spPr>
          <a:xfrm>
            <a:off x="487827" y="4249486"/>
            <a:ext cx="1926805" cy="1577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Pub Rec Bankruptcies:</a:t>
            </a:r>
          </a:p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0 (37339)</a:t>
            </a:r>
          </a:p>
          <a:p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1 (1674)</a:t>
            </a:r>
          </a:p>
          <a:p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2 (7)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D97457-2C0A-E63B-0633-0A26FC4FE890}"/>
              </a:ext>
            </a:extLst>
          </p:cNvPr>
          <p:cNvSpPr/>
          <p:nvPr/>
        </p:nvSpPr>
        <p:spPr>
          <a:xfrm>
            <a:off x="4540239" y="2867422"/>
            <a:ext cx="2088232" cy="75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Term:</a:t>
            </a: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 36 &amp; 60 months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072BC-48A0-B513-4A2F-840D406415B3}"/>
              </a:ext>
            </a:extLst>
          </p:cNvPr>
          <p:cNvSpPr/>
          <p:nvPr/>
        </p:nvSpPr>
        <p:spPr>
          <a:xfrm>
            <a:off x="6696236" y="2485692"/>
            <a:ext cx="1764196" cy="12961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Home Ownership: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Rent (18899)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Mortgage (17659)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Own (3058)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Other (98)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Not Specified 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DC9C04-7816-7D95-5CD6-0258BF3C0FD6}"/>
              </a:ext>
            </a:extLst>
          </p:cNvPr>
          <p:cNvSpPr/>
          <p:nvPr/>
        </p:nvSpPr>
        <p:spPr>
          <a:xfrm>
            <a:off x="5033668" y="3564341"/>
            <a:ext cx="1764196" cy="1368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Verification Status:</a:t>
            </a: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Not Verified ()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Verified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Source Verified</a:t>
            </a:r>
          </a:p>
          <a:p>
            <a:endParaRPr lang="en-IN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C461BD-8891-2BBB-DD12-6058568ECDFA}"/>
              </a:ext>
            </a:extLst>
          </p:cNvPr>
          <p:cNvSpPr/>
          <p:nvPr/>
        </p:nvSpPr>
        <p:spPr>
          <a:xfrm>
            <a:off x="6580890" y="4555094"/>
            <a:ext cx="1879542" cy="12314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DTI: 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count(39717), mean(13.31), std(6.67),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min(0), 25%(8.17), 50%(13.40), 75%(18.60), max(29.99)</a:t>
            </a:r>
            <a:endParaRPr lang="en-IN" sz="1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IN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9D230A8-74A1-BBA3-1234-6509916AA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5439" y="337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Univariate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BA831-E0B1-E04B-C2A2-FD920BCEB168}"/>
              </a:ext>
            </a:extLst>
          </p:cNvPr>
          <p:cNvSpPr txBox="1"/>
          <p:nvPr/>
        </p:nvSpPr>
        <p:spPr>
          <a:xfrm>
            <a:off x="3709134" y="990060"/>
            <a:ext cx="2958502" cy="477054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algn="ctr"/>
            <a:r>
              <a:rPr lang="en-IN" sz="2500">
                <a:solidFill>
                  <a:schemeClr val="bg1"/>
                </a:solidFill>
              </a:rPr>
              <a:t>Data Insights - 1/10 </a:t>
            </a:r>
            <a:endParaRPr lang="en-IN" sz="2500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C8315B-1FB6-A512-834F-2321EB64A2B0}"/>
              </a:ext>
            </a:extLst>
          </p:cNvPr>
          <p:cNvSpPr/>
          <p:nvPr/>
        </p:nvSpPr>
        <p:spPr>
          <a:xfrm>
            <a:off x="2357754" y="3420326"/>
            <a:ext cx="2448272" cy="15773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Interest Rate: </a:t>
            </a:r>
          </a:p>
          <a:p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14.65% (39707 loan cases)</a:t>
            </a:r>
          </a:p>
          <a:p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7 other different rates (10 loan cases)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C6EDD-7F83-5D0D-B359-3BAD6A025C6E}"/>
              </a:ext>
            </a:extLst>
          </p:cNvPr>
          <p:cNvSpPr txBox="1"/>
          <p:nvPr/>
        </p:nvSpPr>
        <p:spPr>
          <a:xfrm>
            <a:off x="487827" y="1941184"/>
            <a:ext cx="8222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Individual column was reviewed for values, unique categories, with frequency like below  </a:t>
            </a:r>
          </a:p>
          <a:p>
            <a:endParaRPr lang="en-IN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AE43DE8-BAA4-421B-CE71-EF8D5E82833F}"/>
              </a:ext>
            </a:extLst>
          </p:cNvPr>
          <p:cNvSpPr/>
          <p:nvPr/>
        </p:nvSpPr>
        <p:spPr>
          <a:xfrm>
            <a:off x="3187587" y="4611185"/>
            <a:ext cx="3044840" cy="1018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Grade:</a:t>
            </a:r>
          </a:p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</a:rPr>
              <a:t>A(10085), B(12020), C(8098), D(5307), E(2842), F(1049), G(316)</a:t>
            </a:r>
            <a:endParaRPr lang="en-IN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20FDDC-E596-F3F2-A495-96DCBAF9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6</a:t>
            </a:fld>
            <a:endParaRPr lang="es-E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6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80F7D60-6D3A-981D-895B-572E7F10F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305" y="136632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Segmented Univariate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C87F0-EAC7-107A-A9C2-D17E84CF3092}"/>
              </a:ext>
            </a:extLst>
          </p:cNvPr>
          <p:cNvSpPr txBox="1"/>
          <p:nvPr/>
        </p:nvSpPr>
        <p:spPr>
          <a:xfrm>
            <a:off x="3851920" y="910739"/>
            <a:ext cx="2965877" cy="477054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 algn="ctr"/>
            <a:r>
              <a:rPr lang="en-IN" sz="2500">
                <a:solidFill>
                  <a:schemeClr val="bg1"/>
                </a:solidFill>
              </a:rPr>
              <a:t>Data Insights - 2/10</a:t>
            </a:r>
            <a:endParaRPr lang="en-IN" sz="25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25224-D75D-3662-2C8F-5288F277711C}"/>
              </a:ext>
            </a:extLst>
          </p:cNvPr>
          <p:cNvSpPr txBox="1"/>
          <p:nvPr/>
        </p:nvSpPr>
        <p:spPr>
          <a:xfrm>
            <a:off x="487827" y="1941184"/>
            <a:ext cx="4948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Below columns are derived and analysed individually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Annual income bucket (50 K – 400K)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Loan Amount Bucket  (5 K – 40K)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P&amp;L: (Total Payment – Loan Amount)/ Loan Amount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Expected Recoveries: </a:t>
            </a:r>
            <a:r>
              <a:rPr lang="en-IN" sz="1400" dirty="0" err="1"/>
              <a:t>Installment</a:t>
            </a:r>
            <a:r>
              <a:rPr lang="en-IN" sz="1400" dirty="0"/>
              <a:t> * Term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1475278F-42A6-36BE-886E-CEE0EFECBB30}"/>
              </a:ext>
            </a:extLst>
          </p:cNvPr>
          <p:cNvSpPr/>
          <p:nvPr/>
        </p:nvSpPr>
        <p:spPr>
          <a:xfrm>
            <a:off x="176506" y="4221088"/>
            <a:ext cx="2592288" cy="216024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99"/>
                </a:solidFill>
              </a:rPr>
              <a:t>P_L (Profit &amp; Loss)</a:t>
            </a:r>
          </a:p>
          <a:p>
            <a:pPr algn="ctr"/>
            <a:r>
              <a:rPr lang="en-US" sz="1200" dirty="0"/>
              <a:t>count    38577</a:t>
            </a:r>
          </a:p>
          <a:p>
            <a:pPr algn="ctr"/>
            <a:r>
              <a:rPr lang="en-US" sz="1200" dirty="0"/>
              <a:t>mean         7.80</a:t>
            </a:r>
          </a:p>
          <a:p>
            <a:pPr algn="ctr"/>
            <a:r>
              <a:rPr lang="en-US" sz="1200" dirty="0"/>
              <a:t>std         27.30</a:t>
            </a:r>
          </a:p>
          <a:p>
            <a:pPr algn="ctr"/>
            <a:r>
              <a:rPr lang="en-US" sz="1200" dirty="0"/>
              <a:t>min       -100</a:t>
            </a:r>
          </a:p>
          <a:p>
            <a:pPr algn="ctr"/>
            <a:r>
              <a:rPr lang="en-US" sz="1200" dirty="0"/>
              <a:t>25%          6.96</a:t>
            </a:r>
          </a:p>
          <a:p>
            <a:pPr algn="ctr"/>
            <a:r>
              <a:rPr lang="en-US" sz="1200" dirty="0"/>
              <a:t>50%         13.90</a:t>
            </a:r>
          </a:p>
          <a:p>
            <a:pPr algn="ctr"/>
            <a:r>
              <a:rPr lang="en-US" sz="1200" dirty="0"/>
              <a:t>75%         21.04</a:t>
            </a:r>
          </a:p>
          <a:p>
            <a:pPr algn="ctr"/>
            <a:r>
              <a:rPr lang="en-US" sz="1200" dirty="0"/>
              <a:t>max         68.84</a:t>
            </a:r>
          </a:p>
          <a:p>
            <a:pPr algn="ctr"/>
            <a:endParaRPr lang="en-IN" sz="1200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0E74567B-096C-7BAC-5173-021277186F01}"/>
              </a:ext>
            </a:extLst>
          </p:cNvPr>
          <p:cNvSpPr/>
          <p:nvPr/>
        </p:nvSpPr>
        <p:spPr>
          <a:xfrm>
            <a:off x="3275856" y="4221088"/>
            <a:ext cx="2592288" cy="2160240"/>
          </a:xfrm>
          <a:prstGeom prst="round2DiagRect">
            <a:avLst/>
          </a:prstGeom>
          <a:solidFill>
            <a:schemeClr val="accent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99"/>
                </a:solidFill>
              </a:rPr>
              <a:t>Expected Recoveries</a:t>
            </a:r>
          </a:p>
          <a:p>
            <a:pPr algn="ctr"/>
            <a:r>
              <a:rPr lang="en-US" sz="1200" dirty="0"/>
              <a:t>count    38577</a:t>
            </a:r>
          </a:p>
          <a:p>
            <a:pPr algn="ctr"/>
            <a:r>
              <a:rPr lang="en-US" sz="1200" dirty="0"/>
              <a:t>mean     13705</a:t>
            </a:r>
          </a:p>
          <a:p>
            <a:pPr algn="ctr"/>
            <a:r>
              <a:rPr lang="en-US" sz="1200" dirty="0"/>
              <a:t>std       9904</a:t>
            </a:r>
          </a:p>
          <a:p>
            <a:pPr algn="ctr"/>
            <a:r>
              <a:rPr lang="en-US" sz="1200" dirty="0"/>
              <a:t>min        564</a:t>
            </a:r>
          </a:p>
          <a:p>
            <a:pPr algn="ctr"/>
            <a:r>
              <a:rPr lang="en-US" sz="1200" dirty="0"/>
              <a:t>25%       6422</a:t>
            </a:r>
          </a:p>
          <a:p>
            <a:pPr algn="ctr"/>
            <a:r>
              <a:rPr lang="en-US" sz="1200" dirty="0"/>
              <a:t>50%      11199</a:t>
            </a:r>
          </a:p>
          <a:p>
            <a:pPr algn="ctr"/>
            <a:r>
              <a:rPr lang="en-US" sz="1200" dirty="0"/>
              <a:t>75%      18225</a:t>
            </a:r>
          </a:p>
          <a:p>
            <a:pPr algn="ctr"/>
            <a:r>
              <a:rPr lang="en-US" sz="1200" dirty="0"/>
              <a:t>max      60303</a:t>
            </a:r>
          </a:p>
          <a:p>
            <a:pPr algn="ctr"/>
            <a:endParaRPr lang="en-IN" sz="1200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077AC3DA-7F89-AA28-1A20-637562ABD419}"/>
              </a:ext>
            </a:extLst>
          </p:cNvPr>
          <p:cNvSpPr/>
          <p:nvPr/>
        </p:nvSpPr>
        <p:spPr>
          <a:xfrm>
            <a:off x="6372202" y="1750085"/>
            <a:ext cx="2592288" cy="2160240"/>
          </a:xfrm>
          <a:prstGeom prst="round2DiagRect">
            <a:avLst/>
          </a:prstGeom>
          <a:solidFill>
            <a:schemeClr val="accent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99"/>
                </a:solidFill>
              </a:rPr>
              <a:t>Income Buckets </a:t>
            </a:r>
          </a:p>
          <a:p>
            <a:pPr algn="ctr"/>
            <a:r>
              <a:rPr lang="en-IN" sz="1200" dirty="0"/>
              <a:t>50     15389</a:t>
            </a:r>
          </a:p>
          <a:p>
            <a:pPr algn="ctr"/>
            <a:r>
              <a:rPr lang="en-IN" sz="1200" dirty="0"/>
              <a:t> 100    17707</a:t>
            </a:r>
          </a:p>
          <a:p>
            <a:pPr algn="ctr"/>
            <a:r>
              <a:rPr lang="en-IN" sz="1200" dirty="0"/>
              <a:t>200     4911</a:t>
            </a:r>
          </a:p>
          <a:p>
            <a:pPr algn="ctr"/>
            <a:r>
              <a:rPr lang="en-IN" sz="1200" dirty="0"/>
              <a:t>300      399</a:t>
            </a:r>
          </a:p>
          <a:p>
            <a:pPr algn="ctr"/>
            <a:r>
              <a:rPr lang="en-IN" sz="1200" dirty="0"/>
              <a:t>400       81</a:t>
            </a:r>
          </a:p>
          <a:p>
            <a:pPr algn="ctr"/>
            <a:r>
              <a:rPr lang="en-IN" sz="1200" dirty="0"/>
              <a:t>600       66</a:t>
            </a:r>
          </a:p>
          <a:p>
            <a:pPr algn="ctr"/>
            <a:r>
              <a:rPr lang="en-IN" sz="1200" dirty="0"/>
              <a:t>500       24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720889D-AD1B-D4AA-9CD8-BCE09FD6DAF7}"/>
              </a:ext>
            </a:extLst>
          </p:cNvPr>
          <p:cNvSpPr/>
          <p:nvPr/>
        </p:nvSpPr>
        <p:spPr>
          <a:xfrm>
            <a:off x="6372202" y="4189432"/>
            <a:ext cx="2592288" cy="216024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99"/>
                </a:solidFill>
              </a:rPr>
              <a:t>Loan Amount Buckets</a:t>
            </a:r>
          </a:p>
          <a:p>
            <a:pPr algn="ctr"/>
            <a:r>
              <a:rPr lang="en-US" sz="1200" dirty="0"/>
              <a:t>5      9472</a:t>
            </a:r>
          </a:p>
          <a:p>
            <a:pPr algn="ctr"/>
            <a:r>
              <a:rPr lang="en-US" sz="1200" dirty="0"/>
              <a:t>10    12802</a:t>
            </a:r>
          </a:p>
          <a:p>
            <a:pPr algn="ctr"/>
            <a:r>
              <a:rPr lang="en-US" sz="1200" dirty="0"/>
              <a:t>20    12032</a:t>
            </a:r>
          </a:p>
          <a:p>
            <a:pPr algn="ctr"/>
            <a:r>
              <a:rPr lang="en-US" sz="1200" dirty="0"/>
              <a:t>30     3536</a:t>
            </a:r>
          </a:p>
          <a:p>
            <a:pPr algn="ctr"/>
            <a:r>
              <a:rPr lang="en-US" sz="1200" dirty="0"/>
              <a:t>40      735</a:t>
            </a:r>
            <a:endParaRPr lang="en-US" sz="1200" dirty="0">
              <a:solidFill>
                <a:srgbClr val="000099"/>
              </a:solidFill>
            </a:endParaRPr>
          </a:p>
          <a:p>
            <a:pPr algn="ctr"/>
            <a:endParaRPr lang="en-IN" sz="1200" dirty="0"/>
          </a:p>
          <a:p>
            <a:pPr algn="ctr"/>
            <a:endParaRPr lang="en-IN" sz="1200" dirty="0"/>
          </a:p>
          <a:p>
            <a:pPr algn="ctr"/>
            <a:endParaRPr lang="en-IN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77F26-FE9A-C786-F6BC-6151AE6F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7</a:t>
            </a:fld>
            <a:endParaRPr lang="es-E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3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50208" y="217621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Bivariate Analysis – Year &amp; Term 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57AFD-4410-DCE2-3A52-199C302FA8C0}"/>
              </a:ext>
            </a:extLst>
          </p:cNvPr>
          <p:cNvSpPr txBox="1"/>
          <p:nvPr/>
        </p:nvSpPr>
        <p:spPr>
          <a:xfrm>
            <a:off x="3635896" y="960169"/>
            <a:ext cx="3055645" cy="477054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 Data Insights - 3/10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61278-8D03-F953-A360-3F12AF568A53}"/>
              </a:ext>
            </a:extLst>
          </p:cNvPr>
          <p:cNvSpPr txBox="1"/>
          <p:nvPr/>
        </p:nvSpPr>
        <p:spPr>
          <a:xfrm>
            <a:off x="899592" y="5290934"/>
            <a:ext cx="2907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Loan count is trending up but defaulter rate is consistent between 15% - 18% for last 3 years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3696AF-7907-188C-68F6-CB3BBEA4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75952"/>
            <a:ext cx="3218306" cy="308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41FD07-EF04-9050-E313-7B3F3CBD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8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FC9E-9226-F351-DB86-B88513F69AF5}"/>
              </a:ext>
            </a:extLst>
          </p:cNvPr>
          <p:cNvSpPr txBox="1"/>
          <p:nvPr/>
        </p:nvSpPr>
        <p:spPr>
          <a:xfrm>
            <a:off x="4499992" y="5179423"/>
            <a:ext cx="2907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36 months loan term with better results than 60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Better to offer more 36 months Term loans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1A416C-C06C-15D3-95AE-84FA7B6EA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872" y="2071087"/>
            <a:ext cx="46101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Beveled 6">
            <a:hlinkClick r:id="rId4" action="ppaction://hlinksldjump"/>
            <a:extLst>
              <a:ext uri="{FF2B5EF4-FFF2-40B4-BE49-F238E27FC236}">
                <a16:creationId xmlns:a16="http://schemas.microsoft.com/office/drawing/2014/main" id="{AB7A0159-39FD-067D-F178-630CEF377C11}"/>
              </a:ext>
            </a:extLst>
          </p:cNvPr>
          <p:cNvSpPr/>
          <p:nvPr/>
        </p:nvSpPr>
        <p:spPr>
          <a:xfrm>
            <a:off x="7704348" y="585889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E21655-856A-164B-BBA9-D0C9BDC73BBA}"/>
              </a:ext>
            </a:extLst>
          </p:cNvPr>
          <p:cNvCxnSpPr>
            <a:cxnSpLocks/>
          </p:cNvCxnSpPr>
          <p:nvPr/>
        </p:nvCxnSpPr>
        <p:spPr>
          <a:xfrm>
            <a:off x="3997161" y="1844824"/>
            <a:ext cx="0" cy="43707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4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1680" y="341857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Bivariate Analysis – 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Employee Length &amp; Purpose</a:t>
            </a:r>
            <a:b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</a:br>
            <a:endParaRPr lang="en-US" altLang="en-US" sz="3500" dirty="0">
              <a:solidFill>
                <a:schemeClr val="accent1">
                  <a:lumMod val="9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57AFD-4410-DCE2-3A52-199C302FA8C0}"/>
              </a:ext>
            </a:extLst>
          </p:cNvPr>
          <p:cNvSpPr txBox="1"/>
          <p:nvPr/>
        </p:nvSpPr>
        <p:spPr>
          <a:xfrm>
            <a:off x="1334971" y="1049317"/>
            <a:ext cx="7522499" cy="477054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Data Insights - 4/10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61278-8D03-F953-A360-3F12AF568A53}"/>
              </a:ext>
            </a:extLst>
          </p:cNvPr>
          <p:cNvSpPr txBox="1"/>
          <p:nvPr/>
        </p:nvSpPr>
        <p:spPr>
          <a:xfrm>
            <a:off x="5661065" y="4516288"/>
            <a:ext cx="3051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Employment length &lt; 2 </a:t>
            </a:r>
            <a:r>
              <a:rPr lang="en-IN" sz="1400" dirty="0" err="1"/>
              <a:t>yrs</a:t>
            </a:r>
            <a:r>
              <a:rPr lang="en-IN" sz="1400" dirty="0"/>
              <a:t> &amp; 10+ years to be watched as deflater peaks </a:t>
            </a:r>
          </a:p>
          <a:p>
            <a:endParaRPr lang="en-IN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177404-69D3-0E3D-E656-7F6CC218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105" y="1640912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59137BDA-047A-3009-41BF-47BBC53A4E7F}"/>
              </a:ext>
            </a:extLst>
          </p:cNvPr>
          <p:cNvSpPr/>
          <p:nvPr/>
        </p:nvSpPr>
        <p:spPr>
          <a:xfrm>
            <a:off x="6156176" y="2276872"/>
            <a:ext cx="576064" cy="28803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38CC6900-FE79-EAA0-4E05-58B42C2868EB}"/>
              </a:ext>
            </a:extLst>
          </p:cNvPr>
          <p:cNvSpPr/>
          <p:nvPr/>
        </p:nvSpPr>
        <p:spPr>
          <a:xfrm flipH="1">
            <a:off x="7956376" y="2276872"/>
            <a:ext cx="576064" cy="28803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027D3-64A3-5768-82D7-C49A613B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9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D98A2-6BEA-EA41-4356-ADE3BA29CA2A}"/>
              </a:ext>
            </a:extLst>
          </p:cNvPr>
          <p:cNvSpPr txBox="1"/>
          <p:nvPr/>
        </p:nvSpPr>
        <p:spPr>
          <a:xfrm>
            <a:off x="161556" y="5042118"/>
            <a:ext cx="44104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Below loan purpose categories to be handled cautiously as % defaulters are higher side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Dept Consolidation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Credit 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Small Business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Highest % defaulters are in Small Business Category</a:t>
            </a:r>
          </a:p>
          <a:p>
            <a:endParaRPr lang="en-IN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8B5240-151F-CBB5-CEA1-84404F4F5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8" y="1527724"/>
            <a:ext cx="3567461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Beveled 9">
            <a:hlinkClick r:id="rId4" action="ppaction://hlinksldjump"/>
            <a:extLst>
              <a:ext uri="{FF2B5EF4-FFF2-40B4-BE49-F238E27FC236}">
                <a16:creationId xmlns:a16="http://schemas.microsoft.com/office/drawing/2014/main" id="{17B5A9DB-482F-11FB-C872-2D9330336916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C8509D-6A24-FE1E-7547-AB07AACC46C6}"/>
              </a:ext>
            </a:extLst>
          </p:cNvPr>
          <p:cNvCxnSpPr>
            <a:cxnSpLocks/>
          </p:cNvCxnSpPr>
          <p:nvPr/>
        </p:nvCxnSpPr>
        <p:spPr>
          <a:xfrm>
            <a:off x="4861501" y="1527724"/>
            <a:ext cx="0" cy="4925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1986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11632</TotalTime>
  <Words>1135</Words>
  <Application>Microsoft Office PowerPoint</Application>
  <PresentationFormat>On-screen Show (4:3)</PresentationFormat>
  <Paragraphs>212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freight-text-pro</vt:lpstr>
      <vt:lpstr>Diseño predeterminado</vt:lpstr>
      <vt:lpstr>Lending Club Case Study</vt:lpstr>
      <vt:lpstr>Business Objective</vt:lpstr>
      <vt:lpstr>         Problem Solving Approach</vt:lpstr>
      <vt:lpstr>         Top View on Profit &amp; Loss </vt:lpstr>
      <vt:lpstr>Defaulters - Driving factors &amp; Recommendation </vt:lpstr>
      <vt:lpstr>         Univariate Analysis</vt:lpstr>
      <vt:lpstr>         Segmented Univariate Analysis</vt:lpstr>
      <vt:lpstr>Bivariate Analysis – Year &amp; Term   </vt:lpstr>
      <vt:lpstr>         Bivariate Analysis –  Employee Length &amp; Purpose </vt:lpstr>
      <vt:lpstr>         Bivariate Analysis – Home Ownership  </vt:lpstr>
      <vt:lpstr>Bivariate Analysis –  DTI Vs Loan Status  </vt:lpstr>
      <vt:lpstr> Bivariate Analysis –  Loan Purpose &amp; P&amp;L </vt:lpstr>
      <vt:lpstr>    Bivariate Analysis –  Profit &amp; Loss across Grades </vt:lpstr>
      <vt:lpstr>         Bivariate Analysis – Profit &amp; Loss,  Income, Loan Amount </vt:lpstr>
      <vt:lpstr>         Bivariate Analysis – Watch Profit  &amp; Loss across key variables 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Sandeep Dhadway</cp:lastModifiedBy>
  <cp:revision>769</cp:revision>
  <dcterms:created xsi:type="dcterms:W3CDTF">2010-05-23T14:28:12Z</dcterms:created>
  <dcterms:modified xsi:type="dcterms:W3CDTF">2022-09-28T10:16:55Z</dcterms:modified>
</cp:coreProperties>
</file>