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9" r:id="rId4"/>
    <p:sldId id="270" r:id="rId5"/>
    <p:sldId id="260" r:id="rId6"/>
    <p:sldId id="267" r:id="rId7"/>
    <p:sldId id="269" r:id="rId8"/>
    <p:sldId id="263" r:id="rId9"/>
    <p:sldId id="262" r:id="rId10"/>
    <p:sldId id="264" r:id="rId11"/>
    <p:sldId id="261" r:id="rId12"/>
    <p:sldId id="268" r:id="rId13"/>
    <p:sldId id="265" r:id="rId14"/>
    <p:sldId id="271" r:id="rId15"/>
    <p:sldId id="266" r:id="rId16"/>
    <p:sldId id="272" r:id="rId17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25198"/>
    <a:srgbClr val="5F5F5F"/>
    <a:srgbClr val="000099"/>
    <a:srgbClr val="0C788E"/>
    <a:srgbClr val="422C16"/>
    <a:srgbClr val="1C1C1C"/>
    <a:srgbClr val="660066"/>
    <a:srgbClr val="00005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787" autoAdjust="0"/>
    <p:restoredTop sz="94652" autoAdjust="0"/>
  </p:normalViewPr>
  <p:slideViewPr>
    <p:cSldViewPr>
      <p:cViewPr>
        <p:scale>
          <a:sx n="66" d="100"/>
          <a:sy n="66" d="100"/>
        </p:scale>
        <p:origin x="979" y="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46F1C8A-AD54-41D0-A09E-ECCE0956A19A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AEEC04D7-1F70-48A7-BC6D-04120FC74548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sz="1400" dirty="0">
              <a:solidFill>
                <a:schemeClr val="bg1"/>
              </a:solidFill>
            </a:rPr>
            <a:t>Clean Data</a:t>
          </a:r>
        </a:p>
      </dgm:t>
    </dgm:pt>
    <dgm:pt modelId="{19A7D211-8315-4FC2-AB27-291C56F38136}" type="parTrans" cxnId="{7A429799-F6EF-44C2-84A0-FC0FA64D6089}">
      <dgm:prSet/>
      <dgm:spPr/>
      <dgm:t>
        <a:bodyPr/>
        <a:lstStyle/>
        <a:p>
          <a:endParaRPr lang="en-IN" sz="1400"/>
        </a:p>
      </dgm:t>
    </dgm:pt>
    <dgm:pt modelId="{02EBD8C5-9D9F-41DD-B2C6-C47312A542FC}" type="sibTrans" cxnId="{7A429799-F6EF-44C2-84A0-FC0FA64D6089}">
      <dgm:prSet/>
      <dgm:spPr/>
      <dgm:t>
        <a:bodyPr/>
        <a:lstStyle/>
        <a:p>
          <a:endParaRPr lang="en-IN" sz="1400"/>
        </a:p>
      </dgm:t>
    </dgm:pt>
    <dgm:pt modelId="{E5A3D1F2-2476-45C4-A52E-632454D2E18C}">
      <dgm:prSet phldrT="[Text]" custT="1"/>
      <dgm:spPr/>
      <dgm:t>
        <a:bodyPr/>
        <a:lstStyle/>
        <a:p>
          <a:r>
            <a:rPr lang="en-IN" sz="1400" dirty="0">
              <a:solidFill>
                <a:srgbClr val="025198"/>
              </a:solidFill>
            </a:rPr>
            <a:t>Univariate Analysis</a:t>
          </a:r>
        </a:p>
      </dgm:t>
    </dgm:pt>
    <dgm:pt modelId="{13C0C229-47C8-46B5-9D07-BEFAB668FFF0}" type="parTrans" cxnId="{0166CF27-35AB-47AD-8A45-B78FDD1D0AE4}">
      <dgm:prSet/>
      <dgm:spPr/>
      <dgm:t>
        <a:bodyPr/>
        <a:lstStyle/>
        <a:p>
          <a:endParaRPr lang="en-IN" sz="1400"/>
        </a:p>
      </dgm:t>
    </dgm:pt>
    <dgm:pt modelId="{B68DC861-DC10-4518-A11F-133333515D99}" type="sibTrans" cxnId="{0166CF27-35AB-47AD-8A45-B78FDD1D0AE4}">
      <dgm:prSet/>
      <dgm:spPr/>
      <dgm:t>
        <a:bodyPr/>
        <a:lstStyle/>
        <a:p>
          <a:endParaRPr lang="en-IN" sz="1400"/>
        </a:p>
      </dgm:t>
    </dgm:pt>
    <dgm:pt modelId="{88889C28-C69E-4567-AB2C-D29D133A1B41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sz="1400" dirty="0">
              <a:solidFill>
                <a:schemeClr val="bg1"/>
              </a:solidFill>
            </a:rPr>
            <a:t>Segmented Univariate Analysis </a:t>
          </a:r>
        </a:p>
      </dgm:t>
    </dgm:pt>
    <dgm:pt modelId="{49A0C90F-0994-43C3-9D63-C6EFBCF55220}" type="parTrans" cxnId="{1D4B5282-58D4-49E2-95FD-B04245DEAF89}">
      <dgm:prSet/>
      <dgm:spPr/>
      <dgm:t>
        <a:bodyPr/>
        <a:lstStyle/>
        <a:p>
          <a:endParaRPr lang="en-IN" sz="1400"/>
        </a:p>
      </dgm:t>
    </dgm:pt>
    <dgm:pt modelId="{C2C38FEE-EC73-4552-9850-E8B423928831}" type="sibTrans" cxnId="{1D4B5282-58D4-49E2-95FD-B04245DEAF89}">
      <dgm:prSet/>
      <dgm:spPr/>
      <dgm:t>
        <a:bodyPr/>
        <a:lstStyle/>
        <a:p>
          <a:endParaRPr lang="en-IN" sz="1400"/>
        </a:p>
      </dgm:t>
    </dgm:pt>
    <dgm:pt modelId="{B403E28B-E93E-4A18-B486-D01E7255AD4B}">
      <dgm:prSet phldrT="[Text]" custT="1"/>
      <dgm:spPr/>
      <dgm:t>
        <a:bodyPr/>
        <a:lstStyle/>
        <a:p>
          <a:r>
            <a:rPr lang="en-IN" sz="1400" dirty="0">
              <a:solidFill>
                <a:srgbClr val="025198"/>
              </a:solidFill>
            </a:rPr>
            <a:t>Bivariate Analysis</a:t>
          </a:r>
        </a:p>
      </dgm:t>
    </dgm:pt>
    <dgm:pt modelId="{F23E969F-8B45-4829-B2BA-335D363504AE}" type="parTrans" cxnId="{FDAF5390-0B70-4FE4-8BFF-047F329DA060}">
      <dgm:prSet/>
      <dgm:spPr/>
      <dgm:t>
        <a:bodyPr/>
        <a:lstStyle/>
        <a:p>
          <a:endParaRPr lang="en-IN" sz="1400"/>
        </a:p>
      </dgm:t>
    </dgm:pt>
    <dgm:pt modelId="{60B56E47-86AC-496A-B47E-41173BEE1A91}" type="sibTrans" cxnId="{FDAF5390-0B70-4FE4-8BFF-047F329DA060}">
      <dgm:prSet/>
      <dgm:spPr/>
      <dgm:t>
        <a:bodyPr/>
        <a:lstStyle/>
        <a:p>
          <a:endParaRPr lang="en-IN" sz="1400"/>
        </a:p>
      </dgm:t>
    </dgm:pt>
    <dgm:pt modelId="{EA369DAD-5E82-4B85-8CBF-45D56A44CB07}">
      <dgm:prSet phldrT="[Text]" custT="1"/>
      <dgm:spPr>
        <a:solidFill>
          <a:schemeClr val="accent6">
            <a:lumMod val="60000"/>
            <a:lumOff val="40000"/>
          </a:schemeClr>
        </a:solidFill>
      </dgm:spPr>
      <dgm:t>
        <a:bodyPr/>
        <a:lstStyle/>
        <a:p>
          <a:r>
            <a:rPr lang="en-IN" sz="1400" dirty="0">
              <a:solidFill>
                <a:schemeClr val="bg1"/>
              </a:solidFill>
            </a:rPr>
            <a:t>Summarize Data Insights</a:t>
          </a:r>
        </a:p>
      </dgm:t>
    </dgm:pt>
    <dgm:pt modelId="{77D3DBE1-7DBA-4291-927A-EBE0755B003A}" type="parTrans" cxnId="{2F4106DF-A519-4EE9-AC34-850B25928809}">
      <dgm:prSet/>
      <dgm:spPr/>
      <dgm:t>
        <a:bodyPr/>
        <a:lstStyle/>
        <a:p>
          <a:endParaRPr lang="en-IN" sz="1400"/>
        </a:p>
      </dgm:t>
    </dgm:pt>
    <dgm:pt modelId="{243D70EE-597C-4D9B-9C33-C5CC47BB91FB}" type="sibTrans" cxnId="{2F4106DF-A519-4EE9-AC34-850B25928809}">
      <dgm:prSet/>
      <dgm:spPr/>
      <dgm:t>
        <a:bodyPr/>
        <a:lstStyle/>
        <a:p>
          <a:endParaRPr lang="en-IN" sz="1400"/>
        </a:p>
      </dgm:t>
    </dgm:pt>
    <dgm:pt modelId="{A6335113-22D0-4810-A433-968887E44BAE}" type="pres">
      <dgm:prSet presAssocID="{F46F1C8A-AD54-41D0-A09E-ECCE0956A19A}" presName="CompostProcess" presStyleCnt="0">
        <dgm:presLayoutVars>
          <dgm:dir/>
          <dgm:resizeHandles val="exact"/>
        </dgm:presLayoutVars>
      </dgm:prSet>
      <dgm:spPr/>
    </dgm:pt>
    <dgm:pt modelId="{17CEA373-1CE3-4B82-B53E-83D52C70C266}" type="pres">
      <dgm:prSet presAssocID="{F46F1C8A-AD54-41D0-A09E-ECCE0956A19A}" presName="arrow" presStyleLbl="bgShp" presStyleIdx="0" presStyleCnt="1"/>
      <dgm:spPr/>
    </dgm:pt>
    <dgm:pt modelId="{091E9F54-F0DD-432E-B525-A879A3607F4C}" type="pres">
      <dgm:prSet presAssocID="{F46F1C8A-AD54-41D0-A09E-ECCE0956A19A}" presName="linearProcess" presStyleCnt="0"/>
      <dgm:spPr/>
    </dgm:pt>
    <dgm:pt modelId="{C2DBD9D7-0DD2-49E2-B106-D50D8B10C762}" type="pres">
      <dgm:prSet presAssocID="{AEEC04D7-1F70-48A7-BC6D-04120FC74548}" presName="textNode" presStyleLbl="node1" presStyleIdx="0" presStyleCnt="5">
        <dgm:presLayoutVars>
          <dgm:bulletEnabled val="1"/>
        </dgm:presLayoutVars>
      </dgm:prSet>
      <dgm:spPr/>
    </dgm:pt>
    <dgm:pt modelId="{5D88D9C5-5D0C-488C-ACDE-2464D51448CF}" type="pres">
      <dgm:prSet presAssocID="{02EBD8C5-9D9F-41DD-B2C6-C47312A542FC}" presName="sibTrans" presStyleCnt="0"/>
      <dgm:spPr/>
    </dgm:pt>
    <dgm:pt modelId="{FD66042B-4BDB-4264-AEB5-4C0C56A584DC}" type="pres">
      <dgm:prSet presAssocID="{E5A3D1F2-2476-45C4-A52E-632454D2E18C}" presName="textNode" presStyleLbl="node1" presStyleIdx="1" presStyleCnt="5">
        <dgm:presLayoutVars>
          <dgm:bulletEnabled val="1"/>
        </dgm:presLayoutVars>
      </dgm:prSet>
      <dgm:spPr/>
    </dgm:pt>
    <dgm:pt modelId="{71F7C645-085C-46DC-803F-CC3F5CD4E5DB}" type="pres">
      <dgm:prSet presAssocID="{B68DC861-DC10-4518-A11F-133333515D99}" presName="sibTrans" presStyleCnt="0"/>
      <dgm:spPr/>
    </dgm:pt>
    <dgm:pt modelId="{128CD63B-14CA-407C-856B-643901809351}" type="pres">
      <dgm:prSet presAssocID="{88889C28-C69E-4567-AB2C-D29D133A1B41}" presName="textNode" presStyleLbl="node1" presStyleIdx="2" presStyleCnt="5">
        <dgm:presLayoutVars>
          <dgm:bulletEnabled val="1"/>
        </dgm:presLayoutVars>
      </dgm:prSet>
      <dgm:spPr/>
    </dgm:pt>
    <dgm:pt modelId="{224A2782-04B9-4E8E-8C1A-4841D456FBFA}" type="pres">
      <dgm:prSet presAssocID="{C2C38FEE-EC73-4552-9850-E8B423928831}" presName="sibTrans" presStyleCnt="0"/>
      <dgm:spPr/>
    </dgm:pt>
    <dgm:pt modelId="{630F9798-05AD-4A5B-A4C4-78E6C3F100CE}" type="pres">
      <dgm:prSet presAssocID="{B403E28B-E93E-4A18-B486-D01E7255AD4B}" presName="textNode" presStyleLbl="node1" presStyleIdx="3" presStyleCnt="5">
        <dgm:presLayoutVars>
          <dgm:bulletEnabled val="1"/>
        </dgm:presLayoutVars>
      </dgm:prSet>
      <dgm:spPr/>
    </dgm:pt>
    <dgm:pt modelId="{A7C74D14-25CD-4AAC-9C78-E82BF4C9CB31}" type="pres">
      <dgm:prSet presAssocID="{60B56E47-86AC-496A-B47E-41173BEE1A91}" presName="sibTrans" presStyleCnt="0"/>
      <dgm:spPr/>
    </dgm:pt>
    <dgm:pt modelId="{E570A13B-4019-4082-BD19-900C5A39D0F0}" type="pres">
      <dgm:prSet presAssocID="{EA369DAD-5E82-4B85-8CBF-45D56A44CB07}" presName="textNode" presStyleLbl="node1" presStyleIdx="4" presStyleCnt="5">
        <dgm:presLayoutVars>
          <dgm:bulletEnabled val="1"/>
        </dgm:presLayoutVars>
      </dgm:prSet>
      <dgm:spPr/>
    </dgm:pt>
  </dgm:ptLst>
  <dgm:cxnLst>
    <dgm:cxn modelId="{4DE22C15-A93A-445B-BA61-58FBCB2CDAFD}" type="presOf" srcId="{F46F1C8A-AD54-41D0-A09E-ECCE0956A19A}" destId="{A6335113-22D0-4810-A433-968887E44BAE}" srcOrd="0" destOrd="0" presId="urn:microsoft.com/office/officeart/2005/8/layout/hProcess9"/>
    <dgm:cxn modelId="{F957661C-DAEA-4A5F-8A13-08FC34D6EED8}" type="presOf" srcId="{E5A3D1F2-2476-45C4-A52E-632454D2E18C}" destId="{FD66042B-4BDB-4264-AEB5-4C0C56A584DC}" srcOrd="0" destOrd="0" presId="urn:microsoft.com/office/officeart/2005/8/layout/hProcess9"/>
    <dgm:cxn modelId="{E340F920-61C4-4E2E-B859-3F0471CD4B60}" type="presOf" srcId="{B403E28B-E93E-4A18-B486-D01E7255AD4B}" destId="{630F9798-05AD-4A5B-A4C4-78E6C3F100CE}" srcOrd="0" destOrd="0" presId="urn:microsoft.com/office/officeart/2005/8/layout/hProcess9"/>
    <dgm:cxn modelId="{29850D27-4FFB-4449-B304-AA92E8A6C32D}" type="presOf" srcId="{88889C28-C69E-4567-AB2C-D29D133A1B41}" destId="{128CD63B-14CA-407C-856B-643901809351}" srcOrd="0" destOrd="0" presId="urn:microsoft.com/office/officeart/2005/8/layout/hProcess9"/>
    <dgm:cxn modelId="{0166CF27-35AB-47AD-8A45-B78FDD1D0AE4}" srcId="{F46F1C8A-AD54-41D0-A09E-ECCE0956A19A}" destId="{E5A3D1F2-2476-45C4-A52E-632454D2E18C}" srcOrd="1" destOrd="0" parTransId="{13C0C229-47C8-46B5-9D07-BEFAB668FFF0}" sibTransId="{B68DC861-DC10-4518-A11F-133333515D99}"/>
    <dgm:cxn modelId="{5967E945-5C3F-4523-A782-1B5F87A49B8D}" type="presOf" srcId="{EA369DAD-5E82-4B85-8CBF-45D56A44CB07}" destId="{E570A13B-4019-4082-BD19-900C5A39D0F0}" srcOrd="0" destOrd="0" presId="urn:microsoft.com/office/officeart/2005/8/layout/hProcess9"/>
    <dgm:cxn modelId="{1D4B5282-58D4-49E2-95FD-B04245DEAF89}" srcId="{F46F1C8A-AD54-41D0-A09E-ECCE0956A19A}" destId="{88889C28-C69E-4567-AB2C-D29D133A1B41}" srcOrd="2" destOrd="0" parTransId="{49A0C90F-0994-43C3-9D63-C6EFBCF55220}" sibTransId="{C2C38FEE-EC73-4552-9850-E8B423928831}"/>
    <dgm:cxn modelId="{FDAF5390-0B70-4FE4-8BFF-047F329DA060}" srcId="{F46F1C8A-AD54-41D0-A09E-ECCE0956A19A}" destId="{B403E28B-E93E-4A18-B486-D01E7255AD4B}" srcOrd="3" destOrd="0" parTransId="{F23E969F-8B45-4829-B2BA-335D363504AE}" sibTransId="{60B56E47-86AC-496A-B47E-41173BEE1A91}"/>
    <dgm:cxn modelId="{7A429799-F6EF-44C2-84A0-FC0FA64D6089}" srcId="{F46F1C8A-AD54-41D0-A09E-ECCE0956A19A}" destId="{AEEC04D7-1F70-48A7-BC6D-04120FC74548}" srcOrd="0" destOrd="0" parTransId="{19A7D211-8315-4FC2-AB27-291C56F38136}" sibTransId="{02EBD8C5-9D9F-41DD-B2C6-C47312A542FC}"/>
    <dgm:cxn modelId="{2F4106DF-A519-4EE9-AC34-850B25928809}" srcId="{F46F1C8A-AD54-41D0-A09E-ECCE0956A19A}" destId="{EA369DAD-5E82-4B85-8CBF-45D56A44CB07}" srcOrd="4" destOrd="0" parTransId="{77D3DBE1-7DBA-4291-927A-EBE0755B003A}" sibTransId="{243D70EE-597C-4D9B-9C33-C5CC47BB91FB}"/>
    <dgm:cxn modelId="{C63037E5-23C2-4FF8-8998-EEE28A6DC8AD}" type="presOf" srcId="{AEEC04D7-1F70-48A7-BC6D-04120FC74548}" destId="{C2DBD9D7-0DD2-49E2-B106-D50D8B10C762}" srcOrd="0" destOrd="0" presId="urn:microsoft.com/office/officeart/2005/8/layout/hProcess9"/>
    <dgm:cxn modelId="{C656F8D5-3D51-4921-9035-3B282246176B}" type="presParOf" srcId="{A6335113-22D0-4810-A433-968887E44BAE}" destId="{17CEA373-1CE3-4B82-B53E-83D52C70C266}" srcOrd="0" destOrd="0" presId="urn:microsoft.com/office/officeart/2005/8/layout/hProcess9"/>
    <dgm:cxn modelId="{6A0677D9-7DDB-4EEF-AABF-87783DBAECA6}" type="presParOf" srcId="{A6335113-22D0-4810-A433-968887E44BAE}" destId="{091E9F54-F0DD-432E-B525-A879A3607F4C}" srcOrd="1" destOrd="0" presId="urn:microsoft.com/office/officeart/2005/8/layout/hProcess9"/>
    <dgm:cxn modelId="{A023F213-71A3-4971-989A-F6718078EA53}" type="presParOf" srcId="{091E9F54-F0DD-432E-B525-A879A3607F4C}" destId="{C2DBD9D7-0DD2-49E2-B106-D50D8B10C762}" srcOrd="0" destOrd="0" presId="urn:microsoft.com/office/officeart/2005/8/layout/hProcess9"/>
    <dgm:cxn modelId="{9440D154-8CF0-40CE-9A66-2E4F5AAF9164}" type="presParOf" srcId="{091E9F54-F0DD-432E-B525-A879A3607F4C}" destId="{5D88D9C5-5D0C-488C-ACDE-2464D51448CF}" srcOrd="1" destOrd="0" presId="urn:microsoft.com/office/officeart/2005/8/layout/hProcess9"/>
    <dgm:cxn modelId="{4E6AF602-99F5-48BA-BDDA-F0A648E254D5}" type="presParOf" srcId="{091E9F54-F0DD-432E-B525-A879A3607F4C}" destId="{FD66042B-4BDB-4264-AEB5-4C0C56A584DC}" srcOrd="2" destOrd="0" presId="urn:microsoft.com/office/officeart/2005/8/layout/hProcess9"/>
    <dgm:cxn modelId="{657D7673-DA13-45B3-9062-DC01668D3BBF}" type="presParOf" srcId="{091E9F54-F0DD-432E-B525-A879A3607F4C}" destId="{71F7C645-085C-46DC-803F-CC3F5CD4E5DB}" srcOrd="3" destOrd="0" presId="urn:microsoft.com/office/officeart/2005/8/layout/hProcess9"/>
    <dgm:cxn modelId="{DC9CA8EE-34E7-464B-94A2-E3B0DFDE612C}" type="presParOf" srcId="{091E9F54-F0DD-432E-B525-A879A3607F4C}" destId="{128CD63B-14CA-407C-856B-643901809351}" srcOrd="4" destOrd="0" presId="urn:microsoft.com/office/officeart/2005/8/layout/hProcess9"/>
    <dgm:cxn modelId="{6BB6108A-C349-4C48-B7F7-92F37F4BA566}" type="presParOf" srcId="{091E9F54-F0DD-432E-B525-A879A3607F4C}" destId="{224A2782-04B9-4E8E-8C1A-4841D456FBFA}" srcOrd="5" destOrd="0" presId="urn:microsoft.com/office/officeart/2005/8/layout/hProcess9"/>
    <dgm:cxn modelId="{05D4D3CE-73C5-4C9E-8D4A-A3791CD6A0D2}" type="presParOf" srcId="{091E9F54-F0DD-432E-B525-A879A3607F4C}" destId="{630F9798-05AD-4A5B-A4C4-78E6C3F100CE}" srcOrd="6" destOrd="0" presId="urn:microsoft.com/office/officeart/2005/8/layout/hProcess9"/>
    <dgm:cxn modelId="{99437326-866A-49E7-B2B1-8AFCB997FC01}" type="presParOf" srcId="{091E9F54-F0DD-432E-B525-A879A3607F4C}" destId="{A7C74D14-25CD-4AAC-9C78-E82BF4C9CB31}" srcOrd="7" destOrd="0" presId="urn:microsoft.com/office/officeart/2005/8/layout/hProcess9"/>
    <dgm:cxn modelId="{A4FFB80B-B0CD-4350-ACD5-F1815E119384}" type="presParOf" srcId="{091E9F54-F0DD-432E-B525-A879A3607F4C}" destId="{E570A13B-4019-4082-BD19-900C5A39D0F0}" srcOrd="8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3E3D03-E6FF-476F-9CFE-5D4255238083}" type="doc">
      <dgm:prSet loTypeId="urn:microsoft.com/office/officeart/2008/layout/AlternatingHexagons" loCatId="list" qsTypeId="urn:microsoft.com/office/officeart/2005/8/quickstyle/3d5" qsCatId="3D" csTypeId="urn:microsoft.com/office/officeart/2005/8/colors/accent2_4" csCatId="accent2" phldr="1"/>
      <dgm:spPr/>
      <dgm:t>
        <a:bodyPr/>
        <a:lstStyle/>
        <a:p>
          <a:endParaRPr lang="en-IN"/>
        </a:p>
      </dgm:t>
    </dgm:pt>
    <dgm:pt modelId="{E5050651-3757-48E7-85A6-56DBD14F7253}">
      <dgm:prSet phldrT="[Text]" custT="1"/>
      <dgm:spPr/>
      <dgm:t>
        <a:bodyPr/>
        <a:lstStyle/>
        <a:p>
          <a:r>
            <a:rPr lang="en-IN" sz="1200" dirty="0"/>
            <a:t>Loan Amount Vs  Income</a:t>
          </a:r>
        </a:p>
      </dgm:t>
    </dgm:pt>
    <dgm:pt modelId="{20D895F1-7BF4-4376-8F17-82E225565E2F}" type="parTrans" cxnId="{628BF5B8-89DE-4FF4-95C3-F3DBC9C870D7}">
      <dgm:prSet/>
      <dgm:spPr/>
      <dgm:t>
        <a:bodyPr/>
        <a:lstStyle/>
        <a:p>
          <a:endParaRPr lang="en-IN" sz="1200"/>
        </a:p>
      </dgm:t>
    </dgm:pt>
    <dgm:pt modelId="{53DC7991-71D7-4893-B053-3BBE04829F99}" type="sibTrans" cxnId="{628BF5B8-89DE-4FF4-95C3-F3DBC9C870D7}">
      <dgm:prSet custT="1"/>
      <dgm:spPr/>
      <dgm:t>
        <a:bodyPr/>
        <a:lstStyle/>
        <a:p>
          <a:r>
            <a:rPr lang="en-IN" sz="1200" dirty="0"/>
            <a:t>DTI</a:t>
          </a:r>
        </a:p>
      </dgm:t>
    </dgm:pt>
    <dgm:pt modelId="{B2760400-46B8-480A-864E-7FA2E1B4EA2B}">
      <dgm:prSet phldrT="[Text]" custT="1"/>
      <dgm:spPr/>
      <dgm:t>
        <a:bodyPr/>
        <a:lstStyle/>
        <a:p>
          <a:r>
            <a:rPr lang="en-IN" sz="1200" dirty="0"/>
            <a:t>Interest Rate</a:t>
          </a:r>
        </a:p>
      </dgm:t>
    </dgm:pt>
    <dgm:pt modelId="{8752665D-1B63-46C8-AAC7-A3B5D7F33FF1}" type="parTrans" cxnId="{AA4C7C33-6A9C-4450-945D-8ED14B326A1C}">
      <dgm:prSet/>
      <dgm:spPr/>
      <dgm:t>
        <a:bodyPr/>
        <a:lstStyle/>
        <a:p>
          <a:endParaRPr lang="en-IN" sz="1200"/>
        </a:p>
      </dgm:t>
    </dgm:pt>
    <dgm:pt modelId="{4CE40ECC-4B7E-4C56-906D-E957FB99B300}" type="sibTrans" cxnId="{AA4C7C33-6A9C-4450-945D-8ED14B326A1C}">
      <dgm:prSet custT="1"/>
      <dgm:spPr/>
      <dgm:t>
        <a:bodyPr/>
        <a:lstStyle/>
        <a:p>
          <a:r>
            <a:rPr lang="en-IN" sz="1200" dirty="0"/>
            <a:t>Employee Length</a:t>
          </a:r>
        </a:p>
      </dgm:t>
    </dgm:pt>
    <dgm:pt modelId="{C825023B-4ED6-4693-95A7-3818E7CB9083}">
      <dgm:prSet phldrT="[Text]" custT="1"/>
      <dgm:spPr/>
      <dgm:t>
        <a:bodyPr/>
        <a:lstStyle/>
        <a:p>
          <a:r>
            <a:rPr lang="en-IN" sz="1200" dirty="0"/>
            <a:t>Purpose</a:t>
          </a:r>
        </a:p>
      </dgm:t>
    </dgm:pt>
    <dgm:pt modelId="{8DADB222-6122-466D-AE2D-155175CC0E01}" type="parTrans" cxnId="{136D272E-9237-4DD7-9259-DE3767EF3ECF}">
      <dgm:prSet/>
      <dgm:spPr/>
      <dgm:t>
        <a:bodyPr/>
        <a:lstStyle/>
        <a:p>
          <a:endParaRPr lang="en-IN" sz="1200"/>
        </a:p>
      </dgm:t>
    </dgm:pt>
    <dgm:pt modelId="{2BA0BEF7-0D04-4247-88A9-A6A1D926F09C}" type="sibTrans" cxnId="{136D272E-9237-4DD7-9259-DE3767EF3ECF}">
      <dgm:prSet custT="1"/>
      <dgm:spPr/>
      <dgm:t>
        <a:bodyPr/>
        <a:lstStyle/>
        <a:p>
          <a:r>
            <a:rPr lang="en-IN" sz="1200" dirty="0"/>
            <a:t>Public Records  Bankruptcies</a:t>
          </a:r>
        </a:p>
      </dgm:t>
    </dgm:pt>
    <dgm:pt modelId="{752A20F4-2525-42C2-89BF-519927210D03}">
      <dgm:prSet phldrT="[Text]" custT="1"/>
      <dgm:spPr/>
      <dgm:t>
        <a:bodyPr/>
        <a:lstStyle/>
        <a:p>
          <a:r>
            <a:rPr lang="en-IN" sz="1200" dirty="0"/>
            <a:t>Bank Accounts</a:t>
          </a:r>
        </a:p>
      </dgm:t>
    </dgm:pt>
    <dgm:pt modelId="{3CDEC82B-772C-4966-A4F7-986787A0532C}" type="parTrans" cxnId="{4BE335B6-4E46-462D-A8FB-5BFD05513961}">
      <dgm:prSet/>
      <dgm:spPr/>
      <dgm:t>
        <a:bodyPr/>
        <a:lstStyle/>
        <a:p>
          <a:endParaRPr lang="en-IN" sz="1200"/>
        </a:p>
      </dgm:t>
    </dgm:pt>
    <dgm:pt modelId="{777DC43B-3C6B-4619-9410-D4FF53D08702}" type="sibTrans" cxnId="{4BE335B6-4E46-462D-A8FB-5BFD05513961}">
      <dgm:prSet custT="1"/>
      <dgm:spPr/>
      <dgm:t>
        <a:bodyPr/>
        <a:lstStyle/>
        <a:p>
          <a:r>
            <a:rPr lang="en-IN" sz="1200" dirty="0"/>
            <a:t>Grade</a:t>
          </a:r>
        </a:p>
      </dgm:t>
    </dgm:pt>
    <dgm:pt modelId="{7F547ED9-4185-4C5C-95E9-E2D380D447AF}">
      <dgm:prSet phldrT="[Text]" custT="1"/>
      <dgm:spPr/>
      <dgm:t>
        <a:bodyPr/>
        <a:lstStyle/>
        <a:p>
          <a:r>
            <a:rPr lang="en-IN" sz="1200" dirty="0"/>
            <a:t>Term</a:t>
          </a:r>
        </a:p>
      </dgm:t>
    </dgm:pt>
    <dgm:pt modelId="{4E3373D0-5399-487C-8FE7-1EDEDB3F61DD}" type="parTrans" cxnId="{80C2EB6B-4D68-4317-A623-099BBD4FFC26}">
      <dgm:prSet/>
      <dgm:spPr/>
      <dgm:t>
        <a:bodyPr/>
        <a:lstStyle/>
        <a:p>
          <a:endParaRPr lang="en-IN"/>
        </a:p>
      </dgm:t>
    </dgm:pt>
    <dgm:pt modelId="{E631792D-7816-42EA-88FB-E27B1BC2C19B}" type="sibTrans" cxnId="{80C2EB6B-4D68-4317-A623-099BBD4FFC26}">
      <dgm:prSet/>
      <dgm:spPr/>
      <dgm:t>
        <a:bodyPr/>
        <a:lstStyle/>
        <a:p>
          <a:r>
            <a:rPr lang="en-IN" dirty="0"/>
            <a:t>Home Ownership</a:t>
          </a:r>
        </a:p>
      </dgm:t>
    </dgm:pt>
    <dgm:pt modelId="{1FC59A1F-CE5F-437C-B9CA-6060AFF67286}" type="pres">
      <dgm:prSet presAssocID="{4D3E3D03-E6FF-476F-9CFE-5D4255238083}" presName="Name0" presStyleCnt="0">
        <dgm:presLayoutVars>
          <dgm:chMax/>
          <dgm:chPref/>
          <dgm:dir/>
          <dgm:animLvl val="lvl"/>
        </dgm:presLayoutVars>
      </dgm:prSet>
      <dgm:spPr/>
    </dgm:pt>
    <dgm:pt modelId="{0FDEAE5E-2786-4C61-BF2C-673EDC88CA90}" type="pres">
      <dgm:prSet presAssocID="{E5050651-3757-48E7-85A6-56DBD14F7253}" presName="composite" presStyleCnt="0"/>
      <dgm:spPr/>
    </dgm:pt>
    <dgm:pt modelId="{D2286EE6-011C-49FA-9726-AF5036AB86A3}" type="pres">
      <dgm:prSet presAssocID="{E5050651-3757-48E7-85A6-56DBD14F7253}" presName="Parent1" presStyleLbl="node1" presStyleIdx="0" presStyleCnt="10">
        <dgm:presLayoutVars>
          <dgm:chMax val="1"/>
          <dgm:chPref val="1"/>
          <dgm:bulletEnabled val="1"/>
        </dgm:presLayoutVars>
      </dgm:prSet>
      <dgm:spPr/>
    </dgm:pt>
    <dgm:pt modelId="{44188815-F950-4DC2-9852-A19085841EF9}" type="pres">
      <dgm:prSet presAssocID="{E5050651-3757-48E7-85A6-56DBD14F7253}" presName="Childtext1" presStyleLbl="revTx" presStyleIdx="0" presStyleCnt="5" custScaleX="93115" custLinFactNeighborX="2320" custLinFactNeighborY="-4265">
        <dgm:presLayoutVars>
          <dgm:chMax val="0"/>
          <dgm:chPref val="0"/>
          <dgm:bulletEnabled val="1"/>
        </dgm:presLayoutVars>
      </dgm:prSet>
      <dgm:spPr/>
    </dgm:pt>
    <dgm:pt modelId="{3161B2FD-48A0-4C76-9FDB-2FA37ADB838A}" type="pres">
      <dgm:prSet presAssocID="{E5050651-3757-48E7-85A6-56DBD14F7253}" presName="BalanceSpacing" presStyleCnt="0"/>
      <dgm:spPr/>
    </dgm:pt>
    <dgm:pt modelId="{A278DFBA-DC4D-4F0A-86AA-FFD7CA238DBA}" type="pres">
      <dgm:prSet presAssocID="{E5050651-3757-48E7-85A6-56DBD14F7253}" presName="BalanceSpacing1" presStyleCnt="0"/>
      <dgm:spPr/>
    </dgm:pt>
    <dgm:pt modelId="{5D82964B-D814-46A7-8811-405F2B55A641}" type="pres">
      <dgm:prSet presAssocID="{53DC7991-71D7-4893-B053-3BBE04829F99}" presName="Accent1Text" presStyleLbl="node1" presStyleIdx="1" presStyleCnt="10" custLinFactNeighborX="991" custLinFactNeighborY="-101"/>
      <dgm:spPr/>
    </dgm:pt>
    <dgm:pt modelId="{239E0A11-F96B-4DB5-BCEF-39B0E4613864}" type="pres">
      <dgm:prSet presAssocID="{53DC7991-71D7-4893-B053-3BBE04829F99}" presName="spaceBetweenRectangles" presStyleCnt="0"/>
      <dgm:spPr/>
    </dgm:pt>
    <dgm:pt modelId="{A22C3598-9948-450D-A1BA-9694F27265E9}" type="pres">
      <dgm:prSet presAssocID="{B2760400-46B8-480A-864E-7FA2E1B4EA2B}" presName="composite" presStyleCnt="0"/>
      <dgm:spPr/>
    </dgm:pt>
    <dgm:pt modelId="{87316106-55EE-42F7-B8A3-2A9452E435F3}" type="pres">
      <dgm:prSet presAssocID="{B2760400-46B8-480A-864E-7FA2E1B4EA2B}" presName="Parent1" presStyleLbl="node1" presStyleIdx="2" presStyleCnt="10" custLinFactNeighborX="991" custLinFactNeighborY="-101">
        <dgm:presLayoutVars>
          <dgm:chMax val="1"/>
          <dgm:chPref val="1"/>
          <dgm:bulletEnabled val="1"/>
        </dgm:presLayoutVars>
      </dgm:prSet>
      <dgm:spPr/>
    </dgm:pt>
    <dgm:pt modelId="{583E51D8-B657-4E2C-A64A-73D791452976}" type="pres">
      <dgm:prSet presAssocID="{B2760400-46B8-480A-864E-7FA2E1B4EA2B}" presName="Childtext1" presStyleLbl="revTx" presStyleIdx="1" presStyleCnt="5" custLinFactNeighborX="-26849" custLinFactNeighborY="4089">
        <dgm:presLayoutVars>
          <dgm:chMax val="0"/>
          <dgm:chPref val="0"/>
          <dgm:bulletEnabled val="1"/>
        </dgm:presLayoutVars>
      </dgm:prSet>
      <dgm:spPr/>
    </dgm:pt>
    <dgm:pt modelId="{12B056D6-6950-4603-B9B1-5FFA4EE0B2A1}" type="pres">
      <dgm:prSet presAssocID="{B2760400-46B8-480A-864E-7FA2E1B4EA2B}" presName="BalanceSpacing" presStyleCnt="0"/>
      <dgm:spPr/>
    </dgm:pt>
    <dgm:pt modelId="{ED85A039-C4CA-429D-9288-C00057389D04}" type="pres">
      <dgm:prSet presAssocID="{B2760400-46B8-480A-864E-7FA2E1B4EA2B}" presName="BalanceSpacing1" presStyleCnt="0"/>
      <dgm:spPr/>
    </dgm:pt>
    <dgm:pt modelId="{9124E829-FE07-426F-9B6D-CD883A7804AB}" type="pres">
      <dgm:prSet presAssocID="{4CE40ECC-4B7E-4C56-906D-E957FB99B300}" presName="Accent1Text" presStyleLbl="node1" presStyleIdx="3" presStyleCnt="10" custLinFactNeighborX="2138" custLinFactNeighborY="2296"/>
      <dgm:spPr/>
    </dgm:pt>
    <dgm:pt modelId="{DD3F4DED-B780-4F85-A84F-99DA980AA849}" type="pres">
      <dgm:prSet presAssocID="{4CE40ECC-4B7E-4C56-906D-E957FB99B300}" presName="spaceBetweenRectangles" presStyleCnt="0"/>
      <dgm:spPr/>
    </dgm:pt>
    <dgm:pt modelId="{85B99924-9282-447F-98C0-3432E16C0A16}" type="pres">
      <dgm:prSet presAssocID="{C825023B-4ED6-4693-95A7-3818E7CB9083}" presName="composite" presStyleCnt="0"/>
      <dgm:spPr/>
    </dgm:pt>
    <dgm:pt modelId="{D84CD058-2A15-4ADA-AFD1-32720FECC116}" type="pres">
      <dgm:prSet presAssocID="{C825023B-4ED6-4693-95A7-3818E7CB9083}" presName="Parent1" presStyleLbl="node1" presStyleIdx="4" presStyleCnt="10" custLinFactNeighborY="0">
        <dgm:presLayoutVars>
          <dgm:chMax val="1"/>
          <dgm:chPref val="1"/>
          <dgm:bulletEnabled val="1"/>
        </dgm:presLayoutVars>
      </dgm:prSet>
      <dgm:spPr/>
    </dgm:pt>
    <dgm:pt modelId="{5B1E5CAF-64BE-4830-8CE3-32A9BE004B4F}" type="pres">
      <dgm:prSet presAssocID="{C825023B-4ED6-4693-95A7-3818E7CB9083}" presName="Childtext1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FF17B39C-8AFD-4B68-980D-2E0F0338B912}" type="pres">
      <dgm:prSet presAssocID="{C825023B-4ED6-4693-95A7-3818E7CB9083}" presName="BalanceSpacing" presStyleCnt="0"/>
      <dgm:spPr/>
    </dgm:pt>
    <dgm:pt modelId="{3588E0B3-D333-4CD5-9DA2-A670AEE2875A}" type="pres">
      <dgm:prSet presAssocID="{C825023B-4ED6-4693-95A7-3818E7CB9083}" presName="BalanceSpacing1" presStyleCnt="0"/>
      <dgm:spPr/>
    </dgm:pt>
    <dgm:pt modelId="{6BD7B044-836A-4AEE-A815-755B44C80448}" type="pres">
      <dgm:prSet presAssocID="{2BA0BEF7-0D04-4247-88A9-A6A1D926F09C}" presName="Accent1Text" presStyleLbl="node1" presStyleIdx="5" presStyleCnt="10" custLinFactNeighborX="991" custLinFactNeighborY="-101"/>
      <dgm:spPr/>
    </dgm:pt>
    <dgm:pt modelId="{2CBFD129-6924-4414-A01E-EDA7D286AA9F}" type="pres">
      <dgm:prSet presAssocID="{2BA0BEF7-0D04-4247-88A9-A6A1D926F09C}" presName="spaceBetweenRectangles" presStyleCnt="0"/>
      <dgm:spPr/>
    </dgm:pt>
    <dgm:pt modelId="{F23F86D6-FA40-4217-BAF9-152314B5D368}" type="pres">
      <dgm:prSet presAssocID="{752A20F4-2525-42C2-89BF-519927210D03}" presName="composite" presStyleCnt="0"/>
      <dgm:spPr/>
    </dgm:pt>
    <dgm:pt modelId="{5A7FD379-8D6E-4A42-899D-AB8F698A4B0D}" type="pres">
      <dgm:prSet presAssocID="{752A20F4-2525-42C2-89BF-519927210D03}" presName="Parent1" presStyleLbl="node1" presStyleIdx="6" presStyleCnt="10" custLinFactNeighborX="991" custLinFactNeighborY="-101">
        <dgm:presLayoutVars>
          <dgm:chMax val="1"/>
          <dgm:chPref val="1"/>
          <dgm:bulletEnabled val="1"/>
        </dgm:presLayoutVars>
      </dgm:prSet>
      <dgm:spPr/>
    </dgm:pt>
    <dgm:pt modelId="{BE3ABF59-58E8-49C6-9A6F-CAA8DCBE73EF}" type="pres">
      <dgm:prSet presAssocID="{752A20F4-2525-42C2-89BF-519927210D03}" presName="Childtext1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14C97688-2D72-41F5-A6B3-78E0821015E7}" type="pres">
      <dgm:prSet presAssocID="{752A20F4-2525-42C2-89BF-519927210D03}" presName="BalanceSpacing" presStyleCnt="0"/>
      <dgm:spPr/>
    </dgm:pt>
    <dgm:pt modelId="{7BE2F1D2-2B8D-4833-8A70-F3A626B1C386}" type="pres">
      <dgm:prSet presAssocID="{752A20F4-2525-42C2-89BF-519927210D03}" presName="BalanceSpacing1" presStyleCnt="0"/>
      <dgm:spPr/>
    </dgm:pt>
    <dgm:pt modelId="{94C18C43-122C-49FA-AC76-08D9233B1389}" type="pres">
      <dgm:prSet presAssocID="{777DC43B-3C6B-4619-9410-D4FF53D08702}" presName="Accent1Text" presStyleLbl="node1" presStyleIdx="7" presStyleCnt="10" custLinFactNeighborY="0"/>
      <dgm:spPr/>
    </dgm:pt>
    <dgm:pt modelId="{1BF84191-92D7-4052-80F7-995EB4468B37}" type="pres">
      <dgm:prSet presAssocID="{777DC43B-3C6B-4619-9410-D4FF53D08702}" presName="spaceBetweenRectangles" presStyleCnt="0"/>
      <dgm:spPr/>
    </dgm:pt>
    <dgm:pt modelId="{85FD9FF9-C493-495E-9D0C-CCC41C22D7F3}" type="pres">
      <dgm:prSet presAssocID="{7F547ED9-4185-4C5C-95E9-E2D380D447AF}" presName="composite" presStyleCnt="0"/>
      <dgm:spPr/>
    </dgm:pt>
    <dgm:pt modelId="{66F4B548-50F1-43F0-9E36-E0256C2A892B}" type="pres">
      <dgm:prSet presAssocID="{7F547ED9-4185-4C5C-95E9-E2D380D447AF}" presName="Parent1" presStyleLbl="node1" presStyleIdx="8" presStyleCnt="10">
        <dgm:presLayoutVars>
          <dgm:chMax val="1"/>
          <dgm:chPref val="1"/>
          <dgm:bulletEnabled val="1"/>
        </dgm:presLayoutVars>
      </dgm:prSet>
      <dgm:spPr/>
    </dgm:pt>
    <dgm:pt modelId="{80869D2B-F2A6-4E99-B76A-1E33C75CEED0}" type="pres">
      <dgm:prSet presAssocID="{7F547ED9-4185-4C5C-95E9-E2D380D447AF}" presName="Childtext1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4EED69F0-B853-4F8C-B198-37EB8C8C8AD9}" type="pres">
      <dgm:prSet presAssocID="{7F547ED9-4185-4C5C-95E9-E2D380D447AF}" presName="BalanceSpacing" presStyleCnt="0"/>
      <dgm:spPr/>
    </dgm:pt>
    <dgm:pt modelId="{BA01EB0A-292E-4C76-A112-1B7C13B82866}" type="pres">
      <dgm:prSet presAssocID="{7F547ED9-4185-4C5C-95E9-E2D380D447AF}" presName="BalanceSpacing1" presStyleCnt="0"/>
      <dgm:spPr/>
    </dgm:pt>
    <dgm:pt modelId="{B421F830-B9FA-4ABB-9837-23C680632A57}" type="pres">
      <dgm:prSet presAssocID="{E631792D-7816-42EA-88FB-E27B1BC2C19B}" presName="Accent1Text" presStyleLbl="node1" presStyleIdx="9" presStyleCnt="10" custLinFactNeighborY="0"/>
      <dgm:spPr/>
    </dgm:pt>
  </dgm:ptLst>
  <dgm:cxnLst>
    <dgm:cxn modelId="{8F3DA70A-D599-4E2B-9E3B-AAFAD2900DA6}" type="presOf" srcId="{4D3E3D03-E6FF-476F-9CFE-5D4255238083}" destId="{1FC59A1F-CE5F-437C-B9CA-6060AFF67286}" srcOrd="0" destOrd="0" presId="urn:microsoft.com/office/officeart/2008/layout/AlternatingHexagons"/>
    <dgm:cxn modelId="{0FDE9417-ABD7-4104-9340-78570E685D97}" type="presOf" srcId="{4CE40ECC-4B7E-4C56-906D-E957FB99B300}" destId="{9124E829-FE07-426F-9B6D-CD883A7804AB}" srcOrd="0" destOrd="0" presId="urn:microsoft.com/office/officeart/2008/layout/AlternatingHexagons"/>
    <dgm:cxn modelId="{0DDC762B-438A-42EE-9051-9090E0F15AD4}" type="presOf" srcId="{B2760400-46B8-480A-864E-7FA2E1B4EA2B}" destId="{87316106-55EE-42F7-B8A3-2A9452E435F3}" srcOrd="0" destOrd="0" presId="urn:microsoft.com/office/officeart/2008/layout/AlternatingHexagons"/>
    <dgm:cxn modelId="{F81FDC2C-B03C-4400-A872-11BA31B77FC7}" type="presOf" srcId="{7F547ED9-4185-4C5C-95E9-E2D380D447AF}" destId="{66F4B548-50F1-43F0-9E36-E0256C2A892B}" srcOrd="0" destOrd="0" presId="urn:microsoft.com/office/officeart/2008/layout/AlternatingHexagons"/>
    <dgm:cxn modelId="{136D272E-9237-4DD7-9259-DE3767EF3ECF}" srcId="{4D3E3D03-E6FF-476F-9CFE-5D4255238083}" destId="{C825023B-4ED6-4693-95A7-3818E7CB9083}" srcOrd="2" destOrd="0" parTransId="{8DADB222-6122-466D-AE2D-155175CC0E01}" sibTransId="{2BA0BEF7-0D04-4247-88A9-A6A1D926F09C}"/>
    <dgm:cxn modelId="{AA4C7C33-6A9C-4450-945D-8ED14B326A1C}" srcId="{4D3E3D03-E6FF-476F-9CFE-5D4255238083}" destId="{B2760400-46B8-480A-864E-7FA2E1B4EA2B}" srcOrd="1" destOrd="0" parTransId="{8752665D-1B63-46C8-AAC7-A3B5D7F33FF1}" sibTransId="{4CE40ECC-4B7E-4C56-906D-E957FB99B300}"/>
    <dgm:cxn modelId="{49EC7C39-787A-419B-AA5B-DFA05778C71A}" type="presOf" srcId="{E5050651-3757-48E7-85A6-56DBD14F7253}" destId="{D2286EE6-011C-49FA-9726-AF5036AB86A3}" srcOrd="0" destOrd="0" presId="urn:microsoft.com/office/officeart/2008/layout/AlternatingHexagons"/>
    <dgm:cxn modelId="{F2157F46-8C2C-4E1B-8768-AAB9A2D6E75A}" type="presOf" srcId="{777DC43B-3C6B-4619-9410-D4FF53D08702}" destId="{94C18C43-122C-49FA-AC76-08D9233B1389}" srcOrd="0" destOrd="0" presId="urn:microsoft.com/office/officeart/2008/layout/AlternatingHexagons"/>
    <dgm:cxn modelId="{80C2EB6B-4D68-4317-A623-099BBD4FFC26}" srcId="{4D3E3D03-E6FF-476F-9CFE-5D4255238083}" destId="{7F547ED9-4185-4C5C-95E9-E2D380D447AF}" srcOrd="4" destOrd="0" parTransId="{4E3373D0-5399-487C-8FE7-1EDEDB3F61DD}" sibTransId="{E631792D-7816-42EA-88FB-E27B1BC2C19B}"/>
    <dgm:cxn modelId="{894CA952-127A-4F2F-B886-215A2593FBAC}" type="presOf" srcId="{E631792D-7816-42EA-88FB-E27B1BC2C19B}" destId="{B421F830-B9FA-4ABB-9837-23C680632A57}" srcOrd="0" destOrd="0" presId="urn:microsoft.com/office/officeart/2008/layout/AlternatingHexagons"/>
    <dgm:cxn modelId="{4C425C91-D73A-402F-9099-8D7DB32D4C73}" type="presOf" srcId="{2BA0BEF7-0D04-4247-88A9-A6A1D926F09C}" destId="{6BD7B044-836A-4AEE-A815-755B44C80448}" srcOrd="0" destOrd="0" presId="urn:microsoft.com/office/officeart/2008/layout/AlternatingHexagons"/>
    <dgm:cxn modelId="{E5E65FA9-652F-4586-AE59-C28F58E00171}" type="presOf" srcId="{C825023B-4ED6-4693-95A7-3818E7CB9083}" destId="{D84CD058-2A15-4ADA-AFD1-32720FECC116}" srcOrd="0" destOrd="0" presId="urn:microsoft.com/office/officeart/2008/layout/AlternatingHexagons"/>
    <dgm:cxn modelId="{4BE335B6-4E46-462D-A8FB-5BFD05513961}" srcId="{4D3E3D03-E6FF-476F-9CFE-5D4255238083}" destId="{752A20F4-2525-42C2-89BF-519927210D03}" srcOrd="3" destOrd="0" parTransId="{3CDEC82B-772C-4966-A4F7-986787A0532C}" sibTransId="{777DC43B-3C6B-4619-9410-D4FF53D08702}"/>
    <dgm:cxn modelId="{628BF5B8-89DE-4FF4-95C3-F3DBC9C870D7}" srcId="{4D3E3D03-E6FF-476F-9CFE-5D4255238083}" destId="{E5050651-3757-48E7-85A6-56DBD14F7253}" srcOrd="0" destOrd="0" parTransId="{20D895F1-7BF4-4376-8F17-82E225565E2F}" sibTransId="{53DC7991-71D7-4893-B053-3BBE04829F99}"/>
    <dgm:cxn modelId="{430954BD-A77B-4938-B2A9-69542131057E}" type="presOf" srcId="{752A20F4-2525-42C2-89BF-519927210D03}" destId="{5A7FD379-8D6E-4A42-899D-AB8F698A4B0D}" srcOrd="0" destOrd="0" presId="urn:microsoft.com/office/officeart/2008/layout/AlternatingHexagons"/>
    <dgm:cxn modelId="{D30AD4F9-9F34-48BB-9FF1-5806CC4FCE9B}" type="presOf" srcId="{53DC7991-71D7-4893-B053-3BBE04829F99}" destId="{5D82964B-D814-46A7-8811-405F2B55A641}" srcOrd="0" destOrd="0" presId="urn:microsoft.com/office/officeart/2008/layout/AlternatingHexagons"/>
    <dgm:cxn modelId="{27AFAD9E-0BEF-46F5-954B-1F9F2C75B886}" type="presParOf" srcId="{1FC59A1F-CE5F-437C-B9CA-6060AFF67286}" destId="{0FDEAE5E-2786-4C61-BF2C-673EDC88CA90}" srcOrd="0" destOrd="0" presId="urn:microsoft.com/office/officeart/2008/layout/AlternatingHexagons"/>
    <dgm:cxn modelId="{7BDAB753-707D-4BD3-A52A-10277AB631C6}" type="presParOf" srcId="{0FDEAE5E-2786-4C61-BF2C-673EDC88CA90}" destId="{D2286EE6-011C-49FA-9726-AF5036AB86A3}" srcOrd="0" destOrd="0" presId="urn:microsoft.com/office/officeart/2008/layout/AlternatingHexagons"/>
    <dgm:cxn modelId="{3834BF89-F1B3-47AD-BE18-BAAD055718FA}" type="presParOf" srcId="{0FDEAE5E-2786-4C61-BF2C-673EDC88CA90}" destId="{44188815-F950-4DC2-9852-A19085841EF9}" srcOrd="1" destOrd="0" presId="urn:microsoft.com/office/officeart/2008/layout/AlternatingHexagons"/>
    <dgm:cxn modelId="{A5771B54-0CBD-4FF5-88C6-0E673CCFA049}" type="presParOf" srcId="{0FDEAE5E-2786-4C61-BF2C-673EDC88CA90}" destId="{3161B2FD-48A0-4C76-9FDB-2FA37ADB838A}" srcOrd="2" destOrd="0" presId="urn:microsoft.com/office/officeart/2008/layout/AlternatingHexagons"/>
    <dgm:cxn modelId="{F850C6FD-8B40-4162-BD8C-548012FB959E}" type="presParOf" srcId="{0FDEAE5E-2786-4C61-BF2C-673EDC88CA90}" destId="{A278DFBA-DC4D-4F0A-86AA-FFD7CA238DBA}" srcOrd="3" destOrd="0" presId="urn:microsoft.com/office/officeart/2008/layout/AlternatingHexagons"/>
    <dgm:cxn modelId="{1996D01A-9173-44D7-A1F4-3643A6148848}" type="presParOf" srcId="{0FDEAE5E-2786-4C61-BF2C-673EDC88CA90}" destId="{5D82964B-D814-46A7-8811-405F2B55A641}" srcOrd="4" destOrd="0" presId="urn:microsoft.com/office/officeart/2008/layout/AlternatingHexagons"/>
    <dgm:cxn modelId="{4E930976-7B44-4D81-A8B1-70E4C4AC4349}" type="presParOf" srcId="{1FC59A1F-CE5F-437C-B9CA-6060AFF67286}" destId="{239E0A11-F96B-4DB5-BCEF-39B0E4613864}" srcOrd="1" destOrd="0" presId="urn:microsoft.com/office/officeart/2008/layout/AlternatingHexagons"/>
    <dgm:cxn modelId="{23FF43FE-4CF3-4A98-870F-F589D218DDE4}" type="presParOf" srcId="{1FC59A1F-CE5F-437C-B9CA-6060AFF67286}" destId="{A22C3598-9948-450D-A1BA-9694F27265E9}" srcOrd="2" destOrd="0" presId="urn:microsoft.com/office/officeart/2008/layout/AlternatingHexagons"/>
    <dgm:cxn modelId="{B13B27A3-2C9F-4085-96BF-101F53B75A6F}" type="presParOf" srcId="{A22C3598-9948-450D-A1BA-9694F27265E9}" destId="{87316106-55EE-42F7-B8A3-2A9452E435F3}" srcOrd="0" destOrd="0" presId="urn:microsoft.com/office/officeart/2008/layout/AlternatingHexagons"/>
    <dgm:cxn modelId="{BDC0BF93-57B4-4186-813F-2F812F78B34A}" type="presParOf" srcId="{A22C3598-9948-450D-A1BA-9694F27265E9}" destId="{583E51D8-B657-4E2C-A64A-73D791452976}" srcOrd="1" destOrd="0" presId="urn:microsoft.com/office/officeart/2008/layout/AlternatingHexagons"/>
    <dgm:cxn modelId="{3597A5F6-A417-48FC-82D7-BCCCB16109C8}" type="presParOf" srcId="{A22C3598-9948-450D-A1BA-9694F27265E9}" destId="{12B056D6-6950-4603-B9B1-5FFA4EE0B2A1}" srcOrd="2" destOrd="0" presId="urn:microsoft.com/office/officeart/2008/layout/AlternatingHexagons"/>
    <dgm:cxn modelId="{224A006A-C8D4-4A1A-9328-20E770BD221E}" type="presParOf" srcId="{A22C3598-9948-450D-A1BA-9694F27265E9}" destId="{ED85A039-C4CA-429D-9288-C00057389D04}" srcOrd="3" destOrd="0" presId="urn:microsoft.com/office/officeart/2008/layout/AlternatingHexagons"/>
    <dgm:cxn modelId="{36ED5AE9-88B0-4CF1-A2DF-D2A5BAC3674E}" type="presParOf" srcId="{A22C3598-9948-450D-A1BA-9694F27265E9}" destId="{9124E829-FE07-426F-9B6D-CD883A7804AB}" srcOrd="4" destOrd="0" presId="urn:microsoft.com/office/officeart/2008/layout/AlternatingHexagons"/>
    <dgm:cxn modelId="{480E6B8D-046D-4B0C-9722-838013FE360C}" type="presParOf" srcId="{1FC59A1F-CE5F-437C-B9CA-6060AFF67286}" destId="{DD3F4DED-B780-4F85-A84F-99DA980AA849}" srcOrd="3" destOrd="0" presId="urn:microsoft.com/office/officeart/2008/layout/AlternatingHexagons"/>
    <dgm:cxn modelId="{DFA2D235-9C41-490E-99D5-43C0843296C3}" type="presParOf" srcId="{1FC59A1F-CE5F-437C-B9CA-6060AFF67286}" destId="{85B99924-9282-447F-98C0-3432E16C0A16}" srcOrd="4" destOrd="0" presId="urn:microsoft.com/office/officeart/2008/layout/AlternatingHexagons"/>
    <dgm:cxn modelId="{4A066703-B428-4A20-85D3-3CB24B1BED0A}" type="presParOf" srcId="{85B99924-9282-447F-98C0-3432E16C0A16}" destId="{D84CD058-2A15-4ADA-AFD1-32720FECC116}" srcOrd="0" destOrd="0" presId="urn:microsoft.com/office/officeart/2008/layout/AlternatingHexagons"/>
    <dgm:cxn modelId="{4EA52924-1F88-4EEE-AF27-7346EE21FFAB}" type="presParOf" srcId="{85B99924-9282-447F-98C0-3432E16C0A16}" destId="{5B1E5CAF-64BE-4830-8CE3-32A9BE004B4F}" srcOrd="1" destOrd="0" presId="urn:microsoft.com/office/officeart/2008/layout/AlternatingHexagons"/>
    <dgm:cxn modelId="{983B4FE9-A411-444F-AB37-33120A331A7F}" type="presParOf" srcId="{85B99924-9282-447F-98C0-3432E16C0A16}" destId="{FF17B39C-8AFD-4B68-980D-2E0F0338B912}" srcOrd="2" destOrd="0" presId="urn:microsoft.com/office/officeart/2008/layout/AlternatingHexagons"/>
    <dgm:cxn modelId="{1D041868-5694-40B2-A1FF-0214527BC004}" type="presParOf" srcId="{85B99924-9282-447F-98C0-3432E16C0A16}" destId="{3588E0B3-D333-4CD5-9DA2-A670AEE2875A}" srcOrd="3" destOrd="0" presId="urn:microsoft.com/office/officeart/2008/layout/AlternatingHexagons"/>
    <dgm:cxn modelId="{F0C2429C-A42F-424A-9F30-FC1DFF0CA5F0}" type="presParOf" srcId="{85B99924-9282-447F-98C0-3432E16C0A16}" destId="{6BD7B044-836A-4AEE-A815-755B44C80448}" srcOrd="4" destOrd="0" presId="urn:microsoft.com/office/officeart/2008/layout/AlternatingHexagons"/>
    <dgm:cxn modelId="{7AD51579-B744-4580-8F90-912CD28F349E}" type="presParOf" srcId="{1FC59A1F-CE5F-437C-B9CA-6060AFF67286}" destId="{2CBFD129-6924-4414-A01E-EDA7D286AA9F}" srcOrd="5" destOrd="0" presId="urn:microsoft.com/office/officeart/2008/layout/AlternatingHexagons"/>
    <dgm:cxn modelId="{3FB4609A-25B8-4DA6-B227-92369C54B492}" type="presParOf" srcId="{1FC59A1F-CE5F-437C-B9CA-6060AFF67286}" destId="{F23F86D6-FA40-4217-BAF9-152314B5D368}" srcOrd="6" destOrd="0" presId="urn:microsoft.com/office/officeart/2008/layout/AlternatingHexagons"/>
    <dgm:cxn modelId="{948EE95C-D98D-4E50-A520-27478F61DAB5}" type="presParOf" srcId="{F23F86D6-FA40-4217-BAF9-152314B5D368}" destId="{5A7FD379-8D6E-4A42-899D-AB8F698A4B0D}" srcOrd="0" destOrd="0" presId="urn:microsoft.com/office/officeart/2008/layout/AlternatingHexagons"/>
    <dgm:cxn modelId="{5F1607B5-964A-47E0-8FD9-A312779E51EF}" type="presParOf" srcId="{F23F86D6-FA40-4217-BAF9-152314B5D368}" destId="{BE3ABF59-58E8-49C6-9A6F-CAA8DCBE73EF}" srcOrd="1" destOrd="0" presId="urn:microsoft.com/office/officeart/2008/layout/AlternatingHexagons"/>
    <dgm:cxn modelId="{C5CF2F97-5944-435B-B9F4-01F14252E641}" type="presParOf" srcId="{F23F86D6-FA40-4217-BAF9-152314B5D368}" destId="{14C97688-2D72-41F5-A6B3-78E0821015E7}" srcOrd="2" destOrd="0" presId="urn:microsoft.com/office/officeart/2008/layout/AlternatingHexagons"/>
    <dgm:cxn modelId="{94528CF6-4288-46F6-9A12-098D16CBCE71}" type="presParOf" srcId="{F23F86D6-FA40-4217-BAF9-152314B5D368}" destId="{7BE2F1D2-2B8D-4833-8A70-F3A626B1C386}" srcOrd="3" destOrd="0" presId="urn:microsoft.com/office/officeart/2008/layout/AlternatingHexagons"/>
    <dgm:cxn modelId="{F534D0AB-A6EB-4F0C-91F5-18A7D611B344}" type="presParOf" srcId="{F23F86D6-FA40-4217-BAF9-152314B5D368}" destId="{94C18C43-122C-49FA-AC76-08D9233B1389}" srcOrd="4" destOrd="0" presId="urn:microsoft.com/office/officeart/2008/layout/AlternatingHexagons"/>
    <dgm:cxn modelId="{E9CCD385-26CE-434F-B288-65FB13EDA5D0}" type="presParOf" srcId="{1FC59A1F-CE5F-437C-B9CA-6060AFF67286}" destId="{1BF84191-92D7-4052-80F7-995EB4468B37}" srcOrd="7" destOrd="0" presId="urn:microsoft.com/office/officeart/2008/layout/AlternatingHexagons"/>
    <dgm:cxn modelId="{95DD1FF4-8649-444B-83AA-F8C7B2F81F3E}" type="presParOf" srcId="{1FC59A1F-CE5F-437C-B9CA-6060AFF67286}" destId="{85FD9FF9-C493-495E-9D0C-CCC41C22D7F3}" srcOrd="8" destOrd="0" presId="urn:microsoft.com/office/officeart/2008/layout/AlternatingHexagons"/>
    <dgm:cxn modelId="{FB5C6029-608A-4A30-B8E5-7695AC257696}" type="presParOf" srcId="{85FD9FF9-C493-495E-9D0C-CCC41C22D7F3}" destId="{66F4B548-50F1-43F0-9E36-E0256C2A892B}" srcOrd="0" destOrd="0" presId="urn:microsoft.com/office/officeart/2008/layout/AlternatingHexagons"/>
    <dgm:cxn modelId="{575F756B-5743-41DE-8B50-6F8C43787A0B}" type="presParOf" srcId="{85FD9FF9-C493-495E-9D0C-CCC41C22D7F3}" destId="{80869D2B-F2A6-4E99-B76A-1E33C75CEED0}" srcOrd="1" destOrd="0" presId="urn:microsoft.com/office/officeart/2008/layout/AlternatingHexagons"/>
    <dgm:cxn modelId="{A652B810-04F8-4525-8AC9-9DB1FED287C6}" type="presParOf" srcId="{85FD9FF9-C493-495E-9D0C-CCC41C22D7F3}" destId="{4EED69F0-B853-4F8C-B198-37EB8C8C8AD9}" srcOrd="2" destOrd="0" presId="urn:microsoft.com/office/officeart/2008/layout/AlternatingHexagons"/>
    <dgm:cxn modelId="{334C21FF-B3F8-4B2B-BA48-92797DC46DD3}" type="presParOf" srcId="{85FD9FF9-C493-495E-9D0C-CCC41C22D7F3}" destId="{BA01EB0A-292E-4C76-A112-1B7C13B82866}" srcOrd="3" destOrd="0" presId="urn:microsoft.com/office/officeart/2008/layout/AlternatingHexagons"/>
    <dgm:cxn modelId="{ACA45641-031C-4183-AEFE-01EA1ABAD3AA}" type="presParOf" srcId="{85FD9FF9-C493-495E-9D0C-CCC41C22D7F3}" destId="{B421F830-B9FA-4ABB-9837-23C680632A57}" srcOrd="4" destOrd="0" presId="urn:microsoft.com/office/officeart/2008/layout/AlternatingHexagons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CEA373-1CE3-4B82-B53E-83D52C70C266}">
      <dsp:nvSpPr>
        <dsp:cNvPr id="0" name=""/>
        <dsp:cNvSpPr/>
      </dsp:nvSpPr>
      <dsp:spPr>
        <a:xfrm>
          <a:off x="628251" y="0"/>
          <a:ext cx="7120187" cy="187220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DBD9D7-0DD2-49E2-B106-D50D8B10C762}">
      <dsp:nvSpPr>
        <dsp:cNvPr id="0" name=""/>
        <dsp:cNvSpPr/>
      </dsp:nvSpPr>
      <dsp:spPr>
        <a:xfrm>
          <a:off x="2454" y="561662"/>
          <a:ext cx="1477373" cy="748883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Clean Data</a:t>
          </a:r>
        </a:p>
      </dsp:txBody>
      <dsp:txXfrm>
        <a:off x="39011" y="598219"/>
        <a:ext cx="1404259" cy="675769"/>
      </dsp:txXfrm>
    </dsp:sp>
    <dsp:sp modelId="{FD66042B-4BDB-4264-AEB5-4C0C56A584DC}">
      <dsp:nvSpPr>
        <dsp:cNvPr id="0" name=""/>
        <dsp:cNvSpPr/>
      </dsp:nvSpPr>
      <dsp:spPr>
        <a:xfrm>
          <a:off x="1726056" y="561662"/>
          <a:ext cx="1477373" cy="748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25198"/>
              </a:solidFill>
            </a:rPr>
            <a:t>Univariate Analysis</a:t>
          </a:r>
        </a:p>
      </dsp:txBody>
      <dsp:txXfrm>
        <a:off x="1762613" y="598219"/>
        <a:ext cx="1404259" cy="675769"/>
      </dsp:txXfrm>
    </dsp:sp>
    <dsp:sp modelId="{128CD63B-14CA-407C-856B-643901809351}">
      <dsp:nvSpPr>
        <dsp:cNvPr id="0" name=""/>
        <dsp:cNvSpPr/>
      </dsp:nvSpPr>
      <dsp:spPr>
        <a:xfrm>
          <a:off x="3449658" y="561662"/>
          <a:ext cx="1477373" cy="748883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Segmented Univariate Analysis </a:t>
          </a:r>
        </a:p>
      </dsp:txBody>
      <dsp:txXfrm>
        <a:off x="3486215" y="598219"/>
        <a:ext cx="1404259" cy="675769"/>
      </dsp:txXfrm>
    </dsp:sp>
    <dsp:sp modelId="{630F9798-05AD-4A5B-A4C4-78E6C3F100CE}">
      <dsp:nvSpPr>
        <dsp:cNvPr id="0" name=""/>
        <dsp:cNvSpPr/>
      </dsp:nvSpPr>
      <dsp:spPr>
        <a:xfrm>
          <a:off x="5173261" y="561662"/>
          <a:ext cx="1477373" cy="7488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rgbClr val="025198"/>
              </a:solidFill>
            </a:rPr>
            <a:t>Bivariate Analysis</a:t>
          </a:r>
        </a:p>
      </dsp:txBody>
      <dsp:txXfrm>
        <a:off x="5209818" y="598219"/>
        <a:ext cx="1404259" cy="675769"/>
      </dsp:txXfrm>
    </dsp:sp>
    <dsp:sp modelId="{E570A13B-4019-4082-BD19-900C5A39D0F0}">
      <dsp:nvSpPr>
        <dsp:cNvPr id="0" name=""/>
        <dsp:cNvSpPr/>
      </dsp:nvSpPr>
      <dsp:spPr>
        <a:xfrm>
          <a:off x="6896863" y="561662"/>
          <a:ext cx="1477373" cy="748883"/>
        </a:xfrm>
        <a:prstGeom prst="roundRect">
          <a:avLst/>
        </a:prstGeom>
        <a:solidFill>
          <a:schemeClr val="accent6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400" kern="1200" dirty="0">
              <a:solidFill>
                <a:schemeClr val="bg1"/>
              </a:solidFill>
            </a:rPr>
            <a:t>Summarize Data Insights</a:t>
          </a:r>
        </a:p>
      </dsp:txBody>
      <dsp:txXfrm>
        <a:off x="6933420" y="598219"/>
        <a:ext cx="1404259" cy="6757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86EE6-011C-49FA-9726-AF5036AB86A3}">
      <dsp:nvSpPr>
        <dsp:cNvPr id="0" name=""/>
        <dsp:cNvSpPr/>
      </dsp:nvSpPr>
      <dsp:spPr>
        <a:xfrm rot="5400000">
          <a:off x="4572355" y="80380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Loan Amount Vs  Income</a:t>
          </a:r>
        </a:p>
      </dsp:txBody>
      <dsp:txXfrm rot="-5400000">
        <a:off x="4814239" y="189921"/>
        <a:ext cx="722188" cy="830101"/>
      </dsp:txXfrm>
    </dsp:sp>
    <dsp:sp modelId="{44188815-F950-4DC2-9852-A19085841EF9}">
      <dsp:nvSpPr>
        <dsp:cNvPr id="0" name=""/>
        <dsp:cNvSpPr/>
      </dsp:nvSpPr>
      <dsp:spPr>
        <a:xfrm>
          <a:off x="5809317" y="212324"/>
          <a:ext cx="1253186" cy="723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D82964B-D814-46A7-8811-405F2B55A641}">
      <dsp:nvSpPr>
        <dsp:cNvPr id="0" name=""/>
        <dsp:cNvSpPr/>
      </dsp:nvSpPr>
      <dsp:spPr>
        <a:xfrm rot="5400000">
          <a:off x="3449635" y="79162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6506"/>
            <a:lumOff val="1055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DTI</a:t>
          </a:r>
        </a:p>
      </dsp:txBody>
      <dsp:txXfrm rot="-5400000">
        <a:off x="3691519" y="188703"/>
        <a:ext cx="722188" cy="830101"/>
      </dsp:txXfrm>
    </dsp:sp>
    <dsp:sp modelId="{87316106-55EE-42F7-B8A3-2A9452E435F3}">
      <dsp:nvSpPr>
        <dsp:cNvPr id="0" name=""/>
        <dsp:cNvSpPr/>
      </dsp:nvSpPr>
      <dsp:spPr>
        <a:xfrm rot="5400000">
          <a:off x="4014023" y="1102779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13013"/>
            <a:lumOff val="2111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Interest Rate</a:t>
          </a:r>
        </a:p>
      </dsp:txBody>
      <dsp:txXfrm rot="-5400000">
        <a:off x="4255907" y="1212320"/>
        <a:ext cx="722188" cy="830101"/>
      </dsp:txXfrm>
    </dsp:sp>
    <dsp:sp modelId="{583E51D8-B657-4E2C-A64A-73D791452976}">
      <dsp:nvSpPr>
        <dsp:cNvPr id="0" name=""/>
        <dsp:cNvSpPr/>
      </dsp:nvSpPr>
      <dsp:spPr>
        <a:xfrm>
          <a:off x="2386474" y="1296388"/>
          <a:ext cx="1302433" cy="723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24E829-FE07-426F-9B6D-CD883A7804AB}">
      <dsp:nvSpPr>
        <dsp:cNvPr id="0" name=""/>
        <dsp:cNvSpPr/>
      </dsp:nvSpPr>
      <dsp:spPr>
        <a:xfrm rot="5400000">
          <a:off x="5159174" y="1131685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19519"/>
            <a:lumOff val="3166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Employee Length</a:t>
          </a:r>
        </a:p>
      </dsp:txBody>
      <dsp:txXfrm rot="-5400000">
        <a:off x="5401058" y="1241226"/>
        <a:ext cx="722188" cy="830101"/>
      </dsp:txXfrm>
    </dsp:sp>
    <dsp:sp modelId="{D84CD058-2A15-4ADA-AFD1-32720FECC116}">
      <dsp:nvSpPr>
        <dsp:cNvPr id="0" name=""/>
        <dsp:cNvSpPr/>
      </dsp:nvSpPr>
      <dsp:spPr>
        <a:xfrm rot="5400000">
          <a:off x="4572355" y="2127613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26026"/>
            <a:lumOff val="422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Purpose</a:t>
          </a:r>
        </a:p>
      </dsp:txBody>
      <dsp:txXfrm rot="-5400000">
        <a:off x="4814239" y="2237154"/>
        <a:ext cx="722188" cy="830101"/>
      </dsp:txXfrm>
    </dsp:sp>
    <dsp:sp modelId="{5B1E5CAF-64BE-4830-8CE3-32A9BE004B4F}">
      <dsp:nvSpPr>
        <dsp:cNvPr id="0" name=""/>
        <dsp:cNvSpPr/>
      </dsp:nvSpPr>
      <dsp:spPr>
        <a:xfrm>
          <a:off x="5731762" y="2290417"/>
          <a:ext cx="1345848" cy="723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D7B044-836A-4AEE-A815-755B44C80448}">
      <dsp:nvSpPr>
        <dsp:cNvPr id="0" name=""/>
        <dsp:cNvSpPr/>
      </dsp:nvSpPr>
      <dsp:spPr>
        <a:xfrm rot="5400000">
          <a:off x="3449635" y="2126395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32532"/>
            <a:lumOff val="52778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Public Records  Bankruptcies</a:t>
          </a:r>
        </a:p>
      </dsp:txBody>
      <dsp:txXfrm rot="-5400000">
        <a:off x="3691519" y="2235936"/>
        <a:ext cx="722188" cy="830101"/>
      </dsp:txXfrm>
    </dsp:sp>
    <dsp:sp modelId="{5A7FD379-8D6E-4A42-899D-AB8F698A4B0D}">
      <dsp:nvSpPr>
        <dsp:cNvPr id="0" name=""/>
        <dsp:cNvSpPr/>
      </dsp:nvSpPr>
      <dsp:spPr>
        <a:xfrm rot="5400000">
          <a:off x="4014023" y="3150012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26026"/>
            <a:lumOff val="42222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Bank Accounts</a:t>
          </a:r>
        </a:p>
      </dsp:txBody>
      <dsp:txXfrm rot="-5400000">
        <a:off x="4255907" y="3259553"/>
        <a:ext cx="722188" cy="830101"/>
      </dsp:txXfrm>
    </dsp:sp>
    <dsp:sp modelId="{BE3ABF59-58E8-49C6-9A6F-CAA8DCBE73EF}">
      <dsp:nvSpPr>
        <dsp:cNvPr id="0" name=""/>
        <dsp:cNvSpPr/>
      </dsp:nvSpPr>
      <dsp:spPr>
        <a:xfrm>
          <a:off x="2736165" y="3314034"/>
          <a:ext cx="1302433" cy="723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4C18C43-122C-49FA-AC76-08D9233B1389}">
      <dsp:nvSpPr>
        <dsp:cNvPr id="0" name=""/>
        <dsp:cNvSpPr/>
      </dsp:nvSpPr>
      <dsp:spPr>
        <a:xfrm rot="5400000">
          <a:off x="5136743" y="3151230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19519"/>
            <a:lumOff val="31667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Grade</a:t>
          </a:r>
        </a:p>
      </dsp:txBody>
      <dsp:txXfrm rot="-5400000">
        <a:off x="5378627" y="3260771"/>
        <a:ext cx="722188" cy="830101"/>
      </dsp:txXfrm>
    </dsp:sp>
    <dsp:sp modelId="{66F4B548-50F1-43F0-9E36-E0256C2A892B}">
      <dsp:nvSpPr>
        <dsp:cNvPr id="0" name=""/>
        <dsp:cNvSpPr/>
      </dsp:nvSpPr>
      <dsp:spPr>
        <a:xfrm rot="5400000">
          <a:off x="4572355" y="4174846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13013"/>
            <a:lumOff val="21111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200" kern="1200" dirty="0"/>
            <a:t>Term</a:t>
          </a:r>
        </a:p>
      </dsp:txBody>
      <dsp:txXfrm rot="-5400000">
        <a:off x="4814239" y="4284387"/>
        <a:ext cx="722188" cy="830101"/>
      </dsp:txXfrm>
    </dsp:sp>
    <dsp:sp modelId="{80869D2B-F2A6-4E99-B76A-1E33C75CEED0}">
      <dsp:nvSpPr>
        <dsp:cNvPr id="0" name=""/>
        <dsp:cNvSpPr/>
      </dsp:nvSpPr>
      <dsp:spPr>
        <a:xfrm>
          <a:off x="5731762" y="4337650"/>
          <a:ext cx="1345848" cy="7235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21F830-B9FA-4ABB-9837-23C680632A57}">
      <dsp:nvSpPr>
        <dsp:cNvPr id="0" name=""/>
        <dsp:cNvSpPr/>
      </dsp:nvSpPr>
      <dsp:spPr>
        <a:xfrm rot="5400000">
          <a:off x="3439238" y="4174846"/>
          <a:ext cx="1205957" cy="1049182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50000"/>
            <a:hueOff val="0"/>
            <a:satOff val="-6506"/>
            <a:lumOff val="10556"/>
            <a:alphaOff val="0"/>
          </a:schemeClr>
        </a:solidFill>
        <a:ln>
          <a:noFill/>
        </a:ln>
        <a:effectLst/>
        <a:sp3d extrusionH="381000" contourW="38100" prstMaterial="matte">
          <a:contourClr>
            <a:schemeClr val="lt1"/>
          </a:contourClr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 dirty="0"/>
            <a:t>Home Ownership</a:t>
          </a:r>
        </a:p>
      </dsp:txBody>
      <dsp:txXfrm rot="-5400000">
        <a:off x="3681122" y="4284387"/>
        <a:ext cx="722188" cy="83010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AlternatingHexagons">
  <dgm:title val=""/>
  <dgm:desc val=""/>
  <dgm:catLst>
    <dgm:cat type="list" pri="1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1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Name0">
    <dgm:varLst>
      <dgm:chMax/>
      <dgm:chPref/>
      <dgm:dir/>
      <dgm:animLvl val="lvl"/>
    </dgm:varLst>
    <dgm:alg type="lin">
      <dgm:param type="linDir" val="fromT"/>
    </dgm:alg>
    <dgm:shape xmlns:r="http://schemas.openxmlformats.org/officeDocument/2006/relationships" r:blip="">
      <dgm:adjLst/>
    </dgm:shape>
    <dgm:constrLst>
      <dgm:constr type="primFontSz" for="des" forName="Parent1" val="65"/>
      <dgm:constr type="primFontSz" for="des" forName="Childtext1" refType="primFontSz" refFor="des" refForName="Parent1" op="lte"/>
      <dgm:constr type="w" for="ch" forName="composite" refType="w"/>
      <dgm:constr type="h" for="ch" forName="composite" refType="h"/>
      <dgm:constr type="h" for="ch" forName="spaceBetweenRectangles" refType="w" refFor="ch" refForName="composite" fact="-0.042"/>
      <dgm:constr type="sp" refType="h" refFor="ch" refForName="composite" op="equ" fact="0.1"/>
    </dgm:constrLst>
    <dgm:forEach name="nodesForEach" axis="ch" ptType="node">
      <dgm:layoutNode name="composite">
        <dgm:alg type="composite">
          <dgm:param type="ar" val="3.6"/>
        </dgm:alg>
        <dgm:shape xmlns:r="http://schemas.openxmlformats.org/officeDocument/2006/relationships" r:blip="">
          <dgm:adjLst/>
        </dgm:shape>
        <dgm:choose name="Name1">
          <dgm:if name="Name2" func="var" arg="dir" op="equ" val="norm">
            <dgm:choose name="Name3">
              <dgm:if name="Name4" axis="self" ptType="node" func="posOdd" op="equ" val="1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/>
                  <dgm:constr type="h" for="ch" forName="BalanceSpacing" refType="h" fact="0.1"/>
                  <dgm:constr type="l" for="ch" forName="BalanceSpacing1" refType="w" fact="0.69"/>
                  <dgm:constr type="t" for="ch" forName="BalanceSpacing1" refType="h" fact="0.2"/>
                  <dgm:constr type="w" for="ch" forName="BalanceSpacing1" refType="w" fact="0.31"/>
                  <dgm:constr type="h" for="ch" forName="BalanceSpacing1" refType="h" fact="0.6"/>
                </dgm:constrLst>
              </dgm:if>
              <dgm:else name="Name5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  <dgm:constr type="l" for="ch" forName="BalanceSpacing1" refType="w" fact="0"/>
                  <dgm:constr type="t" for="ch" forName="BalanceSpacing1" refType="h" fact="0.2"/>
                  <dgm:constr type="w" for="ch" forName="BalanceSpacing1" refType="w" fact="0.3"/>
                  <dgm:constr type="h" for="ch" forName="BalanceSpacing1" refType="h" fact="0.6"/>
                </dgm:constrLst>
              </dgm:else>
            </dgm:choose>
          </dgm:if>
          <dgm:else name="Name6">
            <dgm:choose name="Name7">
              <dgm:if name="Name8" axis="self" ptType="node" func="posOdd" op="equ" val="1">
                <dgm:constrLst>
                  <dgm:constr type="l" for="ch" forName="Accent1" refType="w" fact="0.571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571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3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"/>
                  <dgm:constr type="t" for="ch" forName="Childtext1" refType="h" fact="0.2"/>
                  <dgm:constr type="w" for="ch" forName="Childtext1" refType="w" fact="0.3"/>
                  <dgm:constr type="h" for="ch" forName="Childtext1" refType="h" fact="0.6"/>
                  <dgm:constr type="l" for="ch" forName="BalanceSpacing" refType="w" fact="0.82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if>
              <dgm:else name="Name9">
                <dgm:constrLst>
                  <dgm:constr type="l" for="ch" forName="Accent1" refType="w" fact="0.18"/>
                  <dgm:constr type="t" for="ch" forName="Accent1" refType="h" fact="0"/>
                  <dgm:constr type="h" for="ch" forName="Accent1" refType="h"/>
                  <dgm:constr type="w" for="ch" forName="Accent1" refType="h" fact="0.87"/>
                  <dgm:constr type="l" for="ch" forName="Accent1Text" refType="w" fact="0.18"/>
                  <dgm:constr type="t" for="ch" forName="Accent1Text" refType="h" fact="0"/>
                  <dgm:constr type="h" for="ch" forName="Accent1Text" refType="h"/>
                  <dgm:constr type="w" for="ch" forName="Accent1Text" refType="h" fact="0.87"/>
                  <dgm:constr type="l" for="ch" forName="Parent1" refType="w" fact="0.441"/>
                  <dgm:constr type="t" for="ch" forName="Parent1" refType="h" fact="0"/>
                  <dgm:constr type="h" for="ch" forName="Parent1" refType="h"/>
                  <dgm:constr type="w" for="ch" forName="Parent1" refType="h" fact="0.87"/>
                  <dgm:constr type="l" for="ch" forName="Childtext1" refType="w" fact="0.69"/>
                  <dgm:constr type="t" for="ch" forName="Childtext1" refType="h" fact="0.2"/>
                  <dgm:constr type="w" for="ch" forName="Childtext1" refType="w" fact="0.31"/>
                  <dgm:constr type="h" for="ch" forName="Childtext1" refType="h" fact="0.6"/>
                  <dgm:constr type="l" for="ch" forName="BalanceSpacing" refType="w" fact="0"/>
                  <dgm:constr type="t" for="ch" forName="BalanceSpacing" refType="h" fact="0"/>
                  <dgm:constr type="w" for="ch" forName="BalanceSpacing" refType="w" fact="0.18"/>
                  <dgm:constr type="h" for="ch" forName="BalanceSpacing" refType="h"/>
                </dgm:constrLst>
              </dgm:else>
            </dgm:choose>
          </dgm:else>
        </dgm:choose>
        <dgm:layoutNode name="Parent1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rot="90" type="hexagon" r:blip="">
            <dgm:adjLst>
              <dgm:adj idx="1" val="0.25"/>
              <dgm:adj idx="2" val="1.154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hildtext1" styleLbl="revTx">
          <dgm:varLst>
            <dgm:chMax val="0"/>
            <dgm:chPref val="0"/>
            <dgm:bulletEnabled val="1"/>
          </dgm:varLst>
          <dgm:choose name="Name10">
            <dgm:if name="Name11" func="var" arg="dir" op="equ" val="norm">
              <dgm:choose name="Name12">
                <dgm:if name="Name13" axis="self" ptType="node" func="posOdd" op="equ" val="1">
                  <dgm:alg type="tx">
                    <dgm:param type="parTxLTRAlign" val="l"/>
                  </dgm:alg>
                </dgm:if>
                <dgm:else name="Name14">
                  <dgm:alg type="tx">
                    <dgm:param type="parTxLTRAlign" val="r"/>
                  </dgm:alg>
                </dgm:else>
              </dgm:choose>
            </dgm:if>
            <dgm:else name="Name15">
              <dgm:choose name="Name16">
                <dgm:if name="Name17" axis="self" ptType="node" func="posOdd" op="equ" val="1">
                  <dgm:alg type="tx">
                    <dgm:param type="parTxLTRAlign" val="r"/>
                  </dgm:alg>
                </dgm:if>
                <dgm:else name="Name18">
                  <dgm:alg type="tx">
                    <dgm:param type="parTxLTRAlign" val="l"/>
                  </dgm:alg>
                </dgm:else>
              </dgm:choose>
            </dgm:else>
          </dgm:choose>
          <dgm:shape xmlns:r="http://schemas.openxmlformats.org/officeDocument/2006/relationships" type="rect" r:blip="">
            <dgm:adjLst/>
          </dgm:shape>
          <dgm:presOf axis="des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BalanceSpacing">
          <dgm:alg type="sp"/>
          <dgm:shape xmlns:r="http://schemas.openxmlformats.org/officeDocument/2006/relationships" r:blip="">
            <dgm:adjLst/>
          </dgm:shape>
        </dgm:layoutNode>
        <dgm:layoutNode name="BalanceSpacing1">
          <dgm:alg type="sp"/>
          <dgm:shape xmlns:r="http://schemas.openxmlformats.org/officeDocument/2006/relationships" r:blip="">
            <dgm:adjLst/>
          </dgm:shape>
        </dgm:layoutNode>
        <dgm:forEach name="Name19" axis="followSib" ptType="sibTrans" hideLastTrans="0" cnt="1">
          <dgm:layoutNode name="Accent1Text" styleLbl="node1">
            <dgm:alg type="tx"/>
            <dgm:shape xmlns:r="http://schemas.openxmlformats.org/officeDocument/2006/relationships" rot="90" type="hexagon" r:blip="">
              <dgm:adjLst>
                <dgm:adj idx="1" val="0.25"/>
                <dgm:adj idx="2" val="1.1547"/>
              </dgm:adjLst>
            </dgm:shape>
            <dgm:presOf axis="self" ptType="sibTrans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forEach>
      </dgm:layoutNode>
      <dgm:forEach name="Name2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5">
  <dgm:title val=""/>
  <dgm:desc val=""/>
  <dgm:catLst>
    <dgm:cat type="3D" pri="11500"/>
  </dgm:catLst>
  <dgm:scene3d>
    <a:camera prst="isometricOffAxis2Left" zoom="95000"/>
    <a:lightRig rig="flat" dir="t"/>
  </dgm:scene3d>
  <dgm:styleLbl name="node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 z="5715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381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52400" extrusionH="1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 z="-38100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 z="52400"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 z="60000" prstMaterial="flat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z="-600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3810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400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150"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12700" prstMaterial="flat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6350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150" extrusionH="63500" contourW="12700" prstMaterial="matte">
      <a:contourClr>
        <a:schemeClr val="dk1">
          <a:tint val="2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4005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150" extrusionH="635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40050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381000" contourW="381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4005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150" extrusionH="63500" contourW="12700" prstMaterial="matte">
      <a:contourClr>
        <a:schemeClr val="lt1">
          <a:tint val="50000"/>
        </a:schemeClr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5F7DD-F8CC-455F-84F9-B40DC0416614}" type="datetimeFigureOut">
              <a:rPr lang="en-IN" smtClean="0"/>
              <a:t>27-09-2022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ACAA13-6CD2-44AA-9A83-CBDA6074545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55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ACAA13-6CD2-44AA-9A83-CBDA6074545A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4581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7CBBEEA-399B-3213-5CAA-99FD002B642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2122094-AA1B-7B29-88A5-C7B98C6E73E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8F0D40A-A71C-0051-F29A-C0C31501FA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F44E8D-9BB6-467D-85C9-DD000786C252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106097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IN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A91111-3244-1A93-0168-9C747BB751F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A2B676-ADC5-5394-1BB4-9F6A3B4263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D128B-C159-2561-329C-75AA47EF52E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FEE315-69B1-474A-B036-6D2AFDD3841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9034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1161B37-873C-B639-E2D2-5DD0497D948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D1353CB-135C-5305-FCFB-95FEA1E98B6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DEB7E08-FCC6-0674-F686-25916A6A1A0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1C14D82-A3AE-4B8E-A0BE-854E860EBC2B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8067871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AD4F5C-6E26-AB1B-3395-7216C5AEBA5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C52019C-6200-B7A2-03CE-F590084D44A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63AF820-F8AF-BB8E-D290-E4BF41D172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133F3D-3892-49F4-9629-108146B812C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99957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A7E5-5FB1-3F13-4F16-E90DCFF0B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16416" y="6583362"/>
            <a:ext cx="827584" cy="274638"/>
          </a:xfrm>
        </p:spPr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664303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6BAB8-E3FA-AD4C-DA01-7303B10D1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F67CFE-D6A5-04B5-67E2-C3AAABC26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8424" y="6583362"/>
            <a:ext cx="763478" cy="274638"/>
          </a:xfrm>
          <a:solidFill>
            <a:srgbClr val="025198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3D8BF74B-B5E3-4D3D-9E8C-0CE8B052EA45}" type="slidenum">
              <a:rPr lang="es-ES" altLang="en-US" smtClean="0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8546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E12F59D-69CD-F98B-4975-B9A0E51BAA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3280AB8-1092-E622-5809-A5998D81EE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FB75346-3B4F-9F34-195B-77AC9304FD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564337-8EC7-4153-A405-DD7F93E76011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3991354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B5BBDF6-04DD-C087-207C-B881C7D38E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6451777-A6E8-9791-CE01-3E861D05094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7CE87CD-E7CB-E184-AFCF-B8B0F70E6A4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3B80A8-54DC-4EAE-99EF-E90F9ACBD6F8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5267231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BBDD486-2A93-A2D3-4FAE-CBF16DD001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D23B8BB-045C-7554-0E00-66436208F33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2748C3E-3FC3-75D4-853A-6A143C3356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C167E-E60D-4D12-B979-543A85247263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561184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E406E60-7C09-A619-D8B5-A90664A52E3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ED15C8-B6C4-DF45-4EA2-725AC5559E4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26EBAD-9B63-A6DD-F3A5-FCA0D38C2AA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277945-9487-415A-B9A0-B8969202126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323857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EAAF243F-CAB8-12E8-BC0F-1AE79BE8DDF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AF7BC09-504E-4A7D-C29A-64085EB2945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F64C3E1-C245-6C0A-0658-421E6809487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4D70F7-4DB5-4E73-B5E4-0F19A660DF4F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40102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B44006-665E-D4E1-F144-662AC5994C5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3DFCE7-BB56-2B39-2321-4417487CA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C0A4D43-94B9-D364-8ECB-B2ABA65493F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E4D25F-8087-4A8C-B99F-D921D818592C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29289105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6BEA7750-9F9E-EDF2-436F-5655BC44F0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cambiar el estilo de título	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5EB9A4A-0828-CBB6-E881-770EC66431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n-US"/>
              <a:t>Haga clic para modificar el estilo de texto del patrón</a:t>
            </a:r>
          </a:p>
          <a:p>
            <a:pPr lvl="1"/>
            <a:r>
              <a:rPr lang="es-ES" altLang="en-US"/>
              <a:t>Segundo nivel</a:t>
            </a:r>
          </a:p>
          <a:p>
            <a:pPr lvl="2"/>
            <a:r>
              <a:rPr lang="es-ES" altLang="en-US"/>
              <a:t>Tercer nivel</a:t>
            </a:r>
          </a:p>
          <a:p>
            <a:pPr lvl="3"/>
            <a:r>
              <a:rPr lang="es-ES" altLang="en-US"/>
              <a:t>Cuarto nivel</a:t>
            </a:r>
          </a:p>
          <a:p>
            <a:pPr lvl="4"/>
            <a:r>
              <a:rPr lang="es-ES" altLang="en-U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F53FE10-585B-CD30-6624-4B96A5E860E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0A923F05-68D0-2F08-7EB5-1695350F04F7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s-E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7EF88264-2B3C-40A0-B3C1-44304C3164F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D8BF74B-B5E3-4D3D-9E8C-0CE8B052EA45}" type="slidenum">
              <a:rPr lang="es-ES" altLang="en-US"/>
              <a:pPr>
                <a:defRPr/>
              </a:pPr>
              <a:t>‹#›</a:t>
            </a:fld>
            <a:endParaRPr lang="es-E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5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slide" Target="slide13.xml"/><Relationship Id="rId3" Type="http://schemas.openxmlformats.org/officeDocument/2006/relationships/slide" Target="slide8.xml"/><Relationship Id="rId7" Type="http://schemas.openxmlformats.org/officeDocument/2006/relationships/diagramColors" Target="../diagrams/colors2.xml"/><Relationship Id="rId12" Type="http://schemas.openxmlformats.org/officeDocument/2006/relationships/slide" Target="slide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slide" Target="slide14.xml"/><Relationship Id="rId5" Type="http://schemas.openxmlformats.org/officeDocument/2006/relationships/diagramLayout" Target="../diagrams/layout2.xml"/><Relationship Id="rId10" Type="http://schemas.openxmlformats.org/officeDocument/2006/relationships/slide" Target="slide10.xml"/><Relationship Id="rId4" Type="http://schemas.openxmlformats.org/officeDocument/2006/relationships/diagramData" Target="../diagrams/data2.xml"/><Relationship Id="rId9" Type="http://schemas.openxmlformats.org/officeDocument/2006/relationships/slide" Target="slide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slide" Target="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>
            <a:extLst>
              <a:ext uri="{FF2B5EF4-FFF2-40B4-BE49-F238E27FC236}">
                <a16:creationId xmlns:a16="http://schemas.microsoft.com/office/drawing/2014/main" id="{E9561EDC-104D-9ACB-87BB-2FA2A82CBB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46459"/>
            <a:ext cx="4824536" cy="2816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110">
            <a:extLst>
              <a:ext uri="{FF2B5EF4-FFF2-40B4-BE49-F238E27FC236}">
                <a16:creationId xmlns:a16="http://schemas.microsoft.com/office/drawing/2014/main" id="{7E0BB14A-03D5-1C1B-E7AD-F2A186FA73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07950" y="3614738"/>
            <a:ext cx="6264275" cy="576262"/>
          </a:xfrm>
          <a:noFill/>
        </p:spPr>
        <p:txBody>
          <a:bodyPr anchor="ctr"/>
          <a:lstStyle/>
          <a:p>
            <a:pPr algn="l" eaLnBrk="1" hangingPunct="1"/>
            <a:r>
              <a:rPr lang="es-UY" altLang="en-US" sz="3600" b="1">
                <a:solidFill>
                  <a:srgbClr val="1C1C1C"/>
                </a:solidFill>
              </a:rPr>
              <a:t>Lending Club Case Study</a:t>
            </a:r>
            <a:endParaRPr lang="es-ES" altLang="en-US" sz="3600" b="1">
              <a:solidFill>
                <a:srgbClr val="1C1C1C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0A56AB-C763-F75B-9061-8F381CA7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8F44E8D-9BB6-467D-85C9-DD000786C252}" type="slidenum">
              <a:rPr lang="es-ES" altLang="en-US" smtClean="0"/>
              <a:pPr>
                <a:defRPr/>
              </a:pPr>
              <a:t>1</a:t>
            </a:fld>
            <a:endParaRPr lang="es-ES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43AB11-4119-E7FA-E81F-1EA6EB2CAAE9}"/>
              </a:ext>
            </a:extLst>
          </p:cNvPr>
          <p:cNvSpPr/>
          <p:nvPr/>
        </p:nvSpPr>
        <p:spPr>
          <a:xfrm>
            <a:off x="4067944" y="323215"/>
            <a:ext cx="1152128" cy="360040"/>
          </a:xfrm>
          <a:prstGeom prst="rect">
            <a:avLst/>
          </a:prstGeom>
          <a:solidFill>
            <a:schemeClr val="accent1">
              <a:lumMod val="1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6173" y="188640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Data Insights - 5/10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57AFD-4410-DCE2-3A52-199C302FA8C0}"/>
              </a:ext>
            </a:extLst>
          </p:cNvPr>
          <p:cNvSpPr txBox="1"/>
          <p:nvPr/>
        </p:nvSpPr>
        <p:spPr>
          <a:xfrm>
            <a:off x="2673069" y="1090013"/>
            <a:ext cx="5615576" cy="477054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Bivariate Analysis – Home Ownership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0ABE8B-D939-2CFA-A60A-B4EF6D42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/>
              <a:pPr>
                <a:defRPr/>
              </a:pPr>
              <a:t>10</a:t>
            </a:fld>
            <a:endParaRPr lang="es-ES" alt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B224C86A-C8EF-7F02-2B7B-E1F25DE84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079507"/>
            <a:ext cx="363855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5E4AB4FD-E366-2D1E-DF6C-B658786C90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00250"/>
            <a:ext cx="363855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763D75-EC44-C808-9852-2C605305313F}"/>
              </a:ext>
            </a:extLst>
          </p:cNvPr>
          <p:cNvSpPr txBox="1"/>
          <p:nvPr/>
        </p:nvSpPr>
        <p:spPr>
          <a:xfrm>
            <a:off x="649710" y="5246745"/>
            <a:ext cx="7200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% Defaulters high in case of Rent &amp; Mortgage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 case of Rent, defaulters with top loan amount bucket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Reduce providing loans as well as reduce loan amount for Rent category </a:t>
            </a:r>
          </a:p>
        </p:txBody>
      </p:sp>
      <p:sp>
        <p:nvSpPr>
          <p:cNvPr id="8" name="Rectangle: Beveled 7">
            <a:hlinkClick r:id="rId4" action="ppaction://hlinksldjump"/>
            <a:extLst>
              <a:ext uri="{FF2B5EF4-FFF2-40B4-BE49-F238E27FC236}">
                <a16:creationId xmlns:a16="http://schemas.microsoft.com/office/drawing/2014/main" id="{0BFCE876-2C2C-670A-4051-E786EADB628F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584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6955" y="132783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Data Insights - 6/10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57AFD-4410-DCE2-3A52-199C302FA8C0}"/>
              </a:ext>
            </a:extLst>
          </p:cNvPr>
          <p:cNvSpPr txBox="1"/>
          <p:nvPr/>
        </p:nvSpPr>
        <p:spPr>
          <a:xfrm>
            <a:off x="2835702" y="980728"/>
            <a:ext cx="5920147" cy="477054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Bivariate Analysis – DTI Vs Loan Status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35CDB19-4D8B-5B16-E82F-8B398545F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172598"/>
            <a:ext cx="3004742" cy="2023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9" name="Picture 5">
            <a:extLst>
              <a:ext uri="{FF2B5EF4-FFF2-40B4-BE49-F238E27FC236}">
                <a16:creationId xmlns:a16="http://schemas.microsoft.com/office/drawing/2014/main" id="{872B1E83-1308-69B9-F426-5D3E589E5B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666" y="4437112"/>
            <a:ext cx="3051088" cy="2054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30626B9-8918-4128-C21A-ABC7D0EE2437}"/>
              </a:ext>
            </a:extLst>
          </p:cNvPr>
          <p:cNvSpPr txBox="1"/>
          <p:nvPr/>
        </p:nvSpPr>
        <p:spPr>
          <a:xfrm>
            <a:off x="179512" y="2790983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Defaulters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6F8E28-4901-B399-971C-E36FE590F5E0}"/>
              </a:ext>
            </a:extLst>
          </p:cNvPr>
          <p:cNvSpPr txBox="1"/>
          <p:nvPr/>
        </p:nvSpPr>
        <p:spPr>
          <a:xfrm>
            <a:off x="206644" y="510141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Non defaulters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61278-8D03-F953-A360-3F12AF568A53}"/>
              </a:ext>
            </a:extLst>
          </p:cNvPr>
          <p:cNvSpPr txBox="1"/>
          <p:nvPr/>
        </p:nvSpPr>
        <p:spPr>
          <a:xfrm>
            <a:off x="5638710" y="2238438"/>
            <a:ext cx="30510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Defaulter (loan status = “Charged Off”) count is trending up with DTI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Peaks observed DTI &gt; 14; securitize deep for these loan requests </a:t>
            </a:r>
          </a:p>
          <a:p>
            <a:endParaRPr lang="en-IN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88F191-80E3-9910-09D5-046C3B1E1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11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7" name="Rectangle: Beveled 6">
            <a:hlinkClick r:id="rId4" action="ppaction://hlinksldjump"/>
            <a:extLst>
              <a:ext uri="{FF2B5EF4-FFF2-40B4-BE49-F238E27FC236}">
                <a16:creationId xmlns:a16="http://schemas.microsoft.com/office/drawing/2014/main" id="{25E99E4B-3CEE-BFE2-F2D1-1EF79FD4138E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 Back</a:t>
            </a:r>
          </a:p>
        </p:txBody>
      </p:sp>
    </p:spTree>
    <p:extLst>
      <p:ext uri="{BB962C8B-B14F-4D97-AF65-F5344CB8AC3E}">
        <p14:creationId xmlns:p14="http://schemas.microsoft.com/office/powerpoint/2010/main" val="3546599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5ACEDECC-5D07-66A4-691B-20845800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1700808"/>
            <a:ext cx="34004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19B857C-7D00-56A3-089B-7A06D1717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700807"/>
            <a:ext cx="3286125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81AD93A-887B-1A4E-28C7-C818B7338587}"/>
              </a:ext>
            </a:extLst>
          </p:cNvPr>
          <p:cNvSpPr txBox="1"/>
          <p:nvPr/>
        </p:nvSpPr>
        <p:spPr>
          <a:xfrm>
            <a:off x="313221" y="5661248"/>
            <a:ext cx="85175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2 loan purpose categories – ‘Debt Consolidation’ &amp; ‘Small Business’ with highest defaulters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2 industries – ‘Small Business’ &amp; ‘’Renewable Energy’ with maximum average loss  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C716C3-54EB-01F6-E94E-6B35BABCF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6173" y="188640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Data Insights - 7/10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268448-7037-39B2-CBBA-254B9AC1D10D}"/>
              </a:ext>
            </a:extLst>
          </p:cNvPr>
          <p:cNvSpPr txBox="1"/>
          <p:nvPr/>
        </p:nvSpPr>
        <p:spPr>
          <a:xfrm>
            <a:off x="2459872" y="1090012"/>
            <a:ext cx="6041974" cy="477054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Bivariate Analysis – Loan Purpose &amp; P&amp;L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C66FAB-9344-E22C-BD1F-3FBCF4CA9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12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3" name="Rectangle: Beveled 2">
            <a:extLst>
              <a:ext uri="{FF2B5EF4-FFF2-40B4-BE49-F238E27FC236}">
                <a16:creationId xmlns:a16="http://schemas.microsoft.com/office/drawing/2014/main" id="{AD52A571-940F-9C8B-27F8-27DBA0FD9B72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/>
              </a:rPr>
              <a:t>Go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48950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3262E6DA-283E-AC8D-95CE-DABC517F2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2972" y="1841351"/>
            <a:ext cx="3124200" cy="3171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B5D33C8-5FB1-0A16-DF70-7BE75059948A}"/>
              </a:ext>
            </a:extLst>
          </p:cNvPr>
          <p:cNvSpPr txBox="1"/>
          <p:nvPr/>
        </p:nvSpPr>
        <p:spPr>
          <a:xfrm>
            <a:off x="313221" y="5013176"/>
            <a:ext cx="851755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Grade: profit improves as grade upscale, but high risk with lower grades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Sub Grade: heavy loss making cases for middle sub grades though major cases are profit making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Initial sub grades are with wide spread across loss and profit scale and to be </a:t>
            </a:r>
            <a:r>
              <a:rPr lang="en-IN" sz="1400" dirty="0" err="1"/>
              <a:t>reveiwed</a:t>
            </a:r>
            <a:r>
              <a:rPr lang="en-IN" sz="1400" dirty="0"/>
              <a:t> closely   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72C5E007-4CF3-1FC7-9FF1-90EFE4538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194" y="1841351"/>
            <a:ext cx="2828926" cy="18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28ADE99B-A50A-58B8-EA45-85272A4880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91680" y="28754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Data Insights - 8/10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B4D70-133F-EF81-C76A-E2283DF31738}"/>
              </a:ext>
            </a:extLst>
          </p:cNvPr>
          <p:cNvSpPr txBox="1"/>
          <p:nvPr/>
        </p:nvSpPr>
        <p:spPr>
          <a:xfrm>
            <a:off x="1958940" y="1052299"/>
            <a:ext cx="7043851" cy="477054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Bivariate Analysis – Profit &amp; Loss across Grades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602C929-159F-CB05-32DB-94322E1C47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6678" y="1841351"/>
            <a:ext cx="2641118" cy="1751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49E90FB-B804-95C7-72D9-D90FEC42B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13</a:t>
            </a:fld>
            <a:endParaRPr lang="es-ES" altLang="en-US" dirty="0">
              <a:solidFill>
                <a:schemeClr val="bg1"/>
              </a:solidFill>
            </a:endParaRPr>
          </a:p>
        </p:txBody>
      </p:sp>
      <p:sp>
        <p:nvSpPr>
          <p:cNvPr id="3" name="Rectangle: Beveled 2">
            <a:hlinkClick r:id="rId5" action="ppaction://hlinksldjump"/>
            <a:extLst>
              <a:ext uri="{FF2B5EF4-FFF2-40B4-BE49-F238E27FC236}">
                <a16:creationId xmlns:a16="http://schemas.microsoft.com/office/drawing/2014/main" id="{CAA04958-AB44-EF90-D258-ED40EBA15DFE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628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380E161-D897-8503-A3ED-AC0DAF202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</p:spPr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>
                <a:defRPr/>
              </a:pPr>
              <a:t>14</a:t>
            </a:fld>
            <a:endParaRPr lang="es-ES" altLang="en-US" dirty="0">
              <a:solidFill>
                <a:schemeClr val="bg1"/>
              </a:solidFill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065883D-2358-2463-4A54-05446A10C4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00" y="1988840"/>
            <a:ext cx="3971925" cy="3400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C87360D4-5B38-607B-1899-61E32A1626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6173" y="150927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Data Insights - 9/10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5376B4-59B9-DD53-237F-DEECBC0C1BB2}"/>
              </a:ext>
            </a:extLst>
          </p:cNvPr>
          <p:cNvSpPr txBox="1"/>
          <p:nvPr/>
        </p:nvSpPr>
        <p:spPr>
          <a:xfrm>
            <a:off x="2522335" y="1106160"/>
            <a:ext cx="5917069" cy="369332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Bivariate Analysis – Profit &amp; Loss, Income, Loan Amount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EFBFD-7E7B-45A2-DD10-3228810BE870}"/>
              </a:ext>
            </a:extLst>
          </p:cNvPr>
          <p:cNvSpPr txBox="1"/>
          <p:nvPr/>
        </p:nvSpPr>
        <p:spPr>
          <a:xfrm>
            <a:off x="5309668" y="1916832"/>
            <a:ext cx="31683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Income &lt; 200k &amp; loan amount between 10K to 40k to be scrutinized to mitigate loss risks or increase interest rate to have better recovery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N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Income &lt; 200k, sanction loan up to 10% of annual income </a:t>
            </a:r>
          </a:p>
          <a:p>
            <a:pPr lvl="1"/>
            <a:endParaRPr lang="en-IN" sz="1400" dirty="0"/>
          </a:p>
          <a:p>
            <a:pPr lvl="1"/>
            <a:r>
              <a:rPr lang="en-IN" sz="1400" dirty="0"/>
              <a:t> </a:t>
            </a:r>
          </a:p>
        </p:txBody>
      </p:sp>
      <p:sp>
        <p:nvSpPr>
          <p:cNvPr id="3" name="Rectangle: Beveled 2">
            <a:hlinkClick r:id="rId3" action="ppaction://hlinksldjump"/>
            <a:extLst>
              <a:ext uri="{FF2B5EF4-FFF2-40B4-BE49-F238E27FC236}">
                <a16:creationId xmlns:a16="http://schemas.microsoft.com/office/drawing/2014/main" id="{8ACE93AB-7D7D-1525-CD87-B4D3666788AE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260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BBAE0259-C9C6-DBDB-E221-573582D7BF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700808"/>
            <a:ext cx="4186771" cy="339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BC05CCCF-61A3-1640-0B7C-BAABA5B2A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731912"/>
            <a:ext cx="4186771" cy="339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E10C1E6A-75CB-DF0E-D480-8EE4CD45DC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6173" y="188640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Data Insights - 10/10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D9854-48C2-F4C3-0EC6-1ECED7F2B028}"/>
              </a:ext>
            </a:extLst>
          </p:cNvPr>
          <p:cNvSpPr txBox="1"/>
          <p:nvPr/>
        </p:nvSpPr>
        <p:spPr>
          <a:xfrm>
            <a:off x="2270148" y="1143873"/>
            <a:ext cx="6421438" cy="369332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Bivariate Analysis – Watch Profit &amp; Loss across key variables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F03248-7D80-734F-CA76-CD48843BE123}"/>
              </a:ext>
            </a:extLst>
          </p:cNvPr>
          <p:cNvSpPr txBox="1"/>
          <p:nvPr/>
        </p:nvSpPr>
        <p:spPr>
          <a:xfrm>
            <a:off x="313221" y="5013176"/>
            <a:ext cx="851755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Overall not very strong corelation but certainly employee length is positively impacting whereas below 3 drivers for loss making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Public Records (Bankruptcies)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DTI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Number of Bank Accounts </a:t>
            </a:r>
          </a:p>
          <a:p>
            <a:pPr marL="800100" lvl="1" indent="-342900">
              <a:buFont typeface="+mj-lt"/>
              <a:buAutoNum type="arabicPeriod"/>
            </a:pPr>
            <a:endParaRPr lang="en-IN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3F98F26-EC7F-E88F-49C0-4F8F42642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15</a:t>
            </a:fld>
            <a:endParaRPr lang="es-ES" altLang="en-US" dirty="0">
              <a:solidFill>
                <a:schemeClr val="bg1"/>
              </a:solidFill>
            </a:endParaRPr>
          </a:p>
        </p:txBody>
      </p:sp>
      <p:sp>
        <p:nvSpPr>
          <p:cNvPr id="7" name="Rectangle: Beveled 6">
            <a:extLst>
              <a:ext uri="{FF2B5EF4-FFF2-40B4-BE49-F238E27FC236}">
                <a16:creationId xmlns:a16="http://schemas.microsoft.com/office/drawing/2014/main" id="{4F862A4A-9B05-BE69-814B-B97C01A35961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523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>
            <a:extLst>
              <a:ext uri="{FF2B5EF4-FFF2-40B4-BE49-F238E27FC236}">
                <a16:creationId xmlns:a16="http://schemas.microsoft.com/office/drawing/2014/main" id="{2063BEC6-B2D6-A191-CAD4-A5C05DD7BF9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4691" y="1600200"/>
            <a:ext cx="603461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FAAFDBA-3E1B-174F-ADE9-40BF9D04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</p:spPr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>
                <a:defRPr/>
              </a:pPr>
              <a:t>16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1248BD-6E11-3CB4-09BC-7AF1125316BC}"/>
              </a:ext>
            </a:extLst>
          </p:cNvPr>
          <p:cNvSpPr txBox="1"/>
          <p:nvPr/>
        </p:nvSpPr>
        <p:spPr>
          <a:xfrm>
            <a:off x="1043608" y="408672"/>
            <a:ext cx="8161209" cy="646331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The Goal was to turn data into information </a:t>
            </a:r>
          </a:p>
          <a:p>
            <a:pPr algn="ctr"/>
            <a:r>
              <a:rPr lang="en-IN" dirty="0">
                <a:solidFill>
                  <a:schemeClr val="bg1"/>
                </a:solidFill>
              </a:rPr>
              <a:t>and information into insights </a:t>
            </a:r>
          </a:p>
        </p:txBody>
      </p:sp>
    </p:spTree>
    <p:extLst>
      <p:ext uri="{BB962C8B-B14F-4D97-AF65-F5344CB8AC3E}">
        <p14:creationId xmlns:p14="http://schemas.microsoft.com/office/powerpoint/2010/main" val="808836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611" y="13014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Business Objective</a:t>
            </a:r>
          </a:p>
        </p:txBody>
      </p:sp>
      <p:pic>
        <p:nvPicPr>
          <p:cNvPr id="3" name="Graphic 2" descr="Employee badge">
            <a:extLst>
              <a:ext uri="{FF2B5EF4-FFF2-40B4-BE49-F238E27FC236}">
                <a16:creationId xmlns:a16="http://schemas.microsoft.com/office/drawing/2014/main" id="{869450F8-8FE2-3620-28A9-09BD95A5A3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96493" y="2512243"/>
            <a:ext cx="914400" cy="914400"/>
          </a:xfrm>
          <a:prstGeom prst="rect">
            <a:avLst/>
          </a:prstGeom>
        </p:spPr>
      </p:pic>
      <p:pic>
        <p:nvPicPr>
          <p:cNvPr id="6" name="Graphic 5" descr="Factory">
            <a:extLst>
              <a:ext uri="{FF2B5EF4-FFF2-40B4-BE49-F238E27FC236}">
                <a16:creationId xmlns:a16="http://schemas.microsoft.com/office/drawing/2014/main" id="{D98F2325-C4DA-8B75-A55F-AD139F82BF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9845" y="2512243"/>
            <a:ext cx="914400" cy="914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4438131-52C0-8061-C109-A6DF35BC089B}"/>
              </a:ext>
            </a:extLst>
          </p:cNvPr>
          <p:cNvSpPr txBox="1"/>
          <p:nvPr/>
        </p:nvSpPr>
        <p:spPr>
          <a:xfrm>
            <a:off x="765977" y="1916831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Company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0B9702-DD77-F13D-1EFB-C96FCD3A3917}"/>
              </a:ext>
            </a:extLst>
          </p:cNvPr>
          <p:cNvSpPr txBox="1"/>
          <p:nvPr/>
        </p:nvSpPr>
        <p:spPr>
          <a:xfrm>
            <a:off x="2823693" y="1916831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Business Challenge</a:t>
            </a:r>
          </a:p>
        </p:txBody>
      </p:sp>
      <p:pic>
        <p:nvPicPr>
          <p:cNvPr id="10" name="Graphic 9" descr="Database">
            <a:extLst>
              <a:ext uri="{FF2B5EF4-FFF2-40B4-BE49-F238E27FC236}">
                <a16:creationId xmlns:a16="http://schemas.microsoft.com/office/drawing/2014/main" id="{EF3A56C5-9EF1-4849-88F6-6F2424418B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169768" y="2538424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CB4684B-2D82-D5E3-5BAA-919AE2C68396}"/>
              </a:ext>
            </a:extLst>
          </p:cNvPr>
          <p:cNvSpPr txBox="1"/>
          <p:nvPr/>
        </p:nvSpPr>
        <p:spPr>
          <a:xfrm>
            <a:off x="4919753" y="1916831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Historical Data</a:t>
            </a:r>
          </a:p>
        </p:txBody>
      </p:sp>
      <p:pic>
        <p:nvPicPr>
          <p:cNvPr id="13" name="Graphic 12" descr="Target">
            <a:extLst>
              <a:ext uri="{FF2B5EF4-FFF2-40B4-BE49-F238E27FC236}">
                <a16:creationId xmlns:a16="http://schemas.microsoft.com/office/drawing/2014/main" id="{64069DEA-0516-CD90-67CB-00D640DDEB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12533" y="2538424"/>
            <a:ext cx="914400" cy="9144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6D31EBB-1A86-F738-E8E6-AADE16202485}"/>
              </a:ext>
            </a:extLst>
          </p:cNvPr>
          <p:cNvSpPr txBox="1"/>
          <p:nvPr/>
        </p:nvSpPr>
        <p:spPr>
          <a:xfrm>
            <a:off x="7015813" y="1916831"/>
            <a:ext cx="1260000" cy="72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/>
              <a:t>Client’s Ask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13E233-22A5-1B14-9945-3A8A2F046500}"/>
              </a:ext>
            </a:extLst>
          </p:cNvPr>
          <p:cNvSpPr txBox="1"/>
          <p:nvPr/>
        </p:nvSpPr>
        <p:spPr>
          <a:xfrm>
            <a:off x="594763" y="3645024"/>
            <a:ext cx="1800000" cy="234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 largest online loan marketplace</a:t>
            </a:r>
            <a:endParaRPr lang="en-IN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BBEE73-9F06-0A42-B162-F87F5C28D90E}"/>
              </a:ext>
            </a:extLst>
          </p:cNvPr>
          <p:cNvSpPr txBox="1"/>
          <p:nvPr/>
        </p:nvSpPr>
        <p:spPr>
          <a:xfrm>
            <a:off x="2626553" y="3645022"/>
            <a:ext cx="1800000" cy="2246769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91E42"/>
                </a:solidFill>
                <a:latin typeface="freight-text-pro"/>
              </a:rPr>
              <a:t>L</a:t>
            </a:r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ending loans to ‘risky’ applicants is the largest source of financial loss (called credit loss)</a:t>
            </a:r>
          </a:p>
          <a:p>
            <a:endParaRPr lang="en-US" sz="1400" dirty="0">
              <a:solidFill>
                <a:srgbClr val="091E42"/>
              </a:solidFill>
              <a:latin typeface="freight-text-pro"/>
            </a:endParaRPr>
          </a:p>
          <a:p>
            <a:r>
              <a:rPr lang="en-US" sz="1400" dirty="0">
                <a:solidFill>
                  <a:srgbClr val="091E42"/>
                </a:solidFill>
                <a:latin typeface="freight-text-pro"/>
              </a:rPr>
              <a:t>Not approving loans to the clients who are likely to repay, results in loss of business </a:t>
            </a:r>
            <a:endParaRPr lang="en-IN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2A6A81-9EDE-8B58-EDA4-4718C5265C61}"/>
              </a:ext>
            </a:extLst>
          </p:cNvPr>
          <p:cNvSpPr txBox="1"/>
          <p:nvPr/>
        </p:nvSpPr>
        <p:spPr>
          <a:xfrm>
            <a:off x="4686564" y="3645024"/>
            <a:ext cx="1800000" cy="234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091E42"/>
                </a:solidFill>
                <a:effectLst/>
                <a:latin typeface="freight-text-pro"/>
              </a:rPr>
              <a:t>The complete loan data of the time period 2007 to 2011</a:t>
            </a:r>
            <a:endParaRPr lang="en-IN" sz="1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C4FF9F-2174-507E-2FFA-44D1AEE3C2C7}"/>
              </a:ext>
            </a:extLst>
          </p:cNvPr>
          <p:cNvSpPr txBox="1"/>
          <p:nvPr/>
        </p:nvSpPr>
        <p:spPr>
          <a:xfrm>
            <a:off x="6774796" y="3645024"/>
            <a:ext cx="1800000" cy="2340000"/>
          </a:xfrm>
          <a:prstGeom prst="rect">
            <a:avLst/>
          </a:prstGeom>
          <a:noFill/>
          <a:ln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driving factors behind loan default</a:t>
            </a:r>
          </a:p>
          <a:p>
            <a:endParaRPr lang="en-US" sz="1400" dirty="0">
              <a:solidFill>
                <a:srgbClr val="091E4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400" dirty="0">
                <a:solidFill>
                  <a:srgbClr val="091E4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can be used for portfolio and risk assessment for reducing defaulters (credit loss)</a:t>
            </a:r>
            <a:endParaRPr lang="en-IN" sz="14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137FD1-37D2-4A19-2EED-D85C0D3F7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</p:spPr>
        <p:txBody>
          <a:bodyPr/>
          <a:lstStyle/>
          <a:p>
            <a:pPr>
              <a:defRPr/>
            </a:pPr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>
                <a:defRPr/>
              </a:pPr>
              <a:t>2</a:t>
            </a:fld>
            <a:endParaRPr lang="es-ES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5576" y="133229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Problem Solving Approach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3B3FC7B1-2CC7-D1C1-B46A-1F1EB0AB6A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45330037"/>
              </p:ext>
            </p:extLst>
          </p:nvPr>
        </p:nvGraphicFramePr>
        <p:xfrm>
          <a:off x="251520" y="1700808"/>
          <a:ext cx="8376691" cy="18722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96E51C7-8D09-B179-0D43-663B15EB9FD2}"/>
              </a:ext>
            </a:extLst>
          </p:cNvPr>
          <p:cNvSpPr txBox="1"/>
          <p:nvPr/>
        </p:nvSpPr>
        <p:spPr>
          <a:xfrm>
            <a:off x="107635" y="3563846"/>
            <a:ext cx="183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Dropped columns with all NA values, conversion to appropriate data types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20AF591-6E76-D4B6-0DED-5D942A3FFAB6}"/>
              </a:ext>
            </a:extLst>
          </p:cNvPr>
          <p:cNvSpPr txBox="1"/>
          <p:nvPr/>
        </p:nvSpPr>
        <p:spPr>
          <a:xfrm>
            <a:off x="1709712" y="4941167"/>
            <a:ext cx="183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Each column is reviewed to understand frequency, unique values etc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B152889-4167-F9F2-7B17-FE3928DD6A67}"/>
              </a:ext>
            </a:extLst>
          </p:cNvPr>
          <p:cNvSpPr txBox="1"/>
          <p:nvPr/>
        </p:nvSpPr>
        <p:spPr>
          <a:xfrm>
            <a:off x="3581920" y="3573016"/>
            <a:ext cx="183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Derived columns like income buckets, loan amt buckets, P&amp;L etc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E7CD53-3CB2-1070-C55A-16FE8B0884B2}"/>
              </a:ext>
            </a:extLst>
          </p:cNvPr>
          <p:cNvSpPr txBox="1"/>
          <p:nvPr/>
        </p:nvSpPr>
        <p:spPr>
          <a:xfrm>
            <a:off x="5238104" y="4941167"/>
            <a:ext cx="183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2 or more columns/variables are reviewed together to analyse impact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2E11612-373C-D210-86DF-07546072251F}"/>
              </a:ext>
            </a:extLst>
          </p:cNvPr>
          <p:cNvSpPr txBox="1"/>
          <p:nvPr/>
        </p:nvSpPr>
        <p:spPr>
          <a:xfrm>
            <a:off x="6984328" y="3563846"/>
            <a:ext cx="18361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200" dirty="0"/>
              <a:t>1 page view captured to depict key drivers for defaulters 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7F14BB1-D1C5-ADEC-A219-F932E7BCA9B2}"/>
              </a:ext>
            </a:extLst>
          </p:cNvPr>
          <p:cNvCxnSpPr/>
          <p:nvPr/>
        </p:nvCxnSpPr>
        <p:spPr>
          <a:xfrm>
            <a:off x="2627784" y="3068960"/>
            <a:ext cx="0" cy="185354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E8EAB36-AFEE-2331-2D92-3E3C064AF92B}"/>
              </a:ext>
            </a:extLst>
          </p:cNvPr>
          <p:cNvCxnSpPr/>
          <p:nvPr/>
        </p:nvCxnSpPr>
        <p:spPr>
          <a:xfrm>
            <a:off x="6156176" y="3077601"/>
            <a:ext cx="0" cy="185354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30C7F17-8EAB-2EC0-A31B-953555595650}"/>
              </a:ext>
            </a:extLst>
          </p:cNvPr>
          <p:cNvCxnSpPr>
            <a:cxnSpLocks/>
          </p:cNvCxnSpPr>
          <p:nvPr/>
        </p:nvCxnSpPr>
        <p:spPr>
          <a:xfrm>
            <a:off x="1025707" y="3007110"/>
            <a:ext cx="0" cy="56590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0A6C1B-4050-1507-C44C-124FFE188EF7}"/>
              </a:ext>
            </a:extLst>
          </p:cNvPr>
          <p:cNvCxnSpPr>
            <a:cxnSpLocks/>
          </p:cNvCxnSpPr>
          <p:nvPr/>
        </p:nvCxnSpPr>
        <p:spPr>
          <a:xfrm>
            <a:off x="4499992" y="2996952"/>
            <a:ext cx="0" cy="42189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36A0DD-7CF2-89E1-73EE-9BA094BD72F9}"/>
              </a:ext>
            </a:extLst>
          </p:cNvPr>
          <p:cNvCxnSpPr>
            <a:cxnSpLocks/>
          </p:cNvCxnSpPr>
          <p:nvPr/>
        </p:nvCxnSpPr>
        <p:spPr>
          <a:xfrm>
            <a:off x="7884368" y="2996952"/>
            <a:ext cx="0" cy="421890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28A6B6-92B3-1274-E9E3-242CFA68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3</a:t>
            </a:fld>
            <a:endParaRPr lang="es-E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96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8611" y="130143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dirty="0">
                <a:solidFill>
                  <a:schemeClr val="accent1">
                    <a:lumMod val="90000"/>
                  </a:schemeClr>
                </a:solidFill>
              </a:rPr>
              <a:t>         </a:t>
            </a:r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Data Insights Summary - 1/2 </a:t>
            </a: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03F44C20-3A5D-5324-EFC4-75765B45B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142546"/>
              </p:ext>
            </p:extLst>
          </p:nvPr>
        </p:nvGraphicFramePr>
        <p:xfrm>
          <a:off x="1331640" y="2553958"/>
          <a:ext cx="5832649" cy="23872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979">
                  <a:extLst>
                    <a:ext uri="{9D8B030D-6E8A-4147-A177-3AD203B41FA5}">
                      <a16:colId xmlns:a16="http://schemas.microsoft.com/office/drawing/2014/main" val="636298435"/>
                    </a:ext>
                  </a:extLst>
                </a:gridCol>
                <a:gridCol w="1202579">
                  <a:extLst>
                    <a:ext uri="{9D8B030D-6E8A-4147-A177-3AD203B41FA5}">
                      <a16:colId xmlns:a16="http://schemas.microsoft.com/office/drawing/2014/main" val="2888602558"/>
                    </a:ext>
                  </a:extLst>
                </a:gridCol>
                <a:gridCol w="1216159">
                  <a:extLst>
                    <a:ext uri="{9D8B030D-6E8A-4147-A177-3AD203B41FA5}">
                      <a16:colId xmlns:a16="http://schemas.microsoft.com/office/drawing/2014/main" val="1861521793"/>
                    </a:ext>
                  </a:extLst>
                </a:gridCol>
                <a:gridCol w="1013466">
                  <a:extLst>
                    <a:ext uri="{9D8B030D-6E8A-4147-A177-3AD203B41FA5}">
                      <a16:colId xmlns:a16="http://schemas.microsoft.com/office/drawing/2014/main" val="2098716172"/>
                    </a:ext>
                  </a:extLst>
                </a:gridCol>
                <a:gridCol w="1013466">
                  <a:extLst>
                    <a:ext uri="{9D8B030D-6E8A-4147-A177-3AD203B41FA5}">
                      <a16:colId xmlns:a16="http://schemas.microsoft.com/office/drawing/2014/main" val="1403308496"/>
                    </a:ext>
                  </a:extLst>
                </a:gridCol>
              </a:tblGrid>
              <a:tr h="88697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IN" sz="1400" b="1" kern="1200" dirty="0">
                        <a:solidFill>
                          <a:schemeClr val="accent6">
                            <a:lumMod val="60000"/>
                            <a:lumOff val="4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/>
                      <a:r>
                        <a:rPr lang="en-IN" sz="1400" b="1" kern="12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Loan Data</a:t>
                      </a:r>
                    </a:p>
                    <a:p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Planned </a:t>
                      </a:r>
                    </a:p>
                    <a:p>
                      <a:pPr algn="ctr"/>
                      <a:r>
                        <a:rPr lang="en-IN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Actual Recovery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Planned Profit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</a:rPr>
                        <a:t>Actual Profit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110442"/>
                  </a:ext>
                </a:extLst>
              </a:tr>
              <a:tr h="486403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Overall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528730306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457792116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24%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287257"/>
                  </a:ext>
                </a:extLst>
              </a:tr>
              <a:tr h="5069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Fully Paid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439321840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419314516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>
                          <a:solidFill>
                            <a:srgbClr val="00B050"/>
                          </a:solidFill>
                        </a:rPr>
                        <a:t>17%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1412640"/>
                  </a:ext>
                </a:extLst>
              </a:tr>
              <a:tr h="506918"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Charged 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89408466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38477600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dirty="0"/>
                        <a:t>-</a:t>
                      </a:r>
                      <a:r>
                        <a:rPr lang="en-IN" sz="1400" dirty="0">
                          <a:solidFill>
                            <a:srgbClr val="FF0000"/>
                          </a:solidFill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1562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1786C883-4B78-895C-414C-952BC04E49E8}"/>
              </a:ext>
            </a:extLst>
          </p:cNvPr>
          <p:cNvSpPr txBox="1"/>
          <p:nvPr/>
        </p:nvSpPr>
        <p:spPr>
          <a:xfrm>
            <a:off x="3059832" y="1103524"/>
            <a:ext cx="4254646" cy="477054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Top View on Profit &amp; Loss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D52038-C827-2B2C-9D72-AB2DAF9682F5}"/>
              </a:ext>
            </a:extLst>
          </p:cNvPr>
          <p:cNvSpPr txBox="1"/>
          <p:nvPr/>
        </p:nvSpPr>
        <p:spPr>
          <a:xfrm>
            <a:off x="755576" y="5517232"/>
            <a:ext cx="822225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40% Loss in defaulter cases which drastically reducing overall profit to the company and urgent need to take corrective/preventive actions </a:t>
            </a:r>
          </a:p>
          <a:p>
            <a:endParaRPr lang="en-IN" sz="14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275AA16-FC54-CE9A-FA73-BEC10C06D3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4</a:t>
            </a:fld>
            <a:endParaRPr lang="es-E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7896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96470" y="116632"/>
            <a:ext cx="8229600" cy="981075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Data Insights Summary - 2/2 </a:t>
            </a:r>
          </a:p>
        </p:txBody>
      </p:sp>
      <p:graphicFrame>
        <p:nvGraphicFramePr>
          <p:cNvPr id="3" name="Diagram 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9A513B65-6713-7F8D-99EC-00CB70C6EC0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18598622"/>
              </p:ext>
            </p:extLst>
          </p:nvPr>
        </p:nvGraphicFramePr>
        <p:xfrm>
          <a:off x="-468560" y="1467778"/>
          <a:ext cx="9813776" cy="53044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934902-5C16-4298-2792-558039A61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5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7045E9-BB1A-A2C9-CF46-B0D0809C529D}"/>
              </a:ext>
            </a:extLst>
          </p:cNvPr>
          <p:cNvSpPr txBox="1"/>
          <p:nvPr/>
        </p:nvSpPr>
        <p:spPr>
          <a:xfrm>
            <a:off x="6712192" y="3013501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n-lt"/>
              </a:rPr>
              <a:t>Employee length &lt; 2 </a:t>
            </a:r>
            <a:r>
              <a:rPr lang="en-IN" sz="1200" dirty="0" err="1">
                <a:latin typeface="+mn-lt"/>
              </a:rPr>
              <a:t>yrs</a:t>
            </a:r>
            <a:r>
              <a:rPr lang="en-IN" sz="1200" dirty="0">
                <a:latin typeface="+mn-lt"/>
              </a:rPr>
              <a:t> or 10+ </a:t>
            </a:r>
            <a:r>
              <a:rPr lang="en-IN" sz="1200" dirty="0" err="1">
                <a:latin typeface="+mn-lt"/>
              </a:rPr>
              <a:t>yrs</a:t>
            </a:r>
            <a:r>
              <a:rPr lang="en-IN" sz="1200" dirty="0">
                <a:latin typeface="+mn-lt"/>
              </a:rPr>
              <a:t> with highest defaulter risks. Apply further stringent steps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7A96BE-DFB4-CAE4-E827-E9DD34404EF7}"/>
              </a:ext>
            </a:extLst>
          </p:cNvPr>
          <p:cNvSpPr txBox="1"/>
          <p:nvPr/>
        </p:nvSpPr>
        <p:spPr>
          <a:xfrm>
            <a:off x="6785992" y="435600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n-lt"/>
              </a:rPr>
              <a:t>Reduce loan sanction for small business or scrutinize deep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E1677-8C15-7143-A3A5-D9A0459779DB}"/>
              </a:ext>
            </a:extLst>
          </p:cNvPr>
          <p:cNvSpPr txBox="1"/>
          <p:nvPr/>
        </p:nvSpPr>
        <p:spPr>
          <a:xfrm>
            <a:off x="6876256" y="547962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n-lt"/>
              </a:rPr>
              <a:t>Lower Grades/Sub Grades with higher defaulter risks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E7719FD-74BD-E679-A74E-C5DDCB72DFEF}"/>
              </a:ext>
            </a:extLst>
          </p:cNvPr>
          <p:cNvGrpSpPr/>
          <p:nvPr/>
        </p:nvGrpSpPr>
        <p:grpSpPr>
          <a:xfrm>
            <a:off x="6785992" y="1927907"/>
            <a:ext cx="1944216" cy="562688"/>
            <a:chOff x="3449910" y="164705"/>
            <a:chExt cx="974541" cy="56268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7AB953-BEF7-2702-E7EB-C18862E08ACE}"/>
                </a:ext>
              </a:extLst>
            </p:cNvPr>
            <p:cNvSpPr/>
            <p:nvPr/>
          </p:nvSpPr>
          <p:spPr>
            <a:xfrm>
              <a:off x="3449910" y="164705"/>
              <a:ext cx="974541" cy="562688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93E76D0-401D-1B77-13FE-CAF07BC887BE}"/>
                </a:ext>
              </a:extLst>
            </p:cNvPr>
            <p:cNvSpPr txBox="1"/>
            <p:nvPr/>
          </p:nvSpPr>
          <p:spPr>
            <a:xfrm>
              <a:off x="3449910" y="164705"/>
              <a:ext cx="974541" cy="562688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l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200" kern="1200" dirty="0"/>
                <a:t>Reject loan amount &gt; 10%  of </a:t>
              </a:r>
              <a:r>
                <a:rPr lang="en-IN" sz="1200" kern="1200" dirty="0">
                  <a:solidFill>
                    <a:srgbClr val="000000">
                      <a:hueOff val="0"/>
                      <a:satOff val="0"/>
                      <a:lumOff val="0"/>
                      <a:alphaOff val="0"/>
                    </a:srgbClr>
                  </a:solidFill>
                  <a:ea typeface="+mn-ea"/>
                  <a:cs typeface="Arial"/>
                </a:rPr>
                <a:t>annual</a:t>
              </a:r>
              <a:r>
                <a:rPr lang="en-IN" sz="1200" kern="1200" dirty="0"/>
                <a:t> income for income &lt;= 200K</a:t>
              </a: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80969B2B-25DD-5527-0E4B-ACF1FD5847EC}"/>
              </a:ext>
            </a:extLst>
          </p:cNvPr>
          <p:cNvSpPr txBox="1"/>
          <p:nvPr/>
        </p:nvSpPr>
        <p:spPr>
          <a:xfrm>
            <a:off x="179512" y="1997838"/>
            <a:ext cx="24986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Instead of keeping flat interest rate, apply more for boarder approval cases when higher DTI/Public Records/ Bank Accounts</a:t>
            </a:r>
            <a:endParaRPr lang="en-IN" sz="1200" dirty="0">
              <a:latin typeface="+mn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D33B76-0F83-D889-3B8E-311B1613F789}"/>
              </a:ext>
            </a:extLst>
          </p:cNvPr>
          <p:cNvSpPr txBox="1"/>
          <p:nvPr/>
        </p:nvSpPr>
        <p:spPr>
          <a:xfrm>
            <a:off x="2411760" y="998781"/>
            <a:ext cx="5507842" cy="477054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Listing driving factors for defaulters 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E95E756-7953-6659-1552-0F9750AD4504}"/>
              </a:ext>
            </a:extLst>
          </p:cNvPr>
          <p:cNvSpPr txBox="1"/>
          <p:nvPr/>
        </p:nvSpPr>
        <p:spPr>
          <a:xfrm>
            <a:off x="179512" y="3648679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n-lt"/>
              </a:rPr>
              <a:t>Offer 36 months term more as positive trend compare to 60 months 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260CEA-44F9-EB6C-B948-040E1B1564EF}"/>
              </a:ext>
            </a:extLst>
          </p:cNvPr>
          <p:cNvSpPr txBox="1"/>
          <p:nvPr/>
        </p:nvSpPr>
        <p:spPr>
          <a:xfrm>
            <a:off x="199241" y="5349906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>
                <a:latin typeface="+mn-lt"/>
              </a:rPr>
              <a:t>Reduce loan request for Rent category or reduce loan amount</a:t>
            </a:r>
          </a:p>
        </p:txBody>
      </p:sp>
      <p:sp>
        <p:nvSpPr>
          <p:cNvPr id="17" name="Action Button: Get Information 16">
            <a:hlinkClick r:id="rId9" action="ppaction://hlinksldjump" highlightClick="1"/>
            <a:extLst>
              <a:ext uri="{FF2B5EF4-FFF2-40B4-BE49-F238E27FC236}">
                <a16:creationId xmlns:a16="http://schemas.microsoft.com/office/drawing/2014/main" id="{A63DDEAA-161C-65AD-B194-1E812309ED51}"/>
              </a:ext>
            </a:extLst>
          </p:cNvPr>
          <p:cNvSpPr/>
          <p:nvPr/>
        </p:nvSpPr>
        <p:spPr>
          <a:xfrm>
            <a:off x="277180" y="1849451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Action Button: Get Information 17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62A1D3CD-0563-217F-39F8-0AE133C056C2}"/>
              </a:ext>
            </a:extLst>
          </p:cNvPr>
          <p:cNvSpPr/>
          <p:nvPr/>
        </p:nvSpPr>
        <p:spPr>
          <a:xfrm>
            <a:off x="271568" y="3481032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Action Button: Get Information 18">
            <a:hlinkClick r:id="rId10" action="ppaction://hlinksldjump" highlightClick="1"/>
            <a:extLst>
              <a:ext uri="{FF2B5EF4-FFF2-40B4-BE49-F238E27FC236}">
                <a16:creationId xmlns:a16="http://schemas.microsoft.com/office/drawing/2014/main" id="{4AF6EC8F-9DA1-508F-088B-7E8EAA249313}"/>
              </a:ext>
            </a:extLst>
          </p:cNvPr>
          <p:cNvSpPr/>
          <p:nvPr/>
        </p:nvSpPr>
        <p:spPr>
          <a:xfrm>
            <a:off x="271568" y="5164050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" name="Action Button: Get Information 19">
            <a:hlinkClick r:id="rId11" action="ppaction://hlinksldjump" highlightClick="1"/>
            <a:extLst>
              <a:ext uri="{FF2B5EF4-FFF2-40B4-BE49-F238E27FC236}">
                <a16:creationId xmlns:a16="http://schemas.microsoft.com/office/drawing/2014/main" id="{F2D86760-B95E-391C-DD94-BB4BE342361F}"/>
              </a:ext>
            </a:extLst>
          </p:cNvPr>
          <p:cNvSpPr/>
          <p:nvPr/>
        </p:nvSpPr>
        <p:spPr>
          <a:xfrm>
            <a:off x="6780303" y="1722337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Action Button: Get Information 20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90C5F172-D995-524C-37A9-26CA8DEE80E8}"/>
              </a:ext>
            </a:extLst>
          </p:cNvPr>
          <p:cNvSpPr/>
          <p:nvPr/>
        </p:nvSpPr>
        <p:spPr>
          <a:xfrm>
            <a:off x="6768244" y="2852936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Action Button: Get Information 21">
            <a:hlinkClick r:id="rId12" action="ppaction://hlinksldjump" highlightClick="1"/>
            <a:extLst>
              <a:ext uri="{FF2B5EF4-FFF2-40B4-BE49-F238E27FC236}">
                <a16:creationId xmlns:a16="http://schemas.microsoft.com/office/drawing/2014/main" id="{5E9AA039-9AE4-AA03-0340-D49CCFA7D3B3}"/>
              </a:ext>
            </a:extLst>
          </p:cNvPr>
          <p:cNvSpPr/>
          <p:nvPr/>
        </p:nvSpPr>
        <p:spPr>
          <a:xfrm>
            <a:off x="6865327" y="4193374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3" name="Action Button: Get Information 22">
            <a:hlinkClick r:id="rId13" action="ppaction://hlinksldjump" highlightClick="1"/>
            <a:extLst>
              <a:ext uri="{FF2B5EF4-FFF2-40B4-BE49-F238E27FC236}">
                <a16:creationId xmlns:a16="http://schemas.microsoft.com/office/drawing/2014/main" id="{EEBB2671-464C-DCEB-6996-944A94E100A1}"/>
              </a:ext>
            </a:extLst>
          </p:cNvPr>
          <p:cNvSpPr/>
          <p:nvPr/>
        </p:nvSpPr>
        <p:spPr>
          <a:xfrm>
            <a:off x="6888315" y="5327989"/>
            <a:ext cx="216024" cy="185856"/>
          </a:xfrm>
          <a:prstGeom prst="actionButtonInformat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936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256E9B9-EA54-95B8-B396-E1E771FAEADA}"/>
              </a:ext>
            </a:extLst>
          </p:cNvPr>
          <p:cNvSpPr/>
          <p:nvPr/>
        </p:nvSpPr>
        <p:spPr>
          <a:xfrm>
            <a:off x="467544" y="2694122"/>
            <a:ext cx="4104456" cy="151216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Loan status:</a:t>
            </a: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Fully Paid (32950)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Charged Off (5627)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Current (1140) this column dropped off as not relevant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B496FC2-46AC-DE5F-3D8A-122E3D2ABA21}"/>
              </a:ext>
            </a:extLst>
          </p:cNvPr>
          <p:cNvSpPr/>
          <p:nvPr/>
        </p:nvSpPr>
        <p:spPr>
          <a:xfrm>
            <a:off x="487827" y="4249486"/>
            <a:ext cx="1926805" cy="1577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Pub Rec Bankruptcies:</a:t>
            </a:r>
          </a:p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</a:p>
          <a:p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0 (37339)</a:t>
            </a:r>
          </a:p>
          <a:p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1 (1674)</a:t>
            </a:r>
          </a:p>
          <a:p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2 (7)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B0D97457-2C0A-E63B-0633-0A26FC4FE890}"/>
              </a:ext>
            </a:extLst>
          </p:cNvPr>
          <p:cNvSpPr/>
          <p:nvPr/>
        </p:nvSpPr>
        <p:spPr>
          <a:xfrm>
            <a:off x="4540239" y="2867422"/>
            <a:ext cx="2088232" cy="7554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Term:</a:t>
            </a: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 36 &amp; 60 months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E3072BC-48A0-B513-4A2F-840D406415B3}"/>
              </a:ext>
            </a:extLst>
          </p:cNvPr>
          <p:cNvSpPr/>
          <p:nvPr/>
        </p:nvSpPr>
        <p:spPr>
          <a:xfrm>
            <a:off x="6696236" y="2485692"/>
            <a:ext cx="1764196" cy="129614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Home Ownership: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Rent (18899)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Mortgage (17659)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Own (3058)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Other (98)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Not Specified (3)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8DC9C04-7816-7D95-5CD6-0258BF3C0FD6}"/>
              </a:ext>
            </a:extLst>
          </p:cNvPr>
          <p:cNvSpPr/>
          <p:nvPr/>
        </p:nvSpPr>
        <p:spPr>
          <a:xfrm>
            <a:off x="5033668" y="3564341"/>
            <a:ext cx="1764196" cy="13681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Verification Status:</a:t>
            </a: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Not Verified ()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Verified 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Source Verified</a:t>
            </a:r>
          </a:p>
          <a:p>
            <a:endParaRPr lang="en-IN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AC461BD-8891-2BBB-DD12-6058568ECDFA}"/>
              </a:ext>
            </a:extLst>
          </p:cNvPr>
          <p:cNvSpPr/>
          <p:nvPr/>
        </p:nvSpPr>
        <p:spPr>
          <a:xfrm>
            <a:off x="6580890" y="4555094"/>
            <a:ext cx="1879542" cy="1231493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DTI: 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count(39717), mean(13.31), std(6.67),</a:t>
            </a:r>
          </a:p>
          <a:p>
            <a:r>
              <a:rPr lang="en-US" sz="1000" dirty="0">
                <a:solidFill>
                  <a:schemeClr val="bg2">
                    <a:lumMod val="75000"/>
                  </a:schemeClr>
                </a:solidFill>
              </a:rPr>
              <a:t>min(0), 25%(8.17), 50%(13.40), 75%(18.60), max(29.99)</a:t>
            </a:r>
            <a:endParaRPr lang="en-IN" sz="1000" dirty="0">
              <a:solidFill>
                <a:schemeClr val="bg2">
                  <a:lumMod val="75000"/>
                </a:schemeClr>
              </a:solidFill>
            </a:endParaRPr>
          </a:p>
          <a:p>
            <a:endParaRPr lang="en-IN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59D230A8-74A1-BBA3-1234-6509916AA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5439" y="33714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Data Insights - 1/10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2BA831-E0B1-E04B-C2A2-FD920BCEB168}"/>
              </a:ext>
            </a:extLst>
          </p:cNvPr>
          <p:cNvSpPr txBox="1"/>
          <p:nvPr/>
        </p:nvSpPr>
        <p:spPr>
          <a:xfrm>
            <a:off x="3839362" y="1074994"/>
            <a:ext cx="2958502" cy="477054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Univariate Analysis  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4C8315B-1FB6-A512-834F-2321EB64A2B0}"/>
              </a:ext>
            </a:extLst>
          </p:cNvPr>
          <p:cNvSpPr/>
          <p:nvPr/>
        </p:nvSpPr>
        <p:spPr>
          <a:xfrm>
            <a:off x="2357754" y="3420326"/>
            <a:ext cx="2448272" cy="1577358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Interest Rate: </a:t>
            </a:r>
          </a:p>
          <a:p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14.65% (39707 loan cases)</a:t>
            </a:r>
          </a:p>
          <a:p>
            <a:r>
              <a:rPr lang="en-IN" sz="1000" dirty="0">
                <a:solidFill>
                  <a:schemeClr val="bg2">
                    <a:lumMod val="75000"/>
                  </a:schemeClr>
                </a:solidFill>
              </a:rPr>
              <a:t>7 other different rates (10 loan cases)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7C6EDD-7F83-5D0D-B359-3BAD6A025C6E}"/>
              </a:ext>
            </a:extLst>
          </p:cNvPr>
          <p:cNvSpPr txBox="1"/>
          <p:nvPr/>
        </p:nvSpPr>
        <p:spPr>
          <a:xfrm>
            <a:off x="487827" y="1941184"/>
            <a:ext cx="82222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Individual column was reviewed for values, unique categories, with frequency like below  </a:t>
            </a:r>
          </a:p>
          <a:p>
            <a:endParaRPr lang="en-IN" sz="140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AE43DE8-BAA4-421B-CE71-EF8D5E82833F}"/>
              </a:ext>
            </a:extLst>
          </p:cNvPr>
          <p:cNvSpPr/>
          <p:nvPr/>
        </p:nvSpPr>
        <p:spPr>
          <a:xfrm>
            <a:off x="3187587" y="4611185"/>
            <a:ext cx="3044840" cy="101822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Grade:</a:t>
            </a:r>
          </a:p>
          <a:p>
            <a:r>
              <a:rPr lang="en-IN" sz="12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 </a:t>
            </a:r>
            <a:r>
              <a:rPr lang="pt-BR" sz="1000" dirty="0">
                <a:solidFill>
                  <a:schemeClr val="bg2">
                    <a:lumMod val="75000"/>
                  </a:schemeClr>
                </a:solidFill>
              </a:rPr>
              <a:t>A(10085), B(12020), C(8098), D(5307), E(2842), F(1049), G(316)</a:t>
            </a:r>
            <a:endParaRPr lang="en-IN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E20FDDC-E596-F3F2-A495-96DCBAF9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6</a:t>
            </a:fld>
            <a:endParaRPr lang="es-E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0645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80F7D60-6D3A-981D-895B-572E7F10F5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87305" y="136632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Data Insights - 2/10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BC87F0-EAC7-107A-A9C2-D17E84CF3092}"/>
              </a:ext>
            </a:extLst>
          </p:cNvPr>
          <p:cNvSpPr txBox="1"/>
          <p:nvPr/>
        </p:nvSpPr>
        <p:spPr>
          <a:xfrm>
            <a:off x="3037875" y="1046275"/>
            <a:ext cx="4796442" cy="477054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Segmented Univariate Analysis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2A25224-D75D-3662-2C8F-5288F277711C}"/>
              </a:ext>
            </a:extLst>
          </p:cNvPr>
          <p:cNvSpPr txBox="1"/>
          <p:nvPr/>
        </p:nvSpPr>
        <p:spPr>
          <a:xfrm>
            <a:off x="487827" y="1941184"/>
            <a:ext cx="494826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Below columns are derived and analysed individually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Annual income bucket (50 K – 400K)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Loan Amount Bucket  (5 K – 40K)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P&amp;L: (Total Payment – Loan Amount)/ Loan Amount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IN" sz="1400" dirty="0"/>
              <a:t>Expected Recoveries: </a:t>
            </a:r>
            <a:r>
              <a:rPr lang="en-IN" sz="1400" dirty="0" err="1"/>
              <a:t>Installment</a:t>
            </a:r>
            <a:r>
              <a:rPr lang="en-IN" sz="1400" dirty="0"/>
              <a:t> * Term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1475278F-42A6-36BE-886E-CEE0EFECBB30}"/>
              </a:ext>
            </a:extLst>
          </p:cNvPr>
          <p:cNvSpPr/>
          <p:nvPr/>
        </p:nvSpPr>
        <p:spPr>
          <a:xfrm>
            <a:off x="176506" y="4221088"/>
            <a:ext cx="2592288" cy="216024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99"/>
                </a:solidFill>
              </a:rPr>
              <a:t>P_L (Profit &amp; Loss)</a:t>
            </a:r>
          </a:p>
          <a:p>
            <a:pPr algn="ctr"/>
            <a:r>
              <a:rPr lang="en-US" sz="1200" dirty="0"/>
              <a:t>count    38577</a:t>
            </a:r>
          </a:p>
          <a:p>
            <a:pPr algn="ctr"/>
            <a:r>
              <a:rPr lang="en-US" sz="1200" dirty="0"/>
              <a:t>mean         7.80</a:t>
            </a:r>
          </a:p>
          <a:p>
            <a:pPr algn="ctr"/>
            <a:r>
              <a:rPr lang="en-US" sz="1200" dirty="0"/>
              <a:t>std         27.30</a:t>
            </a:r>
          </a:p>
          <a:p>
            <a:pPr algn="ctr"/>
            <a:r>
              <a:rPr lang="en-US" sz="1200" dirty="0"/>
              <a:t>min       -100</a:t>
            </a:r>
          </a:p>
          <a:p>
            <a:pPr algn="ctr"/>
            <a:r>
              <a:rPr lang="en-US" sz="1200" dirty="0"/>
              <a:t>25%          6.96</a:t>
            </a:r>
          </a:p>
          <a:p>
            <a:pPr algn="ctr"/>
            <a:r>
              <a:rPr lang="en-US" sz="1200" dirty="0"/>
              <a:t>50%         13.90</a:t>
            </a:r>
          </a:p>
          <a:p>
            <a:pPr algn="ctr"/>
            <a:r>
              <a:rPr lang="en-US" sz="1200" dirty="0"/>
              <a:t>75%         21.04</a:t>
            </a:r>
          </a:p>
          <a:p>
            <a:pPr algn="ctr"/>
            <a:r>
              <a:rPr lang="en-US" sz="1200" dirty="0"/>
              <a:t>max         68.84</a:t>
            </a:r>
          </a:p>
          <a:p>
            <a:pPr algn="ctr"/>
            <a:endParaRPr lang="en-IN" sz="1200" dirty="0"/>
          </a:p>
        </p:txBody>
      </p:sp>
      <p:sp>
        <p:nvSpPr>
          <p:cNvPr id="7" name="Rectangle: Diagonal Corners Rounded 6">
            <a:extLst>
              <a:ext uri="{FF2B5EF4-FFF2-40B4-BE49-F238E27FC236}">
                <a16:creationId xmlns:a16="http://schemas.microsoft.com/office/drawing/2014/main" id="{0E74567B-096C-7BAC-5173-021277186F01}"/>
              </a:ext>
            </a:extLst>
          </p:cNvPr>
          <p:cNvSpPr/>
          <p:nvPr/>
        </p:nvSpPr>
        <p:spPr>
          <a:xfrm>
            <a:off x="3275856" y="4221088"/>
            <a:ext cx="2592288" cy="2160240"/>
          </a:xfrm>
          <a:prstGeom prst="round2DiagRect">
            <a:avLst/>
          </a:prstGeom>
          <a:solidFill>
            <a:schemeClr val="accent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99"/>
                </a:solidFill>
              </a:rPr>
              <a:t>Expected Recoveries</a:t>
            </a:r>
          </a:p>
          <a:p>
            <a:pPr algn="ctr"/>
            <a:r>
              <a:rPr lang="en-US" sz="1200" dirty="0"/>
              <a:t>count    38577</a:t>
            </a:r>
          </a:p>
          <a:p>
            <a:pPr algn="ctr"/>
            <a:r>
              <a:rPr lang="en-US" sz="1200" dirty="0"/>
              <a:t>mean     13705</a:t>
            </a:r>
          </a:p>
          <a:p>
            <a:pPr algn="ctr"/>
            <a:r>
              <a:rPr lang="en-US" sz="1200" dirty="0"/>
              <a:t>std       9904</a:t>
            </a:r>
          </a:p>
          <a:p>
            <a:pPr algn="ctr"/>
            <a:r>
              <a:rPr lang="en-US" sz="1200" dirty="0"/>
              <a:t>min        564</a:t>
            </a:r>
          </a:p>
          <a:p>
            <a:pPr algn="ctr"/>
            <a:r>
              <a:rPr lang="en-US" sz="1200" dirty="0"/>
              <a:t>25%       6422</a:t>
            </a:r>
          </a:p>
          <a:p>
            <a:pPr algn="ctr"/>
            <a:r>
              <a:rPr lang="en-US" sz="1200" dirty="0"/>
              <a:t>50%      11199</a:t>
            </a:r>
          </a:p>
          <a:p>
            <a:pPr algn="ctr"/>
            <a:r>
              <a:rPr lang="en-US" sz="1200" dirty="0"/>
              <a:t>75%      18225</a:t>
            </a:r>
          </a:p>
          <a:p>
            <a:pPr algn="ctr"/>
            <a:r>
              <a:rPr lang="en-US" sz="1200" dirty="0"/>
              <a:t>max      60303</a:t>
            </a:r>
          </a:p>
          <a:p>
            <a:pPr algn="ctr"/>
            <a:endParaRPr lang="en-IN" sz="1200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077AC3DA-7F89-AA28-1A20-637562ABD419}"/>
              </a:ext>
            </a:extLst>
          </p:cNvPr>
          <p:cNvSpPr/>
          <p:nvPr/>
        </p:nvSpPr>
        <p:spPr>
          <a:xfrm>
            <a:off x="6372202" y="1750085"/>
            <a:ext cx="2592288" cy="2160240"/>
          </a:xfrm>
          <a:prstGeom prst="round2DiagRect">
            <a:avLst/>
          </a:prstGeom>
          <a:solidFill>
            <a:schemeClr val="accent1"/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99"/>
                </a:solidFill>
              </a:rPr>
              <a:t>Income Buckets </a:t>
            </a:r>
          </a:p>
          <a:p>
            <a:pPr algn="ctr"/>
            <a:r>
              <a:rPr lang="en-IN" sz="1200" dirty="0"/>
              <a:t>50     15389</a:t>
            </a:r>
          </a:p>
          <a:p>
            <a:pPr algn="ctr"/>
            <a:r>
              <a:rPr lang="en-IN" sz="1200" dirty="0"/>
              <a:t> 100    17707</a:t>
            </a:r>
          </a:p>
          <a:p>
            <a:pPr algn="ctr"/>
            <a:r>
              <a:rPr lang="en-IN" sz="1200" dirty="0"/>
              <a:t>200     4911</a:t>
            </a:r>
          </a:p>
          <a:p>
            <a:pPr algn="ctr"/>
            <a:r>
              <a:rPr lang="en-IN" sz="1200" dirty="0"/>
              <a:t>300      399</a:t>
            </a:r>
          </a:p>
          <a:p>
            <a:pPr algn="ctr"/>
            <a:r>
              <a:rPr lang="en-IN" sz="1200" dirty="0"/>
              <a:t>400       81</a:t>
            </a:r>
          </a:p>
          <a:p>
            <a:pPr algn="ctr"/>
            <a:r>
              <a:rPr lang="en-IN" sz="1200" dirty="0"/>
              <a:t>600       66</a:t>
            </a:r>
          </a:p>
          <a:p>
            <a:pPr algn="ctr"/>
            <a:r>
              <a:rPr lang="en-IN" sz="1200" dirty="0"/>
              <a:t>500       24</a:t>
            </a:r>
          </a:p>
        </p:txBody>
      </p:sp>
      <p:sp>
        <p:nvSpPr>
          <p:cNvPr id="9" name="Rectangle: Diagonal Corners Rounded 8">
            <a:extLst>
              <a:ext uri="{FF2B5EF4-FFF2-40B4-BE49-F238E27FC236}">
                <a16:creationId xmlns:a16="http://schemas.microsoft.com/office/drawing/2014/main" id="{0720889D-AD1B-D4AA-9CD8-BCE09FD6DAF7}"/>
              </a:ext>
            </a:extLst>
          </p:cNvPr>
          <p:cNvSpPr/>
          <p:nvPr/>
        </p:nvSpPr>
        <p:spPr>
          <a:xfrm>
            <a:off x="6372202" y="4189432"/>
            <a:ext cx="2592288" cy="2160240"/>
          </a:xfrm>
          <a:prstGeom prst="round2Diag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000099"/>
                </a:solidFill>
              </a:rPr>
              <a:t>Loan Amount Buckets</a:t>
            </a:r>
          </a:p>
          <a:p>
            <a:pPr algn="ctr"/>
            <a:r>
              <a:rPr lang="en-US" sz="1200" dirty="0"/>
              <a:t>5      9472</a:t>
            </a:r>
          </a:p>
          <a:p>
            <a:pPr algn="ctr"/>
            <a:r>
              <a:rPr lang="en-US" sz="1200" dirty="0"/>
              <a:t>10    12802</a:t>
            </a:r>
          </a:p>
          <a:p>
            <a:pPr algn="ctr"/>
            <a:r>
              <a:rPr lang="en-US" sz="1200" dirty="0"/>
              <a:t>20    12032</a:t>
            </a:r>
          </a:p>
          <a:p>
            <a:pPr algn="ctr"/>
            <a:r>
              <a:rPr lang="en-US" sz="1200" dirty="0"/>
              <a:t>30     3536</a:t>
            </a:r>
          </a:p>
          <a:p>
            <a:pPr algn="ctr"/>
            <a:r>
              <a:rPr lang="en-US" sz="1200" dirty="0"/>
              <a:t>40      735</a:t>
            </a:r>
            <a:endParaRPr lang="en-US" sz="1200" dirty="0">
              <a:solidFill>
                <a:srgbClr val="000099"/>
              </a:solidFill>
            </a:endParaRPr>
          </a:p>
          <a:p>
            <a:pPr algn="ctr"/>
            <a:endParaRPr lang="en-IN" sz="1200" dirty="0"/>
          </a:p>
          <a:p>
            <a:pPr algn="ctr"/>
            <a:endParaRPr lang="en-IN" sz="1200" dirty="0"/>
          </a:p>
          <a:p>
            <a:pPr algn="ctr"/>
            <a:endParaRPr lang="en-IN" sz="12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F77F26-FE9A-C786-F6BC-6151AE6F4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7</a:t>
            </a:fld>
            <a:endParaRPr lang="es-ES" altLang="en-US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0333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86173" y="188640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Data Insights - 3/10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57AFD-4410-DCE2-3A52-199C302FA8C0}"/>
              </a:ext>
            </a:extLst>
          </p:cNvPr>
          <p:cNvSpPr txBox="1"/>
          <p:nvPr/>
        </p:nvSpPr>
        <p:spPr>
          <a:xfrm>
            <a:off x="2675252" y="1090012"/>
            <a:ext cx="5611216" cy="477054"/>
          </a:xfrm>
          <a:prstGeom prst="rect">
            <a:avLst/>
          </a:prstGeom>
          <a:noFill/>
        </p:spPr>
        <p:txBody>
          <a:bodyPr vert="horz" wrap="non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Bivariate Analysis – Year &amp; Term wise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61278-8D03-F953-A360-3F12AF568A53}"/>
              </a:ext>
            </a:extLst>
          </p:cNvPr>
          <p:cNvSpPr txBox="1"/>
          <p:nvPr/>
        </p:nvSpPr>
        <p:spPr>
          <a:xfrm>
            <a:off x="899592" y="5290934"/>
            <a:ext cx="2907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Loan count is trending up but defaulter rate is consistent between 15% - 18% for last 3 years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73696AF-7907-188C-68F6-CB3BBEA4B4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075952"/>
            <a:ext cx="3218306" cy="3088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741FD07-EF04-9050-E313-7B3F3CBD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8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FC9E-9226-F351-DB86-B88513F69AF5}"/>
              </a:ext>
            </a:extLst>
          </p:cNvPr>
          <p:cNvSpPr txBox="1"/>
          <p:nvPr/>
        </p:nvSpPr>
        <p:spPr>
          <a:xfrm>
            <a:off x="4499992" y="5179423"/>
            <a:ext cx="29070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36 months loan term with better results than 60 months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Better to offer more 36 months Term loans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61A416C-C06C-15D3-95AE-84FA7B6EA7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1872" y="2071087"/>
            <a:ext cx="46101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Beveled 6">
            <a:hlinkClick r:id="rId4" action="ppaction://hlinksldjump"/>
            <a:extLst>
              <a:ext uri="{FF2B5EF4-FFF2-40B4-BE49-F238E27FC236}">
                <a16:creationId xmlns:a16="http://schemas.microsoft.com/office/drawing/2014/main" id="{AB7A0159-39FD-067D-F178-630CEF377C11}"/>
              </a:ext>
            </a:extLst>
          </p:cNvPr>
          <p:cNvSpPr/>
          <p:nvPr/>
        </p:nvSpPr>
        <p:spPr>
          <a:xfrm>
            <a:off x="7704348" y="585889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7E21655-856A-164B-BBA9-D0C9BDC73BBA}"/>
              </a:ext>
            </a:extLst>
          </p:cNvPr>
          <p:cNvCxnSpPr>
            <a:cxnSpLocks/>
          </p:cNvCxnSpPr>
          <p:nvPr/>
        </p:nvCxnSpPr>
        <p:spPr>
          <a:xfrm>
            <a:off x="3997161" y="1844824"/>
            <a:ext cx="0" cy="4370781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2744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AFB2C9-6F6C-E160-9580-037FF81E12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21501" y="21717"/>
            <a:ext cx="6480000" cy="981075"/>
          </a:xfrm>
        </p:spPr>
        <p:txBody>
          <a:bodyPr vert="horz" wrap="none" anchor="ctr" anchorCtr="1"/>
          <a:lstStyle/>
          <a:p>
            <a:pPr eaLnBrk="1" hangingPunct="1"/>
            <a:r>
              <a:rPr lang="en-US" altLang="en-US" sz="3500" dirty="0">
                <a:solidFill>
                  <a:schemeClr val="accent1">
                    <a:lumMod val="90000"/>
                  </a:schemeClr>
                </a:solidFill>
              </a:rPr>
              <a:t>         Data Insights - 4/10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957AFD-4410-DCE2-3A52-199C302FA8C0}"/>
              </a:ext>
            </a:extLst>
          </p:cNvPr>
          <p:cNvSpPr txBox="1"/>
          <p:nvPr/>
        </p:nvSpPr>
        <p:spPr>
          <a:xfrm>
            <a:off x="1594333" y="1029072"/>
            <a:ext cx="7522499" cy="477054"/>
          </a:xfrm>
          <a:prstGeom prst="rect">
            <a:avLst/>
          </a:prstGeom>
          <a:noFill/>
        </p:spPr>
        <p:txBody>
          <a:bodyPr vert="horz" wrap="square" rtlCol="0" anchor="ctr" anchorCtr="1">
            <a:spAutoFit/>
          </a:bodyPr>
          <a:lstStyle/>
          <a:p>
            <a:pPr algn="ctr"/>
            <a:r>
              <a:rPr lang="en-IN" sz="2500" dirty="0">
                <a:solidFill>
                  <a:schemeClr val="bg1"/>
                </a:solidFill>
              </a:rPr>
              <a:t>Bivariate Analysis – Employee Length &amp; Purpose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661278-8D03-F953-A360-3F12AF568A53}"/>
              </a:ext>
            </a:extLst>
          </p:cNvPr>
          <p:cNvSpPr txBox="1"/>
          <p:nvPr/>
        </p:nvSpPr>
        <p:spPr>
          <a:xfrm>
            <a:off x="5661065" y="4516288"/>
            <a:ext cx="3051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Employment length &lt; 2 </a:t>
            </a:r>
            <a:r>
              <a:rPr lang="en-IN" sz="1400" dirty="0" err="1"/>
              <a:t>yrs</a:t>
            </a:r>
            <a:r>
              <a:rPr lang="en-IN" sz="1400" dirty="0"/>
              <a:t> &amp; 10+ years to be watched as deflater peaks </a:t>
            </a:r>
          </a:p>
          <a:p>
            <a:endParaRPr lang="en-IN" sz="1400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76177404-69D3-0E3D-E656-7F6CC21845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105" y="1640912"/>
            <a:ext cx="3762375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Arrow: Left 2">
            <a:extLst>
              <a:ext uri="{FF2B5EF4-FFF2-40B4-BE49-F238E27FC236}">
                <a16:creationId xmlns:a16="http://schemas.microsoft.com/office/drawing/2014/main" id="{59137BDA-047A-3009-41BF-47BBC53A4E7F}"/>
              </a:ext>
            </a:extLst>
          </p:cNvPr>
          <p:cNvSpPr/>
          <p:nvPr/>
        </p:nvSpPr>
        <p:spPr>
          <a:xfrm>
            <a:off x="6156176" y="2276872"/>
            <a:ext cx="576064" cy="28803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Arrow: Left 6">
            <a:extLst>
              <a:ext uri="{FF2B5EF4-FFF2-40B4-BE49-F238E27FC236}">
                <a16:creationId xmlns:a16="http://schemas.microsoft.com/office/drawing/2014/main" id="{38CC6900-FE79-EAA0-4E05-58B42C2868EB}"/>
              </a:ext>
            </a:extLst>
          </p:cNvPr>
          <p:cNvSpPr/>
          <p:nvPr/>
        </p:nvSpPr>
        <p:spPr>
          <a:xfrm flipH="1">
            <a:off x="7956376" y="2276872"/>
            <a:ext cx="576064" cy="288032"/>
          </a:xfrm>
          <a:prstGeom prst="leftArrow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F027D3-64A3-5768-82D7-C49A613B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solidFill>
            <a:srgbClr val="025198"/>
          </a:soli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fld id="{3D8BF74B-B5E3-4D3D-9E8C-0CE8B052EA45}" type="slidenum">
              <a:rPr lang="es-ES" altLang="en-US" smtClean="0">
                <a:solidFill>
                  <a:schemeClr val="bg1"/>
                </a:solidFill>
              </a:rPr>
              <a:pPr/>
              <a:t>9</a:t>
            </a:fld>
            <a:endParaRPr lang="es-ES" altLang="en-US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D98A2-6BEA-EA41-4356-ADE3BA29CA2A}"/>
              </a:ext>
            </a:extLst>
          </p:cNvPr>
          <p:cNvSpPr txBox="1"/>
          <p:nvPr/>
        </p:nvSpPr>
        <p:spPr>
          <a:xfrm>
            <a:off x="161556" y="5042118"/>
            <a:ext cx="441044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Below loan purpose categories to be handled cautiously as % defaulters are higher side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Dept Consolidation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Credit Card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1400" dirty="0"/>
              <a:t>Small Business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dirty="0"/>
              <a:t>Highest % defaulters are in Small Business Category</a:t>
            </a:r>
          </a:p>
          <a:p>
            <a:endParaRPr lang="en-IN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28B5240-151F-CBB5-CEA1-84404F4F54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508" y="1527724"/>
            <a:ext cx="3567461" cy="3667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: Beveled 9">
            <a:hlinkClick r:id="rId4" action="ppaction://hlinksldjump"/>
            <a:extLst>
              <a:ext uri="{FF2B5EF4-FFF2-40B4-BE49-F238E27FC236}">
                <a16:creationId xmlns:a16="http://schemas.microsoft.com/office/drawing/2014/main" id="{17B5A9DB-482F-11FB-C872-2D9330336916}"/>
              </a:ext>
            </a:extLst>
          </p:cNvPr>
          <p:cNvSpPr/>
          <p:nvPr/>
        </p:nvSpPr>
        <p:spPr>
          <a:xfrm>
            <a:off x="7704348" y="5877272"/>
            <a:ext cx="1224136" cy="274638"/>
          </a:xfrm>
          <a:prstGeom prst="bevel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Go </a:t>
            </a:r>
            <a:r>
              <a:rPr lang="en-IN" sz="1200" u="sng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Back</a:t>
            </a:r>
            <a:endParaRPr lang="en-IN" sz="1200" u="sng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8C8509D-6A24-FE1E-7547-AB07AACC46C6}"/>
              </a:ext>
            </a:extLst>
          </p:cNvPr>
          <p:cNvCxnSpPr>
            <a:cxnSpLocks/>
          </p:cNvCxnSpPr>
          <p:nvPr/>
        </p:nvCxnSpPr>
        <p:spPr>
          <a:xfrm>
            <a:off x="4861501" y="1527724"/>
            <a:ext cx="0" cy="49256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619864"/>
      </p:ext>
    </p:extLst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11474</TotalTime>
  <Words>1108</Words>
  <Application>Microsoft Office PowerPoint</Application>
  <PresentationFormat>On-screen Show (4:3)</PresentationFormat>
  <Paragraphs>211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freight-text-pro</vt:lpstr>
      <vt:lpstr>Diseño predeterminado</vt:lpstr>
      <vt:lpstr>Lending Club Case Study</vt:lpstr>
      <vt:lpstr>Business Objective</vt:lpstr>
      <vt:lpstr>         Problem Solving Approach</vt:lpstr>
      <vt:lpstr>         Data Insights Summary - 1/2 </vt:lpstr>
      <vt:lpstr>         Data Insights Summary - 2/2 </vt:lpstr>
      <vt:lpstr>         Data Insights - 1/10  </vt:lpstr>
      <vt:lpstr>         Data Insights - 2/10</vt:lpstr>
      <vt:lpstr>         Data Insights - 3/10</vt:lpstr>
      <vt:lpstr>         Data Insights - 4/10</vt:lpstr>
      <vt:lpstr>         Data Insights - 5/10</vt:lpstr>
      <vt:lpstr>         Data Insights - 6/10</vt:lpstr>
      <vt:lpstr>         Data Insights - 7/10</vt:lpstr>
      <vt:lpstr>         Data Insights - 8/10</vt:lpstr>
      <vt:lpstr>         Data Insights - 9/10</vt:lpstr>
      <vt:lpstr>         Data Insights - 10/10</vt:lpstr>
      <vt:lpstr>PowerPoint Presentation</vt:lpstr>
    </vt:vector>
  </TitlesOfParts>
  <Company>Toshiba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Mariajose</dc:creator>
  <cp:lastModifiedBy>Sandeep Dhadway</cp:lastModifiedBy>
  <cp:revision>760</cp:revision>
  <dcterms:created xsi:type="dcterms:W3CDTF">2010-05-23T14:28:12Z</dcterms:created>
  <dcterms:modified xsi:type="dcterms:W3CDTF">2022-09-27T15:22:35Z</dcterms:modified>
</cp:coreProperties>
</file>