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23"/>
  </p:notesMasterIdLst>
  <p:sldIdLst>
    <p:sldId id="256" r:id="rId2"/>
    <p:sldId id="257" r:id="rId3"/>
    <p:sldId id="282" r:id="rId4"/>
    <p:sldId id="262" r:id="rId5"/>
    <p:sldId id="263" r:id="rId6"/>
    <p:sldId id="264" r:id="rId7"/>
    <p:sldId id="283" r:id="rId8"/>
    <p:sldId id="279" r:id="rId9"/>
    <p:sldId id="286" r:id="rId10"/>
    <p:sldId id="271" r:id="rId11"/>
    <p:sldId id="288" r:id="rId12"/>
    <p:sldId id="289" r:id="rId13"/>
    <p:sldId id="290" r:id="rId14"/>
    <p:sldId id="291" r:id="rId15"/>
    <p:sldId id="292" r:id="rId16"/>
    <p:sldId id="274" r:id="rId17"/>
    <p:sldId id="273" r:id="rId18"/>
    <p:sldId id="275" r:id="rId19"/>
    <p:sldId id="293" r:id="rId20"/>
    <p:sldId id="285" r:id="rId21"/>
    <p:sldId id="29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4" d="100"/>
          <a:sy n="54" d="100"/>
        </p:scale>
        <p:origin x="1124"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30E680-1736-4E6C-BFC8-9262A29B7479}"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AEC71DC7-A652-4C40-AC68-5ABAFB0E1220}">
      <dgm:prSet/>
      <dgm:spPr/>
      <dgm:t>
        <a:bodyPr/>
        <a:lstStyle/>
        <a:p>
          <a:r>
            <a:rPr lang="en-US" dirty="0"/>
            <a:t>A method of evaluating how badly the algorithm models the dataset.</a:t>
          </a:r>
        </a:p>
      </dgm:t>
    </dgm:pt>
    <dgm:pt modelId="{AE923877-C7B6-4A4B-BA95-FB5F249166F0}" type="parTrans" cxnId="{085CE6E1-8A0F-440D-BBC5-BBA70568D911}">
      <dgm:prSet/>
      <dgm:spPr/>
      <dgm:t>
        <a:bodyPr/>
        <a:lstStyle/>
        <a:p>
          <a:endParaRPr lang="en-US"/>
        </a:p>
      </dgm:t>
    </dgm:pt>
    <dgm:pt modelId="{F5784312-C050-4137-8B47-6295F3D80E4F}" type="sibTrans" cxnId="{085CE6E1-8A0F-440D-BBC5-BBA70568D911}">
      <dgm:prSet/>
      <dgm:spPr/>
      <dgm:t>
        <a:bodyPr/>
        <a:lstStyle/>
        <a:p>
          <a:endParaRPr lang="en-US"/>
        </a:p>
      </dgm:t>
    </dgm:pt>
    <dgm:pt modelId="{6D67885E-DEED-44A8-9CCD-F276E541CF2B}">
      <dgm:prSet/>
      <dgm:spPr/>
      <dgm:t>
        <a:bodyPr/>
        <a:lstStyle/>
        <a:p>
          <a:r>
            <a:rPr lang="en-US" dirty="0"/>
            <a:t>A method of giving the difference between actual values and predicted values.</a:t>
          </a:r>
        </a:p>
      </dgm:t>
    </dgm:pt>
    <dgm:pt modelId="{88DDE024-A593-4987-8B01-CDA4F5F5E4DD}" type="parTrans" cxnId="{84CBC0FE-2AB3-4727-8B9A-E22AE21A4CBE}">
      <dgm:prSet/>
      <dgm:spPr/>
      <dgm:t>
        <a:bodyPr/>
        <a:lstStyle/>
        <a:p>
          <a:endParaRPr lang="en-US"/>
        </a:p>
      </dgm:t>
    </dgm:pt>
    <dgm:pt modelId="{1D188B4A-3205-4AAE-B7A3-82666F3E9FE3}" type="sibTrans" cxnId="{84CBC0FE-2AB3-4727-8B9A-E22AE21A4CBE}">
      <dgm:prSet/>
      <dgm:spPr/>
      <dgm:t>
        <a:bodyPr/>
        <a:lstStyle/>
        <a:p>
          <a:endParaRPr lang="en-US"/>
        </a:p>
      </dgm:t>
    </dgm:pt>
    <dgm:pt modelId="{A89A3ADC-5B42-42C0-92D7-8F6BAC3935C9}">
      <dgm:prSet/>
      <dgm:spPr/>
      <dgm:t>
        <a:bodyPr/>
        <a:lstStyle/>
        <a:p>
          <a:r>
            <a:rPr lang="en-US" dirty="0"/>
            <a:t>The better </a:t>
          </a:r>
          <a:r>
            <a:rPr lang="en-US" altLang="zh-CN" dirty="0"/>
            <a:t>the </a:t>
          </a:r>
          <a:r>
            <a:rPr lang="en-US" dirty="0"/>
            <a:t>prediction is, the lower number the loss function will output.</a:t>
          </a:r>
        </a:p>
      </dgm:t>
    </dgm:pt>
    <dgm:pt modelId="{6F54DCB6-927B-4CE3-A36B-FEFD5A8F93AB}" type="parTrans" cxnId="{BFFEDED6-4CBC-4688-B202-92DA3ADCA73D}">
      <dgm:prSet/>
      <dgm:spPr/>
      <dgm:t>
        <a:bodyPr/>
        <a:lstStyle/>
        <a:p>
          <a:endParaRPr lang="en-US"/>
        </a:p>
      </dgm:t>
    </dgm:pt>
    <dgm:pt modelId="{3BF70826-ED1F-47AD-9D0F-88FEAC9F8175}" type="sibTrans" cxnId="{BFFEDED6-4CBC-4688-B202-92DA3ADCA73D}">
      <dgm:prSet/>
      <dgm:spPr/>
      <dgm:t>
        <a:bodyPr/>
        <a:lstStyle/>
        <a:p>
          <a:endParaRPr lang="en-US"/>
        </a:p>
      </dgm:t>
    </dgm:pt>
    <dgm:pt modelId="{C5573CA1-C741-4805-BD47-F48C1FE89235}">
      <dgm:prSet/>
      <dgm:spPr/>
      <dgm:t>
        <a:bodyPr/>
        <a:lstStyle/>
        <a:p>
          <a:r>
            <a:rPr lang="en-US" dirty="0"/>
            <a:t>Four major categories of loss functions: regressive loss functions, </a:t>
          </a:r>
          <a:r>
            <a:rPr lang="en-US" dirty="0">
              <a:solidFill>
                <a:schemeClr val="accent5">
                  <a:lumMod val="75000"/>
                </a:schemeClr>
              </a:solidFill>
            </a:rPr>
            <a:t>classification loss functions</a:t>
          </a:r>
          <a:r>
            <a:rPr lang="en-US" dirty="0"/>
            <a:t>, embedding loss functions, and visualizing loss functions.</a:t>
          </a:r>
        </a:p>
        <a:p>
          <a:r>
            <a:rPr lang="en-US" dirty="0" err="1">
              <a:solidFill>
                <a:schemeClr val="accent5">
                  <a:lumMod val="75000"/>
                </a:schemeClr>
              </a:solidFill>
            </a:rPr>
            <a:t>Categorical_crossentropy</a:t>
          </a:r>
          <a:r>
            <a:rPr lang="en-US" dirty="0">
              <a:solidFill>
                <a:schemeClr val="accent5">
                  <a:lumMod val="75000"/>
                </a:schemeClr>
              </a:solidFill>
            </a:rPr>
            <a:t> </a:t>
          </a:r>
        </a:p>
      </dgm:t>
    </dgm:pt>
    <dgm:pt modelId="{E542767B-D35C-49A8-964D-5041BD7CB28C}" type="parTrans" cxnId="{E181207D-54B8-48F5-8417-CD33A863B31D}">
      <dgm:prSet/>
      <dgm:spPr/>
      <dgm:t>
        <a:bodyPr/>
        <a:lstStyle/>
        <a:p>
          <a:endParaRPr lang="en-US"/>
        </a:p>
      </dgm:t>
    </dgm:pt>
    <dgm:pt modelId="{F4065036-1576-4D4F-82A2-C0538C12CE8F}" type="sibTrans" cxnId="{E181207D-54B8-48F5-8417-CD33A863B31D}">
      <dgm:prSet/>
      <dgm:spPr/>
      <dgm:t>
        <a:bodyPr/>
        <a:lstStyle/>
        <a:p>
          <a:endParaRPr lang="en-US"/>
        </a:p>
      </dgm:t>
    </dgm:pt>
    <dgm:pt modelId="{34DFBC0D-EC5A-49B7-94EF-522BB8D3B8A3}" type="pres">
      <dgm:prSet presAssocID="{5830E680-1736-4E6C-BFC8-9262A29B7479}" presName="linear" presStyleCnt="0">
        <dgm:presLayoutVars>
          <dgm:animLvl val="lvl"/>
          <dgm:resizeHandles val="exact"/>
        </dgm:presLayoutVars>
      </dgm:prSet>
      <dgm:spPr/>
    </dgm:pt>
    <dgm:pt modelId="{4348BC32-940A-43B6-8C79-555F17E9DCEC}" type="pres">
      <dgm:prSet presAssocID="{AEC71DC7-A652-4C40-AC68-5ABAFB0E1220}" presName="parentText" presStyleLbl="node1" presStyleIdx="0" presStyleCnt="4" custLinFactY="-6296" custLinFactNeighborX="321" custLinFactNeighborY="-100000">
        <dgm:presLayoutVars>
          <dgm:chMax val="0"/>
          <dgm:bulletEnabled val="1"/>
        </dgm:presLayoutVars>
      </dgm:prSet>
      <dgm:spPr/>
    </dgm:pt>
    <dgm:pt modelId="{051F28FD-3C69-42BB-8155-7039C822E6ED}" type="pres">
      <dgm:prSet presAssocID="{F5784312-C050-4137-8B47-6295F3D80E4F}" presName="spacer" presStyleCnt="0"/>
      <dgm:spPr/>
    </dgm:pt>
    <dgm:pt modelId="{3738A67B-18DB-463B-B2B4-5430F558242D}" type="pres">
      <dgm:prSet presAssocID="{6D67885E-DEED-44A8-9CCD-F276E541CF2B}" presName="parentText" presStyleLbl="node1" presStyleIdx="1" presStyleCnt="4" custLinFactY="-7322" custLinFactNeighborY="-100000">
        <dgm:presLayoutVars>
          <dgm:chMax val="0"/>
          <dgm:bulletEnabled val="1"/>
        </dgm:presLayoutVars>
      </dgm:prSet>
      <dgm:spPr/>
    </dgm:pt>
    <dgm:pt modelId="{3564E263-0DDB-4F1C-8D9D-D68103354D08}" type="pres">
      <dgm:prSet presAssocID="{1D188B4A-3205-4AAE-B7A3-82666F3E9FE3}" presName="spacer" presStyleCnt="0"/>
      <dgm:spPr/>
    </dgm:pt>
    <dgm:pt modelId="{EC382F28-8160-486A-BAF3-4DFB2A6563A9}" type="pres">
      <dgm:prSet presAssocID="{A89A3ADC-5B42-42C0-92D7-8F6BAC3935C9}" presName="parentText" presStyleLbl="node1" presStyleIdx="2" presStyleCnt="4" custLinFactY="-9607" custLinFactNeighborY="-100000">
        <dgm:presLayoutVars>
          <dgm:chMax val="0"/>
          <dgm:bulletEnabled val="1"/>
        </dgm:presLayoutVars>
      </dgm:prSet>
      <dgm:spPr/>
    </dgm:pt>
    <dgm:pt modelId="{13187F13-CF41-4866-80FE-465B86C74B88}" type="pres">
      <dgm:prSet presAssocID="{3BF70826-ED1F-47AD-9D0F-88FEAC9F8175}" presName="spacer" presStyleCnt="0"/>
      <dgm:spPr/>
    </dgm:pt>
    <dgm:pt modelId="{DB5803D2-5342-4435-B878-13633456A63E}" type="pres">
      <dgm:prSet presAssocID="{C5573CA1-C741-4805-BD47-F48C1FE89235}" presName="parentText" presStyleLbl="node1" presStyleIdx="3" presStyleCnt="4" custLinFactY="-10867" custLinFactNeighborX="321" custLinFactNeighborY="-100000">
        <dgm:presLayoutVars>
          <dgm:chMax val="0"/>
          <dgm:bulletEnabled val="1"/>
        </dgm:presLayoutVars>
      </dgm:prSet>
      <dgm:spPr/>
    </dgm:pt>
  </dgm:ptLst>
  <dgm:cxnLst>
    <dgm:cxn modelId="{5D098E79-A4C2-4382-B04A-9B1DB6C17CAC}" type="presOf" srcId="{C5573CA1-C741-4805-BD47-F48C1FE89235}" destId="{DB5803D2-5342-4435-B878-13633456A63E}" srcOrd="0" destOrd="0" presId="urn:microsoft.com/office/officeart/2005/8/layout/vList2"/>
    <dgm:cxn modelId="{E181207D-54B8-48F5-8417-CD33A863B31D}" srcId="{5830E680-1736-4E6C-BFC8-9262A29B7479}" destId="{C5573CA1-C741-4805-BD47-F48C1FE89235}" srcOrd="3" destOrd="0" parTransId="{E542767B-D35C-49A8-964D-5041BD7CB28C}" sibTransId="{F4065036-1576-4D4F-82A2-C0538C12CE8F}"/>
    <dgm:cxn modelId="{5A16507F-6920-4B1F-AEBB-72EC21C589EC}" type="presOf" srcId="{5830E680-1736-4E6C-BFC8-9262A29B7479}" destId="{34DFBC0D-EC5A-49B7-94EF-522BB8D3B8A3}" srcOrd="0" destOrd="0" presId="urn:microsoft.com/office/officeart/2005/8/layout/vList2"/>
    <dgm:cxn modelId="{64AB0F83-D188-459F-A62F-1A80479B71A5}" type="presOf" srcId="{A89A3ADC-5B42-42C0-92D7-8F6BAC3935C9}" destId="{EC382F28-8160-486A-BAF3-4DFB2A6563A9}" srcOrd="0" destOrd="0" presId="urn:microsoft.com/office/officeart/2005/8/layout/vList2"/>
    <dgm:cxn modelId="{789FC9AF-902C-4341-A76C-4E62020DD7F1}" type="presOf" srcId="{AEC71DC7-A652-4C40-AC68-5ABAFB0E1220}" destId="{4348BC32-940A-43B6-8C79-555F17E9DCEC}" srcOrd="0" destOrd="0" presId="urn:microsoft.com/office/officeart/2005/8/layout/vList2"/>
    <dgm:cxn modelId="{BFFEDED6-4CBC-4688-B202-92DA3ADCA73D}" srcId="{5830E680-1736-4E6C-BFC8-9262A29B7479}" destId="{A89A3ADC-5B42-42C0-92D7-8F6BAC3935C9}" srcOrd="2" destOrd="0" parTransId="{6F54DCB6-927B-4CE3-A36B-FEFD5A8F93AB}" sibTransId="{3BF70826-ED1F-47AD-9D0F-88FEAC9F8175}"/>
    <dgm:cxn modelId="{085CE6E1-8A0F-440D-BBC5-BBA70568D911}" srcId="{5830E680-1736-4E6C-BFC8-9262A29B7479}" destId="{AEC71DC7-A652-4C40-AC68-5ABAFB0E1220}" srcOrd="0" destOrd="0" parTransId="{AE923877-C7B6-4A4B-BA95-FB5F249166F0}" sibTransId="{F5784312-C050-4137-8B47-6295F3D80E4F}"/>
    <dgm:cxn modelId="{1D495AF5-6D03-4CD5-94BA-846F0D0F1114}" type="presOf" srcId="{6D67885E-DEED-44A8-9CCD-F276E541CF2B}" destId="{3738A67B-18DB-463B-B2B4-5430F558242D}" srcOrd="0" destOrd="0" presId="urn:microsoft.com/office/officeart/2005/8/layout/vList2"/>
    <dgm:cxn modelId="{84CBC0FE-2AB3-4727-8B9A-E22AE21A4CBE}" srcId="{5830E680-1736-4E6C-BFC8-9262A29B7479}" destId="{6D67885E-DEED-44A8-9CCD-F276E541CF2B}" srcOrd="1" destOrd="0" parTransId="{88DDE024-A593-4987-8B01-CDA4F5F5E4DD}" sibTransId="{1D188B4A-3205-4AAE-B7A3-82666F3E9FE3}"/>
    <dgm:cxn modelId="{EEFA3954-775F-4E56-A44D-2FDF75D56F38}" type="presParOf" srcId="{34DFBC0D-EC5A-49B7-94EF-522BB8D3B8A3}" destId="{4348BC32-940A-43B6-8C79-555F17E9DCEC}" srcOrd="0" destOrd="0" presId="urn:microsoft.com/office/officeart/2005/8/layout/vList2"/>
    <dgm:cxn modelId="{488CB6F1-1144-4DEA-8049-7E33C0046BF7}" type="presParOf" srcId="{34DFBC0D-EC5A-49B7-94EF-522BB8D3B8A3}" destId="{051F28FD-3C69-42BB-8155-7039C822E6ED}" srcOrd="1" destOrd="0" presId="urn:microsoft.com/office/officeart/2005/8/layout/vList2"/>
    <dgm:cxn modelId="{AFBF75EC-EBAF-4F7D-A649-9AA69AEEF8D6}" type="presParOf" srcId="{34DFBC0D-EC5A-49B7-94EF-522BB8D3B8A3}" destId="{3738A67B-18DB-463B-B2B4-5430F558242D}" srcOrd="2" destOrd="0" presId="urn:microsoft.com/office/officeart/2005/8/layout/vList2"/>
    <dgm:cxn modelId="{A36C0A28-5ECA-4579-9FF1-3E337FE3B76E}" type="presParOf" srcId="{34DFBC0D-EC5A-49B7-94EF-522BB8D3B8A3}" destId="{3564E263-0DDB-4F1C-8D9D-D68103354D08}" srcOrd="3" destOrd="0" presId="urn:microsoft.com/office/officeart/2005/8/layout/vList2"/>
    <dgm:cxn modelId="{DDE9A6B7-183B-4586-9B38-2BDABA803A8E}" type="presParOf" srcId="{34DFBC0D-EC5A-49B7-94EF-522BB8D3B8A3}" destId="{EC382F28-8160-486A-BAF3-4DFB2A6563A9}" srcOrd="4" destOrd="0" presId="urn:microsoft.com/office/officeart/2005/8/layout/vList2"/>
    <dgm:cxn modelId="{B5AF9FE9-A958-409E-A289-408A018B57A8}" type="presParOf" srcId="{34DFBC0D-EC5A-49B7-94EF-522BB8D3B8A3}" destId="{13187F13-CF41-4866-80FE-465B86C74B88}" srcOrd="5" destOrd="0" presId="urn:microsoft.com/office/officeart/2005/8/layout/vList2"/>
    <dgm:cxn modelId="{85D4F871-4DA0-43D9-B9CA-5828FD4765EF}" type="presParOf" srcId="{34DFBC0D-EC5A-49B7-94EF-522BB8D3B8A3}" destId="{DB5803D2-5342-4435-B878-13633456A63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8ACB5C-0CB7-45EC-A6E9-17D52CAB2283}"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567024DB-251C-43B8-9477-1F01427C56C8}">
      <dgm:prSet/>
      <dgm:spPr/>
      <dgm:t>
        <a:bodyPr/>
        <a:lstStyle/>
        <a:p>
          <a:r>
            <a:rPr lang="en-US"/>
            <a:t>Data Cleaning: no null data</a:t>
          </a:r>
        </a:p>
      </dgm:t>
    </dgm:pt>
    <dgm:pt modelId="{5B50C2B6-EFE6-4A5F-B4E0-C01EC26907CA}" type="parTrans" cxnId="{2DF99B55-11CB-4012-8588-5C903E5F7081}">
      <dgm:prSet/>
      <dgm:spPr/>
      <dgm:t>
        <a:bodyPr/>
        <a:lstStyle/>
        <a:p>
          <a:endParaRPr lang="en-US"/>
        </a:p>
      </dgm:t>
    </dgm:pt>
    <dgm:pt modelId="{95B9B264-CA42-4F31-A26A-52D9FEF3FB68}" type="sibTrans" cxnId="{2DF99B55-11CB-4012-8588-5C903E5F7081}">
      <dgm:prSet/>
      <dgm:spPr/>
      <dgm:t>
        <a:bodyPr/>
        <a:lstStyle/>
        <a:p>
          <a:endParaRPr lang="en-US"/>
        </a:p>
      </dgm:t>
    </dgm:pt>
    <dgm:pt modelId="{B6FA6756-2C51-4278-BF97-C608510FFC1C}">
      <dgm:prSet/>
      <dgm:spPr/>
      <dgm:t>
        <a:bodyPr/>
        <a:lstStyle/>
        <a:p>
          <a:r>
            <a:rPr lang="en-US" dirty="0"/>
            <a:t>One-hot encoding to the response data (originally activity status 1-12)</a:t>
          </a:r>
        </a:p>
      </dgm:t>
    </dgm:pt>
    <dgm:pt modelId="{8F9C3EBA-80EB-476A-ADD2-7A671EC6C5D6}" type="parTrans" cxnId="{2ABBDAB5-FA33-4EA8-868C-DAB5C44281DB}">
      <dgm:prSet/>
      <dgm:spPr/>
      <dgm:t>
        <a:bodyPr/>
        <a:lstStyle/>
        <a:p>
          <a:endParaRPr lang="en-US"/>
        </a:p>
      </dgm:t>
    </dgm:pt>
    <dgm:pt modelId="{5F6F7FFC-F022-4328-BEF2-5D4C52CF54AB}" type="sibTrans" cxnId="{2ABBDAB5-FA33-4EA8-868C-DAB5C44281DB}">
      <dgm:prSet/>
      <dgm:spPr/>
      <dgm:t>
        <a:bodyPr/>
        <a:lstStyle/>
        <a:p>
          <a:endParaRPr lang="en-US"/>
        </a:p>
      </dgm:t>
    </dgm:pt>
    <dgm:pt modelId="{E74BF903-CA59-4BAC-8C9B-81863976D484}">
      <dgm:prSet/>
      <dgm:spPr/>
      <dgm:t>
        <a:bodyPr/>
        <a:lstStyle/>
        <a:p>
          <a:r>
            <a:rPr lang="en-US" dirty="0"/>
            <a:t>3-hidden-layer neural network model</a:t>
          </a:r>
        </a:p>
      </dgm:t>
    </dgm:pt>
    <dgm:pt modelId="{182B6899-C046-4CC9-8B6A-34F75D7DBA49}" type="parTrans" cxnId="{5CC36B89-EF89-472E-AE2A-E37A1DD30404}">
      <dgm:prSet/>
      <dgm:spPr/>
      <dgm:t>
        <a:bodyPr/>
        <a:lstStyle/>
        <a:p>
          <a:endParaRPr lang="en-US"/>
        </a:p>
      </dgm:t>
    </dgm:pt>
    <dgm:pt modelId="{D19EDD7C-8625-474D-BC8D-15B62548F125}" type="sibTrans" cxnId="{5CC36B89-EF89-472E-AE2A-E37A1DD30404}">
      <dgm:prSet/>
      <dgm:spPr/>
      <dgm:t>
        <a:bodyPr/>
        <a:lstStyle/>
        <a:p>
          <a:endParaRPr lang="en-US"/>
        </a:p>
      </dgm:t>
    </dgm:pt>
    <dgm:pt modelId="{E5608B4C-02F7-40C9-9ED6-45769EB7F2EA}">
      <dgm:prSet/>
      <dgm:spPr/>
      <dgm:t>
        <a:bodyPr/>
        <a:lstStyle/>
        <a:p>
          <a:r>
            <a:rPr lang="en-US" dirty="0" err="1"/>
            <a:t>RelU</a:t>
          </a:r>
          <a:r>
            <a:rPr lang="en-US" dirty="0"/>
            <a:t> as activation functions for three hidden layers</a:t>
          </a:r>
        </a:p>
      </dgm:t>
    </dgm:pt>
    <dgm:pt modelId="{E5DCB28B-953C-448D-AD42-56FD21D5085B}" type="parTrans" cxnId="{F60B3FB0-BD6F-44C0-98B8-BFDA965B8A1A}">
      <dgm:prSet/>
      <dgm:spPr/>
      <dgm:t>
        <a:bodyPr/>
        <a:lstStyle/>
        <a:p>
          <a:endParaRPr lang="en-US"/>
        </a:p>
      </dgm:t>
    </dgm:pt>
    <dgm:pt modelId="{5AB688DC-7309-4F27-9B39-B08C0AABA967}" type="sibTrans" cxnId="{F60B3FB0-BD6F-44C0-98B8-BFDA965B8A1A}">
      <dgm:prSet/>
      <dgm:spPr/>
      <dgm:t>
        <a:bodyPr/>
        <a:lstStyle/>
        <a:p>
          <a:endParaRPr lang="en-US"/>
        </a:p>
      </dgm:t>
    </dgm:pt>
    <dgm:pt modelId="{EC52C72B-B9AA-4D01-828C-A203590AF92A}">
      <dgm:prSet/>
      <dgm:spPr/>
      <dgm:t>
        <a:bodyPr/>
        <a:lstStyle/>
        <a:p>
          <a:r>
            <a:rPr lang="en-US" dirty="0" err="1"/>
            <a:t>Softmax</a:t>
          </a:r>
          <a:r>
            <a:rPr lang="en-US" dirty="0"/>
            <a:t> as activation function for output layer</a:t>
          </a:r>
        </a:p>
      </dgm:t>
    </dgm:pt>
    <dgm:pt modelId="{F79120F6-7E06-4517-94E7-77923859C2B9}" type="parTrans" cxnId="{9391F6A9-14D2-4CAD-B6DB-FACEDBF37ADA}">
      <dgm:prSet/>
      <dgm:spPr/>
      <dgm:t>
        <a:bodyPr/>
        <a:lstStyle/>
        <a:p>
          <a:endParaRPr lang="en-US"/>
        </a:p>
      </dgm:t>
    </dgm:pt>
    <dgm:pt modelId="{9100D316-9E27-41CB-92DB-A40D30C9FFCD}" type="sibTrans" cxnId="{9391F6A9-14D2-4CAD-B6DB-FACEDBF37ADA}">
      <dgm:prSet/>
      <dgm:spPr/>
      <dgm:t>
        <a:bodyPr/>
        <a:lstStyle/>
        <a:p>
          <a:endParaRPr lang="en-US"/>
        </a:p>
      </dgm:t>
    </dgm:pt>
    <dgm:pt modelId="{608EA8AD-7A14-4E1A-B4FF-178C89E55486}">
      <dgm:prSet/>
      <dgm:spPr/>
      <dgm:t>
        <a:bodyPr/>
        <a:lstStyle/>
        <a:p>
          <a:r>
            <a:rPr lang="en-US" dirty="0" err="1"/>
            <a:t>Categorical_crossentropy</a:t>
          </a:r>
          <a:r>
            <a:rPr lang="en-US" dirty="0"/>
            <a:t> as loss function</a:t>
          </a:r>
        </a:p>
      </dgm:t>
    </dgm:pt>
    <dgm:pt modelId="{911D5BE1-C36D-47DF-9730-CE46693842FD}" type="parTrans" cxnId="{33382971-1718-483A-AE5F-E27B22B7E9D7}">
      <dgm:prSet/>
      <dgm:spPr/>
      <dgm:t>
        <a:bodyPr/>
        <a:lstStyle/>
        <a:p>
          <a:endParaRPr lang="en-US"/>
        </a:p>
      </dgm:t>
    </dgm:pt>
    <dgm:pt modelId="{4B33CAA5-AB7D-4F9B-AA00-BF7C4CB41F87}" type="sibTrans" cxnId="{33382971-1718-483A-AE5F-E27B22B7E9D7}">
      <dgm:prSet/>
      <dgm:spPr/>
      <dgm:t>
        <a:bodyPr/>
        <a:lstStyle/>
        <a:p>
          <a:endParaRPr lang="en-US"/>
        </a:p>
      </dgm:t>
    </dgm:pt>
    <dgm:pt modelId="{5FC17C63-6FE0-419C-9FD7-D7D023E193EA}" type="pres">
      <dgm:prSet presAssocID="{1A8ACB5C-0CB7-45EC-A6E9-17D52CAB2283}" presName="linear" presStyleCnt="0">
        <dgm:presLayoutVars>
          <dgm:animLvl val="lvl"/>
          <dgm:resizeHandles val="exact"/>
        </dgm:presLayoutVars>
      </dgm:prSet>
      <dgm:spPr/>
    </dgm:pt>
    <dgm:pt modelId="{3331DF40-3379-402B-984C-88BFF5F83908}" type="pres">
      <dgm:prSet presAssocID="{567024DB-251C-43B8-9477-1F01427C56C8}" presName="parentText" presStyleLbl="node1" presStyleIdx="0" presStyleCnt="6">
        <dgm:presLayoutVars>
          <dgm:chMax val="0"/>
          <dgm:bulletEnabled val="1"/>
        </dgm:presLayoutVars>
      </dgm:prSet>
      <dgm:spPr/>
    </dgm:pt>
    <dgm:pt modelId="{F263BDBF-233E-423F-9204-6DE596D68E5F}" type="pres">
      <dgm:prSet presAssocID="{95B9B264-CA42-4F31-A26A-52D9FEF3FB68}" presName="spacer" presStyleCnt="0"/>
      <dgm:spPr/>
    </dgm:pt>
    <dgm:pt modelId="{76765326-E6FE-48F6-A132-B3B499D6BAF3}" type="pres">
      <dgm:prSet presAssocID="{B6FA6756-2C51-4278-BF97-C608510FFC1C}" presName="parentText" presStyleLbl="node1" presStyleIdx="1" presStyleCnt="6">
        <dgm:presLayoutVars>
          <dgm:chMax val="0"/>
          <dgm:bulletEnabled val="1"/>
        </dgm:presLayoutVars>
      </dgm:prSet>
      <dgm:spPr/>
    </dgm:pt>
    <dgm:pt modelId="{656970E2-D06B-4813-BBBC-36713C7CB637}" type="pres">
      <dgm:prSet presAssocID="{5F6F7FFC-F022-4328-BEF2-5D4C52CF54AB}" presName="spacer" presStyleCnt="0"/>
      <dgm:spPr/>
    </dgm:pt>
    <dgm:pt modelId="{CA01AE9C-9FC4-444F-BACC-E1FBF88A79D2}" type="pres">
      <dgm:prSet presAssocID="{E74BF903-CA59-4BAC-8C9B-81863976D484}" presName="parentText" presStyleLbl="node1" presStyleIdx="2" presStyleCnt="6">
        <dgm:presLayoutVars>
          <dgm:chMax val="0"/>
          <dgm:bulletEnabled val="1"/>
        </dgm:presLayoutVars>
      </dgm:prSet>
      <dgm:spPr/>
    </dgm:pt>
    <dgm:pt modelId="{E0FCDA7E-9FD8-45C8-A63A-3BD4C503AD30}" type="pres">
      <dgm:prSet presAssocID="{D19EDD7C-8625-474D-BC8D-15B62548F125}" presName="spacer" presStyleCnt="0"/>
      <dgm:spPr/>
    </dgm:pt>
    <dgm:pt modelId="{5D957606-639D-409A-A39A-E3AFC4CDB247}" type="pres">
      <dgm:prSet presAssocID="{E5608B4C-02F7-40C9-9ED6-45769EB7F2EA}" presName="parentText" presStyleLbl="node1" presStyleIdx="3" presStyleCnt="6">
        <dgm:presLayoutVars>
          <dgm:chMax val="0"/>
          <dgm:bulletEnabled val="1"/>
        </dgm:presLayoutVars>
      </dgm:prSet>
      <dgm:spPr/>
    </dgm:pt>
    <dgm:pt modelId="{E4556249-671F-4845-9337-11828122D1C0}" type="pres">
      <dgm:prSet presAssocID="{5AB688DC-7309-4F27-9B39-B08C0AABA967}" presName="spacer" presStyleCnt="0"/>
      <dgm:spPr/>
    </dgm:pt>
    <dgm:pt modelId="{AF41390F-B94D-49B8-9D4A-67CAB5BFA4EB}" type="pres">
      <dgm:prSet presAssocID="{EC52C72B-B9AA-4D01-828C-A203590AF92A}" presName="parentText" presStyleLbl="node1" presStyleIdx="4" presStyleCnt="6">
        <dgm:presLayoutVars>
          <dgm:chMax val="0"/>
          <dgm:bulletEnabled val="1"/>
        </dgm:presLayoutVars>
      </dgm:prSet>
      <dgm:spPr/>
    </dgm:pt>
    <dgm:pt modelId="{C71F41D5-708B-4E2D-8282-E2D62539BC63}" type="pres">
      <dgm:prSet presAssocID="{9100D316-9E27-41CB-92DB-A40D30C9FFCD}" presName="spacer" presStyleCnt="0"/>
      <dgm:spPr/>
    </dgm:pt>
    <dgm:pt modelId="{655721AA-C16F-4FED-958C-AF8765571935}" type="pres">
      <dgm:prSet presAssocID="{608EA8AD-7A14-4E1A-B4FF-178C89E55486}" presName="parentText" presStyleLbl="node1" presStyleIdx="5" presStyleCnt="6">
        <dgm:presLayoutVars>
          <dgm:chMax val="0"/>
          <dgm:bulletEnabled val="1"/>
        </dgm:presLayoutVars>
      </dgm:prSet>
      <dgm:spPr/>
    </dgm:pt>
  </dgm:ptLst>
  <dgm:cxnLst>
    <dgm:cxn modelId="{02D09E1A-B823-4326-B2A8-B70638BC84EA}" type="presOf" srcId="{E5608B4C-02F7-40C9-9ED6-45769EB7F2EA}" destId="{5D957606-639D-409A-A39A-E3AFC4CDB247}" srcOrd="0" destOrd="0" presId="urn:microsoft.com/office/officeart/2005/8/layout/vList2"/>
    <dgm:cxn modelId="{CAD3F22B-6E5C-41FC-B524-FB2237C0D7BB}" type="presOf" srcId="{608EA8AD-7A14-4E1A-B4FF-178C89E55486}" destId="{655721AA-C16F-4FED-958C-AF8765571935}" srcOrd="0" destOrd="0" presId="urn:microsoft.com/office/officeart/2005/8/layout/vList2"/>
    <dgm:cxn modelId="{D6841E5D-940D-4374-884E-030454AD7F79}" type="presOf" srcId="{567024DB-251C-43B8-9477-1F01427C56C8}" destId="{3331DF40-3379-402B-984C-88BFF5F83908}" srcOrd="0" destOrd="0" presId="urn:microsoft.com/office/officeart/2005/8/layout/vList2"/>
    <dgm:cxn modelId="{A2A84666-EFDB-4632-8119-18F43F1A6184}" type="presOf" srcId="{1A8ACB5C-0CB7-45EC-A6E9-17D52CAB2283}" destId="{5FC17C63-6FE0-419C-9FD7-D7D023E193EA}" srcOrd="0" destOrd="0" presId="urn:microsoft.com/office/officeart/2005/8/layout/vList2"/>
    <dgm:cxn modelId="{2EF0154E-8372-4EBC-83F4-0A223131E447}" type="presOf" srcId="{B6FA6756-2C51-4278-BF97-C608510FFC1C}" destId="{76765326-E6FE-48F6-A132-B3B499D6BAF3}" srcOrd="0" destOrd="0" presId="urn:microsoft.com/office/officeart/2005/8/layout/vList2"/>
    <dgm:cxn modelId="{33382971-1718-483A-AE5F-E27B22B7E9D7}" srcId="{1A8ACB5C-0CB7-45EC-A6E9-17D52CAB2283}" destId="{608EA8AD-7A14-4E1A-B4FF-178C89E55486}" srcOrd="5" destOrd="0" parTransId="{911D5BE1-C36D-47DF-9730-CE46693842FD}" sibTransId="{4B33CAA5-AB7D-4F9B-AA00-BF7C4CB41F87}"/>
    <dgm:cxn modelId="{2DF99B55-11CB-4012-8588-5C903E5F7081}" srcId="{1A8ACB5C-0CB7-45EC-A6E9-17D52CAB2283}" destId="{567024DB-251C-43B8-9477-1F01427C56C8}" srcOrd="0" destOrd="0" parTransId="{5B50C2B6-EFE6-4A5F-B4E0-C01EC26907CA}" sibTransId="{95B9B264-CA42-4F31-A26A-52D9FEF3FB68}"/>
    <dgm:cxn modelId="{5CC36B89-EF89-472E-AE2A-E37A1DD30404}" srcId="{1A8ACB5C-0CB7-45EC-A6E9-17D52CAB2283}" destId="{E74BF903-CA59-4BAC-8C9B-81863976D484}" srcOrd="2" destOrd="0" parTransId="{182B6899-C046-4CC9-8B6A-34F75D7DBA49}" sibTransId="{D19EDD7C-8625-474D-BC8D-15B62548F125}"/>
    <dgm:cxn modelId="{E8994297-DAF6-4D7C-9092-CC135B52ABF4}" type="presOf" srcId="{E74BF903-CA59-4BAC-8C9B-81863976D484}" destId="{CA01AE9C-9FC4-444F-BACC-E1FBF88A79D2}" srcOrd="0" destOrd="0" presId="urn:microsoft.com/office/officeart/2005/8/layout/vList2"/>
    <dgm:cxn modelId="{9391F6A9-14D2-4CAD-B6DB-FACEDBF37ADA}" srcId="{1A8ACB5C-0CB7-45EC-A6E9-17D52CAB2283}" destId="{EC52C72B-B9AA-4D01-828C-A203590AF92A}" srcOrd="4" destOrd="0" parTransId="{F79120F6-7E06-4517-94E7-77923859C2B9}" sibTransId="{9100D316-9E27-41CB-92DB-A40D30C9FFCD}"/>
    <dgm:cxn modelId="{F60B3FB0-BD6F-44C0-98B8-BFDA965B8A1A}" srcId="{1A8ACB5C-0CB7-45EC-A6E9-17D52CAB2283}" destId="{E5608B4C-02F7-40C9-9ED6-45769EB7F2EA}" srcOrd="3" destOrd="0" parTransId="{E5DCB28B-953C-448D-AD42-56FD21D5085B}" sibTransId="{5AB688DC-7309-4F27-9B39-B08C0AABA967}"/>
    <dgm:cxn modelId="{2ABBDAB5-FA33-4EA8-868C-DAB5C44281DB}" srcId="{1A8ACB5C-0CB7-45EC-A6E9-17D52CAB2283}" destId="{B6FA6756-2C51-4278-BF97-C608510FFC1C}" srcOrd="1" destOrd="0" parTransId="{8F9C3EBA-80EB-476A-ADD2-7A671EC6C5D6}" sibTransId="{5F6F7FFC-F022-4328-BEF2-5D4C52CF54AB}"/>
    <dgm:cxn modelId="{3349D1E9-F540-4C70-99F1-13561840E0D0}" type="presOf" srcId="{EC52C72B-B9AA-4D01-828C-A203590AF92A}" destId="{AF41390F-B94D-49B8-9D4A-67CAB5BFA4EB}" srcOrd="0" destOrd="0" presId="urn:microsoft.com/office/officeart/2005/8/layout/vList2"/>
    <dgm:cxn modelId="{0F00AC92-091B-40E4-A4C9-FC81FA9E67EB}" type="presParOf" srcId="{5FC17C63-6FE0-419C-9FD7-D7D023E193EA}" destId="{3331DF40-3379-402B-984C-88BFF5F83908}" srcOrd="0" destOrd="0" presId="urn:microsoft.com/office/officeart/2005/8/layout/vList2"/>
    <dgm:cxn modelId="{94F78DA9-01F3-49C0-8833-8698FE30CCE7}" type="presParOf" srcId="{5FC17C63-6FE0-419C-9FD7-D7D023E193EA}" destId="{F263BDBF-233E-423F-9204-6DE596D68E5F}" srcOrd="1" destOrd="0" presId="urn:microsoft.com/office/officeart/2005/8/layout/vList2"/>
    <dgm:cxn modelId="{1917DD4A-DE04-417B-8B63-3C71327891F4}" type="presParOf" srcId="{5FC17C63-6FE0-419C-9FD7-D7D023E193EA}" destId="{76765326-E6FE-48F6-A132-B3B499D6BAF3}" srcOrd="2" destOrd="0" presId="urn:microsoft.com/office/officeart/2005/8/layout/vList2"/>
    <dgm:cxn modelId="{6F3C772B-0D2E-48A0-A5C4-C037C1F3445E}" type="presParOf" srcId="{5FC17C63-6FE0-419C-9FD7-D7D023E193EA}" destId="{656970E2-D06B-4813-BBBC-36713C7CB637}" srcOrd="3" destOrd="0" presId="urn:microsoft.com/office/officeart/2005/8/layout/vList2"/>
    <dgm:cxn modelId="{0398089B-6788-4D6A-90C2-38287356A09A}" type="presParOf" srcId="{5FC17C63-6FE0-419C-9FD7-D7D023E193EA}" destId="{CA01AE9C-9FC4-444F-BACC-E1FBF88A79D2}" srcOrd="4" destOrd="0" presId="urn:microsoft.com/office/officeart/2005/8/layout/vList2"/>
    <dgm:cxn modelId="{49539478-C03B-415C-B0DD-2DD606D89810}" type="presParOf" srcId="{5FC17C63-6FE0-419C-9FD7-D7D023E193EA}" destId="{E0FCDA7E-9FD8-45C8-A63A-3BD4C503AD30}" srcOrd="5" destOrd="0" presId="urn:microsoft.com/office/officeart/2005/8/layout/vList2"/>
    <dgm:cxn modelId="{A3DD14A2-ECD3-4261-9964-839B41FBB557}" type="presParOf" srcId="{5FC17C63-6FE0-419C-9FD7-D7D023E193EA}" destId="{5D957606-639D-409A-A39A-E3AFC4CDB247}" srcOrd="6" destOrd="0" presId="urn:microsoft.com/office/officeart/2005/8/layout/vList2"/>
    <dgm:cxn modelId="{48C009C9-3EC2-47DE-92F8-8C459CE094CF}" type="presParOf" srcId="{5FC17C63-6FE0-419C-9FD7-D7D023E193EA}" destId="{E4556249-671F-4845-9337-11828122D1C0}" srcOrd="7" destOrd="0" presId="urn:microsoft.com/office/officeart/2005/8/layout/vList2"/>
    <dgm:cxn modelId="{725FFA9B-7B2B-496E-A9B6-8FBA54E74CAE}" type="presParOf" srcId="{5FC17C63-6FE0-419C-9FD7-D7D023E193EA}" destId="{AF41390F-B94D-49B8-9D4A-67CAB5BFA4EB}" srcOrd="8" destOrd="0" presId="urn:microsoft.com/office/officeart/2005/8/layout/vList2"/>
    <dgm:cxn modelId="{D997D2EF-9CC6-4626-8714-4B77C1DE7E9E}" type="presParOf" srcId="{5FC17C63-6FE0-419C-9FD7-D7D023E193EA}" destId="{C71F41D5-708B-4E2D-8282-E2D62539BC63}" srcOrd="9" destOrd="0" presId="urn:microsoft.com/office/officeart/2005/8/layout/vList2"/>
    <dgm:cxn modelId="{3D7536B3-618C-443B-8D57-29B1BED9186F}" type="presParOf" srcId="{5FC17C63-6FE0-419C-9FD7-D7D023E193EA}" destId="{655721AA-C16F-4FED-958C-AF8765571935}"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DF03E1-3D21-4B0F-926E-901EB0253DE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B9E6C98-EA98-45F6-A567-4214F7DFA83D}">
      <dgm:prSet/>
      <dgm:spPr/>
      <dgm:t>
        <a:bodyPr/>
        <a:lstStyle/>
        <a:p>
          <a:r>
            <a:rPr lang="en-US" dirty="0"/>
            <a:t>Multinomial categorical regression model</a:t>
          </a:r>
        </a:p>
      </dgm:t>
    </dgm:pt>
    <dgm:pt modelId="{B78717C6-4BE5-4A04-A2C7-A7D1007D54FF}" type="parTrans" cxnId="{5B8A5121-0880-44D5-9807-F8BA33DCFECF}">
      <dgm:prSet/>
      <dgm:spPr/>
      <dgm:t>
        <a:bodyPr/>
        <a:lstStyle/>
        <a:p>
          <a:endParaRPr lang="en-US"/>
        </a:p>
      </dgm:t>
    </dgm:pt>
    <dgm:pt modelId="{CE6B56D8-A64D-43F1-9132-8626625C7CAC}" type="sibTrans" cxnId="{5B8A5121-0880-44D5-9807-F8BA33DCFECF}">
      <dgm:prSet/>
      <dgm:spPr/>
      <dgm:t>
        <a:bodyPr/>
        <a:lstStyle/>
        <a:p>
          <a:endParaRPr lang="en-US"/>
        </a:p>
      </dgm:t>
    </dgm:pt>
    <dgm:pt modelId="{E047F620-E194-4037-98F5-03017233D9C0}">
      <dgm:prSet/>
      <dgm:spPr/>
      <dgm:t>
        <a:bodyPr/>
        <a:lstStyle/>
        <a:p>
          <a:r>
            <a:rPr lang="en-US" dirty="0"/>
            <a:t>Resulting accuracy: 0.8814042</a:t>
          </a:r>
        </a:p>
      </dgm:t>
    </dgm:pt>
    <dgm:pt modelId="{1C600BBA-38CA-4379-84D4-36DD7116FF3F}" type="parTrans" cxnId="{00ED209E-167C-4FDF-8EB8-F4BE177AAB44}">
      <dgm:prSet/>
      <dgm:spPr/>
      <dgm:t>
        <a:bodyPr/>
        <a:lstStyle/>
        <a:p>
          <a:endParaRPr lang="en-US"/>
        </a:p>
      </dgm:t>
    </dgm:pt>
    <dgm:pt modelId="{798F681B-A7DE-495C-8F4C-0F6D8881553C}" type="sibTrans" cxnId="{00ED209E-167C-4FDF-8EB8-F4BE177AAB44}">
      <dgm:prSet/>
      <dgm:spPr/>
      <dgm:t>
        <a:bodyPr/>
        <a:lstStyle/>
        <a:p>
          <a:endParaRPr lang="en-US"/>
        </a:p>
      </dgm:t>
    </dgm:pt>
    <dgm:pt modelId="{77B47C45-9C9E-4ED8-9412-30A01331D5C7}" type="pres">
      <dgm:prSet presAssocID="{8FDF03E1-3D21-4B0F-926E-901EB0253DEC}" presName="root" presStyleCnt="0">
        <dgm:presLayoutVars>
          <dgm:dir/>
          <dgm:resizeHandles val="exact"/>
        </dgm:presLayoutVars>
      </dgm:prSet>
      <dgm:spPr/>
    </dgm:pt>
    <dgm:pt modelId="{0E58243F-3C3F-4ED2-9BE0-145879856701}" type="pres">
      <dgm:prSet presAssocID="{5B9E6C98-EA98-45F6-A567-4214F7DFA83D}" presName="compNode" presStyleCnt="0"/>
      <dgm:spPr/>
    </dgm:pt>
    <dgm:pt modelId="{01468DE8-769A-475D-9652-D4E4EC7DD659}" type="pres">
      <dgm:prSet presAssocID="{5B9E6C98-EA98-45F6-A567-4214F7DFA83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F5BC8586-B73D-42E7-B7E4-9649ADD3A3B0}" type="pres">
      <dgm:prSet presAssocID="{5B9E6C98-EA98-45F6-A567-4214F7DFA83D}" presName="spaceRect" presStyleCnt="0"/>
      <dgm:spPr/>
    </dgm:pt>
    <dgm:pt modelId="{7B853A7D-0E77-4B11-8EB5-5D56C2EF6787}" type="pres">
      <dgm:prSet presAssocID="{5B9E6C98-EA98-45F6-A567-4214F7DFA83D}" presName="textRect" presStyleLbl="revTx" presStyleIdx="0" presStyleCnt="2">
        <dgm:presLayoutVars>
          <dgm:chMax val="1"/>
          <dgm:chPref val="1"/>
        </dgm:presLayoutVars>
      </dgm:prSet>
      <dgm:spPr/>
    </dgm:pt>
    <dgm:pt modelId="{7384F840-1E25-4820-8C2E-B1A4DC11A2DD}" type="pres">
      <dgm:prSet presAssocID="{CE6B56D8-A64D-43F1-9132-8626625C7CAC}" presName="sibTrans" presStyleCnt="0"/>
      <dgm:spPr/>
    </dgm:pt>
    <dgm:pt modelId="{8F97A4F2-42C8-4708-9A5C-12A035EE20F8}" type="pres">
      <dgm:prSet presAssocID="{E047F620-E194-4037-98F5-03017233D9C0}" presName="compNode" presStyleCnt="0"/>
      <dgm:spPr/>
    </dgm:pt>
    <dgm:pt modelId="{177357F7-941A-4DD3-940B-087CC431994D}" type="pres">
      <dgm:prSet presAssocID="{E047F620-E194-4037-98F5-03017233D9C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399D7B9D-2E23-4192-AF3C-BC56C379BA45}" type="pres">
      <dgm:prSet presAssocID="{E047F620-E194-4037-98F5-03017233D9C0}" presName="spaceRect" presStyleCnt="0"/>
      <dgm:spPr/>
    </dgm:pt>
    <dgm:pt modelId="{9590328A-4A6B-4C17-B540-25C8134E0AA6}" type="pres">
      <dgm:prSet presAssocID="{E047F620-E194-4037-98F5-03017233D9C0}" presName="textRect" presStyleLbl="revTx" presStyleIdx="1" presStyleCnt="2">
        <dgm:presLayoutVars>
          <dgm:chMax val="1"/>
          <dgm:chPref val="1"/>
        </dgm:presLayoutVars>
      </dgm:prSet>
      <dgm:spPr/>
    </dgm:pt>
  </dgm:ptLst>
  <dgm:cxnLst>
    <dgm:cxn modelId="{5B8A5121-0880-44D5-9807-F8BA33DCFECF}" srcId="{8FDF03E1-3D21-4B0F-926E-901EB0253DEC}" destId="{5B9E6C98-EA98-45F6-A567-4214F7DFA83D}" srcOrd="0" destOrd="0" parTransId="{B78717C6-4BE5-4A04-A2C7-A7D1007D54FF}" sibTransId="{CE6B56D8-A64D-43F1-9132-8626625C7CAC}"/>
    <dgm:cxn modelId="{AFDB0789-9B3D-4BE0-B86A-D72A8E658EEB}" type="presOf" srcId="{E047F620-E194-4037-98F5-03017233D9C0}" destId="{9590328A-4A6B-4C17-B540-25C8134E0AA6}" srcOrd="0" destOrd="0" presId="urn:microsoft.com/office/officeart/2018/2/layout/IconLabelList"/>
    <dgm:cxn modelId="{00ED209E-167C-4FDF-8EB8-F4BE177AAB44}" srcId="{8FDF03E1-3D21-4B0F-926E-901EB0253DEC}" destId="{E047F620-E194-4037-98F5-03017233D9C0}" srcOrd="1" destOrd="0" parTransId="{1C600BBA-38CA-4379-84D4-36DD7116FF3F}" sibTransId="{798F681B-A7DE-495C-8F4C-0F6D8881553C}"/>
    <dgm:cxn modelId="{31378DCD-DB8F-4382-94A8-2DC017AB4D42}" type="presOf" srcId="{5B9E6C98-EA98-45F6-A567-4214F7DFA83D}" destId="{7B853A7D-0E77-4B11-8EB5-5D56C2EF6787}" srcOrd="0" destOrd="0" presId="urn:microsoft.com/office/officeart/2018/2/layout/IconLabelList"/>
    <dgm:cxn modelId="{F27C18E4-EB05-49BC-A3A3-FE30A81FEF8F}" type="presOf" srcId="{8FDF03E1-3D21-4B0F-926E-901EB0253DEC}" destId="{77B47C45-9C9E-4ED8-9412-30A01331D5C7}" srcOrd="0" destOrd="0" presId="urn:microsoft.com/office/officeart/2018/2/layout/IconLabelList"/>
    <dgm:cxn modelId="{21CE08A5-E554-4E8D-911C-AB5C2C7823C2}" type="presParOf" srcId="{77B47C45-9C9E-4ED8-9412-30A01331D5C7}" destId="{0E58243F-3C3F-4ED2-9BE0-145879856701}" srcOrd="0" destOrd="0" presId="urn:microsoft.com/office/officeart/2018/2/layout/IconLabelList"/>
    <dgm:cxn modelId="{DB2A1FFC-24AF-4AB0-8831-7129AC05EE14}" type="presParOf" srcId="{0E58243F-3C3F-4ED2-9BE0-145879856701}" destId="{01468DE8-769A-475D-9652-D4E4EC7DD659}" srcOrd="0" destOrd="0" presId="urn:microsoft.com/office/officeart/2018/2/layout/IconLabelList"/>
    <dgm:cxn modelId="{49969C02-A707-41F8-B834-DFA696A4EAEE}" type="presParOf" srcId="{0E58243F-3C3F-4ED2-9BE0-145879856701}" destId="{F5BC8586-B73D-42E7-B7E4-9649ADD3A3B0}" srcOrd="1" destOrd="0" presId="urn:microsoft.com/office/officeart/2018/2/layout/IconLabelList"/>
    <dgm:cxn modelId="{C19C3979-249D-4ED0-B15E-689FF22C4208}" type="presParOf" srcId="{0E58243F-3C3F-4ED2-9BE0-145879856701}" destId="{7B853A7D-0E77-4B11-8EB5-5D56C2EF6787}" srcOrd="2" destOrd="0" presId="urn:microsoft.com/office/officeart/2018/2/layout/IconLabelList"/>
    <dgm:cxn modelId="{18CA7C07-D58A-4CA7-A2EE-E38FF4DF17EF}" type="presParOf" srcId="{77B47C45-9C9E-4ED8-9412-30A01331D5C7}" destId="{7384F840-1E25-4820-8C2E-B1A4DC11A2DD}" srcOrd="1" destOrd="0" presId="urn:microsoft.com/office/officeart/2018/2/layout/IconLabelList"/>
    <dgm:cxn modelId="{4A669F18-BD2C-4AE5-8CA8-08F5A1D1CE2E}" type="presParOf" srcId="{77B47C45-9C9E-4ED8-9412-30A01331D5C7}" destId="{8F97A4F2-42C8-4708-9A5C-12A035EE20F8}" srcOrd="2" destOrd="0" presId="urn:microsoft.com/office/officeart/2018/2/layout/IconLabelList"/>
    <dgm:cxn modelId="{53A2951E-A228-4EDA-BF56-2698D29263DF}" type="presParOf" srcId="{8F97A4F2-42C8-4708-9A5C-12A035EE20F8}" destId="{177357F7-941A-4DD3-940B-087CC431994D}" srcOrd="0" destOrd="0" presId="urn:microsoft.com/office/officeart/2018/2/layout/IconLabelList"/>
    <dgm:cxn modelId="{2BD68D5A-72F1-4B91-9FCD-F13915819883}" type="presParOf" srcId="{8F97A4F2-42C8-4708-9A5C-12A035EE20F8}" destId="{399D7B9D-2E23-4192-AF3C-BC56C379BA45}" srcOrd="1" destOrd="0" presId="urn:microsoft.com/office/officeart/2018/2/layout/IconLabelList"/>
    <dgm:cxn modelId="{D6480459-634F-4485-AFD3-E3F8D508C496}" type="presParOf" srcId="{8F97A4F2-42C8-4708-9A5C-12A035EE20F8}" destId="{9590328A-4A6B-4C17-B540-25C8134E0AA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DF03E1-3D21-4B0F-926E-901EB0253DE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B9E6C98-EA98-45F6-A567-4214F7DFA83D}">
      <dgm:prSet/>
      <dgm:spPr/>
      <dgm:t>
        <a:bodyPr/>
        <a:lstStyle/>
        <a:p>
          <a:r>
            <a:rPr lang="en-US" dirty="0"/>
            <a:t>Multi-class support vector machines model</a:t>
          </a:r>
        </a:p>
      </dgm:t>
    </dgm:pt>
    <dgm:pt modelId="{B78717C6-4BE5-4A04-A2C7-A7D1007D54FF}" type="parTrans" cxnId="{5B8A5121-0880-44D5-9807-F8BA33DCFECF}">
      <dgm:prSet/>
      <dgm:spPr/>
      <dgm:t>
        <a:bodyPr/>
        <a:lstStyle/>
        <a:p>
          <a:endParaRPr lang="en-US"/>
        </a:p>
      </dgm:t>
    </dgm:pt>
    <dgm:pt modelId="{CE6B56D8-A64D-43F1-9132-8626625C7CAC}" type="sibTrans" cxnId="{5B8A5121-0880-44D5-9807-F8BA33DCFECF}">
      <dgm:prSet/>
      <dgm:spPr/>
      <dgm:t>
        <a:bodyPr/>
        <a:lstStyle/>
        <a:p>
          <a:endParaRPr lang="en-US"/>
        </a:p>
      </dgm:t>
    </dgm:pt>
    <dgm:pt modelId="{E047F620-E194-4037-98F5-03017233D9C0}">
      <dgm:prSet/>
      <dgm:spPr/>
      <dgm:t>
        <a:bodyPr/>
        <a:lstStyle/>
        <a:p>
          <a:r>
            <a:rPr lang="en-US"/>
            <a:t>Resulting accuracy: 0.842821</a:t>
          </a:r>
        </a:p>
      </dgm:t>
    </dgm:pt>
    <dgm:pt modelId="{1C600BBA-38CA-4379-84D4-36DD7116FF3F}" type="parTrans" cxnId="{00ED209E-167C-4FDF-8EB8-F4BE177AAB44}">
      <dgm:prSet/>
      <dgm:spPr/>
      <dgm:t>
        <a:bodyPr/>
        <a:lstStyle/>
        <a:p>
          <a:endParaRPr lang="en-US"/>
        </a:p>
      </dgm:t>
    </dgm:pt>
    <dgm:pt modelId="{798F681B-A7DE-495C-8F4C-0F6D8881553C}" type="sibTrans" cxnId="{00ED209E-167C-4FDF-8EB8-F4BE177AAB44}">
      <dgm:prSet/>
      <dgm:spPr/>
      <dgm:t>
        <a:bodyPr/>
        <a:lstStyle/>
        <a:p>
          <a:endParaRPr lang="en-US"/>
        </a:p>
      </dgm:t>
    </dgm:pt>
    <dgm:pt modelId="{77B47C45-9C9E-4ED8-9412-30A01331D5C7}" type="pres">
      <dgm:prSet presAssocID="{8FDF03E1-3D21-4B0F-926E-901EB0253DEC}" presName="root" presStyleCnt="0">
        <dgm:presLayoutVars>
          <dgm:dir/>
          <dgm:resizeHandles val="exact"/>
        </dgm:presLayoutVars>
      </dgm:prSet>
      <dgm:spPr/>
    </dgm:pt>
    <dgm:pt modelId="{0E58243F-3C3F-4ED2-9BE0-145879856701}" type="pres">
      <dgm:prSet presAssocID="{5B9E6C98-EA98-45F6-A567-4214F7DFA83D}" presName="compNode" presStyleCnt="0"/>
      <dgm:spPr/>
    </dgm:pt>
    <dgm:pt modelId="{01468DE8-769A-475D-9652-D4E4EC7DD659}" type="pres">
      <dgm:prSet presAssocID="{5B9E6C98-EA98-45F6-A567-4214F7DFA83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F5BC8586-B73D-42E7-B7E4-9649ADD3A3B0}" type="pres">
      <dgm:prSet presAssocID="{5B9E6C98-EA98-45F6-A567-4214F7DFA83D}" presName="spaceRect" presStyleCnt="0"/>
      <dgm:spPr/>
    </dgm:pt>
    <dgm:pt modelId="{7B853A7D-0E77-4B11-8EB5-5D56C2EF6787}" type="pres">
      <dgm:prSet presAssocID="{5B9E6C98-EA98-45F6-A567-4214F7DFA83D}" presName="textRect" presStyleLbl="revTx" presStyleIdx="0" presStyleCnt="2">
        <dgm:presLayoutVars>
          <dgm:chMax val="1"/>
          <dgm:chPref val="1"/>
        </dgm:presLayoutVars>
      </dgm:prSet>
      <dgm:spPr/>
    </dgm:pt>
    <dgm:pt modelId="{7384F840-1E25-4820-8C2E-B1A4DC11A2DD}" type="pres">
      <dgm:prSet presAssocID="{CE6B56D8-A64D-43F1-9132-8626625C7CAC}" presName="sibTrans" presStyleCnt="0"/>
      <dgm:spPr/>
    </dgm:pt>
    <dgm:pt modelId="{8F97A4F2-42C8-4708-9A5C-12A035EE20F8}" type="pres">
      <dgm:prSet presAssocID="{E047F620-E194-4037-98F5-03017233D9C0}" presName="compNode" presStyleCnt="0"/>
      <dgm:spPr/>
    </dgm:pt>
    <dgm:pt modelId="{177357F7-941A-4DD3-940B-087CC431994D}" type="pres">
      <dgm:prSet presAssocID="{E047F620-E194-4037-98F5-03017233D9C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399D7B9D-2E23-4192-AF3C-BC56C379BA45}" type="pres">
      <dgm:prSet presAssocID="{E047F620-E194-4037-98F5-03017233D9C0}" presName="spaceRect" presStyleCnt="0"/>
      <dgm:spPr/>
    </dgm:pt>
    <dgm:pt modelId="{9590328A-4A6B-4C17-B540-25C8134E0AA6}" type="pres">
      <dgm:prSet presAssocID="{E047F620-E194-4037-98F5-03017233D9C0}" presName="textRect" presStyleLbl="revTx" presStyleIdx="1" presStyleCnt="2">
        <dgm:presLayoutVars>
          <dgm:chMax val="1"/>
          <dgm:chPref val="1"/>
        </dgm:presLayoutVars>
      </dgm:prSet>
      <dgm:spPr/>
    </dgm:pt>
  </dgm:ptLst>
  <dgm:cxnLst>
    <dgm:cxn modelId="{5B8A5121-0880-44D5-9807-F8BA33DCFECF}" srcId="{8FDF03E1-3D21-4B0F-926E-901EB0253DEC}" destId="{5B9E6C98-EA98-45F6-A567-4214F7DFA83D}" srcOrd="0" destOrd="0" parTransId="{B78717C6-4BE5-4A04-A2C7-A7D1007D54FF}" sibTransId="{CE6B56D8-A64D-43F1-9132-8626625C7CAC}"/>
    <dgm:cxn modelId="{AFDB0789-9B3D-4BE0-B86A-D72A8E658EEB}" type="presOf" srcId="{E047F620-E194-4037-98F5-03017233D9C0}" destId="{9590328A-4A6B-4C17-B540-25C8134E0AA6}" srcOrd="0" destOrd="0" presId="urn:microsoft.com/office/officeart/2018/2/layout/IconLabelList"/>
    <dgm:cxn modelId="{00ED209E-167C-4FDF-8EB8-F4BE177AAB44}" srcId="{8FDF03E1-3D21-4B0F-926E-901EB0253DEC}" destId="{E047F620-E194-4037-98F5-03017233D9C0}" srcOrd="1" destOrd="0" parTransId="{1C600BBA-38CA-4379-84D4-36DD7116FF3F}" sibTransId="{798F681B-A7DE-495C-8F4C-0F6D8881553C}"/>
    <dgm:cxn modelId="{31378DCD-DB8F-4382-94A8-2DC017AB4D42}" type="presOf" srcId="{5B9E6C98-EA98-45F6-A567-4214F7DFA83D}" destId="{7B853A7D-0E77-4B11-8EB5-5D56C2EF6787}" srcOrd="0" destOrd="0" presId="urn:microsoft.com/office/officeart/2018/2/layout/IconLabelList"/>
    <dgm:cxn modelId="{F27C18E4-EB05-49BC-A3A3-FE30A81FEF8F}" type="presOf" srcId="{8FDF03E1-3D21-4B0F-926E-901EB0253DEC}" destId="{77B47C45-9C9E-4ED8-9412-30A01331D5C7}" srcOrd="0" destOrd="0" presId="urn:microsoft.com/office/officeart/2018/2/layout/IconLabelList"/>
    <dgm:cxn modelId="{21CE08A5-E554-4E8D-911C-AB5C2C7823C2}" type="presParOf" srcId="{77B47C45-9C9E-4ED8-9412-30A01331D5C7}" destId="{0E58243F-3C3F-4ED2-9BE0-145879856701}" srcOrd="0" destOrd="0" presId="urn:microsoft.com/office/officeart/2018/2/layout/IconLabelList"/>
    <dgm:cxn modelId="{DB2A1FFC-24AF-4AB0-8831-7129AC05EE14}" type="presParOf" srcId="{0E58243F-3C3F-4ED2-9BE0-145879856701}" destId="{01468DE8-769A-475D-9652-D4E4EC7DD659}" srcOrd="0" destOrd="0" presId="urn:microsoft.com/office/officeart/2018/2/layout/IconLabelList"/>
    <dgm:cxn modelId="{49969C02-A707-41F8-B834-DFA696A4EAEE}" type="presParOf" srcId="{0E58243F-3C3F-4ED2-9BE0-145879856701}" destId="{F5BC8586-B73D-42E7-B7E4-9649ADD3A3B0}" srcOrd="1" destOrd="0" presId="urn:microsoft.com/office/officeart/2018/2/layout/IconLabelList"/>
    <dgm:cxn modelId="{C19C3979-249D-4ED0-B15E-689FF22C4208}" type="presParOf" srcId="{0E58243F-3C3F-4ED2-9BE0-145879856701}" destId="{7B853A7D-0E77-4B11-8EB5-5D56C2EF6787}" srcOrd="2" destOrd="0" presId="urn:microsoft.com/office/officeart/2018/2/layout/IconLabelList"/>
    <dgm:cxn modelId="{18CA7C07-D58A-4CA7-A2EE-E38FF4DF17EF}" type="presParOf" srcId="{77B47C45-9C9E-4ED8-9412-30A01331D5C7}" destId="{7384F840-1E25-4820-8C2E-B1A4DC11A2DD}" srcOrd="1" destOrd="0" presId="urn:microsoft.com/office/officeart/2018/2/layout/IconLabelList"/>
    <dgm:cxn modelId="{4A669F18-BD2C-4AE5-8CA8-08F5A1D1CE2E}" type="presParOf" srcId="{77B47C45-9C9E-4ED8-9412-30A01331D5C7}" destId="{8F97A4F2-42C8-4708-9A5C-12A035EE20F8}" srcOrd="2" destOrd="0" presId="urn:microsoft.com/office/officeart/2018/2/layout/IconLabelList"/>
    <dgm:cxn modelId="{53A2951E-A228-4EDA-BF56-2698D29263DF}" type="presParOf" srcId="{8F97A4F2-42C8-4708-9A5C-12A035EE20F8}" destId="{177357F7-941A-4DD3-940B-087CC431994D}" srcOrd="0" destOrd="0" presId="urn:microsoft.com/office/officeart/2018/2/layout/IconLabelList"/>
    <dgm:cxn modelId="{2BD68D5A-72F1-4B91-9FCD-F13915819883}" type="presParOf" srcId="{8F97A4F2-42C8-4708-9A5C-12A035EE20F8}" destId="{399D7B9D-2E23-4192-AF3C-BC56C379BA45}" srcOrd="1" destOrd="0" presId="urn:microsoft.com/office/officeart/2018/2/layout/IconLabelList"/>
    <dgm:cxn modelId="{D6480459-634F-4485-AFD3-E3F8D508C496}" type="presParOf" srcId="{8F97A4F2-42C8-4708-9A5C-12A035EE20F8}" destId="{9590328A-4A6B-4C17-B540-25C8134E0AA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8BC32-940A-43B6-8C79-555F17E9DCEC}">
      <dsp:nvSpPr>
        <dsp:cNvPr id="0" name=""/>
        <dsp:cNvSpPr/>
      </dsp:nvSpPr>
      <dsp:spPr>
        <a:xfrm>
          <a:off x="0" y="0"/>
          <a:ext cx="6628804" cy="1324805"/>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 method of evaluating how badly the algorithm models the dataset.</a:t>
          </a:r>
        </a:p>
      </dsp:txBody>
      <dsp:txXfrm>
        <a:off x="64672" y="64672"/>
        <a:ext cx="6499460" cy="1195461"/>
      </dsp:txXfrm>
    </dsp:sp>
    <dsp:sp modelId="{3738A67B-18DB-463B-B2B4-5430F558242D}">
      <dsp:nvSpPr>
        <dsp:cNvPr id="0" name=""/>
        <dsp:cNvSpPr/>
      </dsp:nvSpPr>
      <dsp:spPr>
        <a:xfrm>
          <a:off x="0" y="1344241"/>
          <a:ext cx="6628804" cy="1324805"/>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 method of giving the difference between actual values and predicted values.</a:t>
          </a:r>
        </a:p>
      </dsp:txBody>
      <dsp:txXfrm>
        <a:off x="64672" y="1408913"/>
        <a:ext cx="6499460" cy="1195461"/>
      </dsp:txXfrm>
    </dsp:sp>
    <dsp:sp modelId="{EC382F28-8160-486A-BAF3-4DFB2A6563A9}">
      <dsp:nvSpPr>
        <dsp:cNvPr id="0" name=""/>
        <dsp:cNvSpPr/>
      </dsp:nvSpPr>
      <dsp:spPr>
        <a:xfrm>
          <a:off x="0" y="2690615"/>
          <a:ext cx="6628804" cy="1324805"/>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better </a:t>
          </a:r>
          <a:r>
            <a:rPr lang="en-US" altLang="zh-CN" sz="1800" kern="1200" dirty="0"/>
            <a:t>the </a:t>
          </a:r>
          <a:r>
            <a:rPr lang="en-US" sz="1800" kern="1200" dirty="0"/>
            <a:t>prediction is, the lower number the loss function will output.</a:t>
          </a:r>
        </a:p>
      </dsp:txBody>
      <dsp:txXfrm>
        <a:off x="64672" y="2755287"/>
        <a:ext cx="6499460" cy="1195461"/>
      </dsp:txXfrm>
    </dsp:sp>
    <dsp:sp modelId="{DB5803D2-5342-4435-B878-13633456A63E}">
      <dsp:nvSpPr>
        <dsp:cNvPr id="0" name=""/>
        <dsp:cNvSpPr/>
      </dsp:nvSpPr>
      <dsp:spPr>
        <a:xfrm>
          <a:off x="0" y="4050568"/>
          <a:ext cx="6628804" cy="1324805"/>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Four major categories of loss functions: regressive loss functions, </a:t>
          </a:r>
          <a:r>
            <a:rPr lang="en-US" sz="1800" kern="1200" dirty="0">
              <a:solidFill>
                <a:schemeClr val="accent5">
                  <a:lumMod val="75000"/>
                </a:schemeClr>
              </a:solidFill>
            </a:rPr>
            <a:t>classification loss functions</a:t>
          </a:r>
          <a:r>
            <a:rPr lang="en-US" sz="1800" kern="1200" dirty="0"/>
            <a:t>, embedding loss functions, and visualizing loss functions.</a:t>
          </a:r>
        </a:p>
        <a:p>
          <a:pPr marL="0" lvl="0" indent="0" algn="l" defTabSz="800100">
            <a:lnSpc>
              <a:spcPct val="90000"/>
            </a:lnSpc>
            <a:spcBef>
              <a:spcPct val="0"/>
            </a:spcBef>
            <a:spcAft>
              <a:spcPct val="35000"/>
            </a:spcAft>
            <a:buNone/>
          </a:pPr>
          <a:r>
            <a:rPr lang="en-US" sz="1800" kern="1200" dirty="0" err="1">
              <a:solidFill>
                <a:schemeClr val="accent5">
                  <a:lumMod val="75000"/>
                </a:schemeClr>
              </a:solidFill>
            </a:rPr>
            <a:t>Categorical_crossentropy</a:t>
          </a:r>
          <a:r>
            <a:rPr lang="en-US" sz="1800" kern="1200" dirty="0">
              <a:solidFill>
                <a:schemeClr val="accent5">
                  <a:lumMod val="75000"/>
                </a:schemeClr>
              </a:solidFill>
            </a:rPr>
            <a:t> </a:t>
          </a:r>
        </a:p>
      </dsp:txBody>
      <dsp:txXfrm>
        <a:off x="64672" y="4115240"/>
        <a:ext cx="6499460" cy="11954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31DF40-3379-402B-984C-88BFF5F83908}">
      <dsp:nvSpPr>
        <dsp:cNvPr id="0" name=""/>
        <dsp:cNvSpPr/>
      </dsp:nvSpPr>
      <dsp:spPr>
        <a:xfrm>
          <a:off x="0" y="64290"/>
          <a:ext cx="6628804" cy="7605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Data Cleaning: no null data</a:t>
          </a:r>
        </a:p>
      </dsp:txBody>
      <dsp:txXfrm>
        <a:off x="37125" y="101415"/>
        <a:ext cx="6554554" cy="686250"/>
      </dsp:txXfrm>
    </dsp:sp>
    <dsp:sp modelId="{76765326-E6FE-48F6-A132-B3B499D6BAF3}">
      <dsp:nvSpPr>
        <dsp:cNvPr id="0" name=""/>
        <dsp:cNvSpPr/>
      </dsp:nvSpPr>
      <dsp:spPr>
        <a:xfrm>
          <a:off x="0" y="882390"/>
          <a:ext cx="6628804" cy="760500"/>
        </a:xfrm>
        <a:prstGeom prst="roundRect">
          <a:avLst/>
        </a:prstGeom>
        <a:gradFill rotWithShape="0">
          <a:gsLst>
            <a:gs pos="0">
              <a:schemeClr val="accent2">
                <a:hueOff val="-592857"/>
                <a:satOff val="2840"/>
                <a:lumOff val="2627"/>
                <a:alphaOff val="0"/>
                <a:tint val="96000"/>
                <a:lumMod val="100000"/>
              </a:schemeClr>
            </a:gs>
            <a:gs pos="78000">
              <a:schemeClr val="accent2">
                <a:hueOff val="-592857"/>
                <a:satOff val="2840"/>
                <a:lumOff val="262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One-hot encoding to the response data (originally activity status 1-12)</a:t>
          </a:r>
        </a:p>
      </dsp:txBody>
      <dsp:txXfrm>
        <a:off x="37125" y="919515"/>
        <a:ext cx="6554554" cy="686250"/>
      </dsp:txXfrm>
    </dsp:sp>
    <dsp:sp modelId="{CA01AE9C-9FC4-444F-BACC-E1FBF88A79D2}">
      <dsp:nvSpPr>
        <dsp:cNvPr id="0" name=""/>
        <dsp:cNvSpPr/>
      </dsp:nvSpPr>
      <dsp:spPr>
        <a:xfrm>
          <a:off x="0" y="1700490"/>
          <a:ext cx="6628804" cy="760500"/>
        </a:xfrm>
        <a:prstGeom prst="roundRect">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3-hidden-layer neural network model</a:t>
          </a:r>
        </a:p>
      </dsp:txBody>
      <dsp:txXfrm>
        <a:off x="37125" y="1737615"/>
        <a:ext cx="6554554" cy="686250"/>
      </dsp:txXfrm>
    </dsp:sp>
    <dsp:sp modelId="{5D957606-639D-409A-A39A-E3AFC4CDB247}">
      <dsp:nvSpPr>
        <dsp:cNvPr id="0" name=""/>
        <dsp:cNvSpPr/>
      </dsp:nvSpPr>
      <dsp:spPr>
        <a:xfrm>
          <a:off x="0" y="2518590"/>
          <a:ext cx="6628804" cy="760500"/>
        </a:xfrm>
        <a:prstGeom prst="roundRect">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RelU</a:t>
          </a:r>
          <a:r>
            <a:rPr lang="en-US" sz="2000" kern="1200" dirty="0"/>
            <a:t> as activation functions for three hidden layers</a:t>
          </a:r>
        </a:p>
      </dsp:txBody>
      <dsp:txXfrm>
        <a:off x="37125" y="2555715"/>
        <a:ext cx="6554554" cy="686250"/>
      </dsp:txXfrm>
    </dsp:sp>
    <dsp:sp modelId="{AF41390F-B94D-49B8-9D4A-67CAB5BFA4EB}">
      <dsp:nvSpPr>
        <dsp:cNvPr id="0" name=""/>
        <dsp:cNvSpPr/>
      </dsp:nvSpPr>
      <dsp:spPr>
        <a:xfrm>
          <a:off x="0" y="3336690"/>
          <a:ext cx="6628804" cy="760500"/>
        </a:xfrm>
        <a:prstGeom prst="roundRect">
          <a:avLst/>
        </a:prstGeom>
        <a:gradFill rotWithShape="0">
          <a:gsLst>
            <a:gs pos="0">
              <a:schemeClr val="accent2">
                <a:hueOff val="-2371429"/>
                <a:satOff val="11360"/>
                <a:lumOff val="10510"/>
                <a:alphaOff val="0"/>
                <a:tint val="96000"/>
                <a:lumMod val="100000"/>
              </a:schemeClr>
            </a:gs>
            <a:gs pos="78000">
              <a:schemeClr val="accent2">
                <a:hueOff val="-2371429"/>
                <a:satOff val="11360"/>
                <a:lumOff val="1051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Softmax</a:t>
          </a:r>
          <a:r>
            <a:rPr lang="en-US" sz="2000" kern="1200" dirty="0"/>
            <a:t> as activation function for output layer</a:t>
          </a:r>
        </a:p>
      </dsp:txBody>
      <dsp:txXfrm>
        <a:off x="37125" y="3373815"/>
        <a:ext cx="6554554" cy="686250"/>
      </dsp:txXfrm>
    </dsp:sp>
    <dsp:sp modelId="{655721AA-C16F-4FED-958C-AF8765571935}">
      <dsp:nvSpPr>
        <dsp:cNvPr id="0" name=""/>
        <dsp:cNvSpPr/>
      </dsp:nvSpPr>
      <dsp:spPr>
        <a:xfrm>
          <a:off x="0" y="4154790"/>
          <a:ext cx="6628804" cy="7605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Categorical_crossentropy</a:t>
          </a:r>
          <a:r>
            <a:rPr lang="en-US" sz="2000" kern="1200" dirty="0"/>
            <a:t> as loss function</a:t>
          </a:r>
        </a:p>
      </dsp:txBody>
      <dsp:txXfrm>
        <a:off x="37125" y="4191915"/>
        <a:ext cx="6554554" cy="6862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468DE8-769A-475D-9652-D4E4EC7DD659}">
      <dsp:nvSpPr>
        <dsp:cNvPr id="0" name=""/>
        <dsp:cNvSpPr/>
      </dsp:nvSpPr>
      <dsp:spPr>
        <a:xfrm>
          <a:off x="1299066" y="47956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B853A7D-0E77-4B11-8EB5-5D56C2EF6787}">
      <dsp:nvSpPr>
        <dsp:cNvPr id="0" name=""/>
        <dsp:cNvSpPr/>
      </dsp:nvSpPr>
      <dsp:spPr>
        <a:xfrm>
          <a:off x="111066" y="289391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dirty="0"/>
            <a:t>Multinomial categorical regression model</a:t>
          </a:r>
        </a:p>
      </dsp:txBody>
      <dsp:txXfrm>
        <a:off x="111066" y="2893916"/>
        <a:ext cx="4320000" cy="720000"/>
      </dsp:txXfrm>
    </dsp:sp>
    <dsp:sp modelId="{177357F7-941A-4DD3-940B-087CC431994D}">
      <dsp:nvSpPr>
        <dsp:cNvPr id="0" name=""/>
        <dsp:cNvSpPr/>
      </dsp:nvSpPr>
      <dsp:spPr>
        <a:xfrm>
          <a:off x="6375066" y="47956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90328A-4A6B-4C17-B540-25C8134E0AA6}">
      <dsp:nvSpPr>
        <dsp:cNvPr id="0" name=""/>
        <dsp:cNvSpPr/>
      </dsp:nvSpPr>
      <dsp:spPr>
        <a:xfrm>
          <a:off x="5187066" y="289391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dirty="0"/>
            <a:t>Resulting accuracy: 0.8814042</a:t>
          </a:r>
        </a:p>
      </dsp:txBody>
      <dsp:txXfrm>
        <a:off x="5187066" y="2893916"/>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468DE8-769A-475D-9652-D4E4EC7DD659}">
      <dsp:nvSpPr>
        <dsp:cNvPr id="0" name=""/>
        <dsp:cNvSpPr/>
      </dsp:nvSpPr>
      <dsp:spPr>
        <a:xfrm>
          <a:off x="1299066" y="47956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B853A7D-0E77-4B11-8EB5-5D56C2EF6787}">
      <dsp:nvSpPr>
        <dsp:cNvPr id="0" name=""/>
        <dsp:cNvSpPr/>
      </dsp:nvSpPr>
      <dsp:spPr>
        <a:xfrm>
          <a:off x="111066" y="289391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dirty="0"/>
            <a:t>Multi-class support vector machines model</a:t>
          </a:r>
        </a:p>
      </dsp:txBody>
      <dsp:txXfrm>
        <a:off x="111066" y="2893916"/>
        <a:ext cx="4320000" cy="720000"/>
      </dsp:txXfrm>
    </dsp:sp>
    <dsp:sp modelId="{177357F7-941A-4DD3-940B-087CC431994D}">
      <dsp:nvSpPr>
        <dsp:cNvPr id="0" name=""/>
        <dsp:cNvSpPr/>
      </dsp:nvSpPr>
      <dsp:spPr>
        <a:xfrm>
          <a:off x="6375066" y="47956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90328A-4A6B-4C17-B540-25C8134E0AA6}">
      <dsp:nvSpPr>
        <dsp:cNvPr id="0" name=""/>
        <dsp:cNvSpPr/>
      </dsp:nvSpPr>
      <dsp:spPr>
        <a:xfrm>
          <a:off x="5187066" y="289391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Resulting accuracy: 0.842821</a:t>
          </a:r>
        </a:p>
      </dsp:txBody>
      <dsp:txXfrm>
        <a:off x="5187066" y="2893916"/>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BC8A00-E1C5-4460-95D8-C592BDF38DDD}" type="datetimeFigureOut">
              <a:rPr lang="en-US" smtClean="0"/>
              <a:t>4/18/2022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BFC98-2E38-4F70-A901-4D7E3AFF09A4}" type="slidenum">
              <a:rPr lang="en-US" smtClean="0"/>
              <a:t>‹#›</a:t>
            </a:fld>
            <a:endParaRPr lang="en-US"/>
          </a:p>
        </p:txBody>
      </p:sp>
    </p:spTree>
    <p:extLst>
      <p:ext uri="{BB962C8B-B14F-4D97-AF65-F5344CB8AC3E}">
        <p14:creationId xmlns:p14="http://schemas.microsoft.com/office/powerpoint/2010/main" val="1845920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DengXian" panose="02010600030101010101" pitchFamily="2" charset="-122"/>
                <a:cs typeface="Times New Roman" panose="02020603050405020304" pitchFamily="18" charset="0"/>
              </a:rPr>
              <a:t>Human activity recognition can offer accurate feedbacks about people’s health status, and therefore it could help evaluate citizens’ overall healthy conditions. As a topic with increasing heat, it has gradually become mature for use and has been adopted by more and more scholars. Human activity recognition could be a challenge to be recorded, since it is abstract and hard to be analyzed. However, researchers could monitor one’s activity patterns, based on the collectable data such as accelerator and gyroscope of the smartphone devices taken by the needed person. </a:t>
            </a:r>
            <a:endParaRPr lang="en-US" dirty="0"/>
          </a:p>
        </p:txBody>
      </p:sp>
      <p:sp>
        <p:nvSpPr>
          <p:cNvPr id="4" name="Slide Number Placeholder 3"/>
          <p:cNvSpPr>
            <a:spLocks noGrp="1"/>
          </p:cNvSpPr>
          <p:nvPr>
            <p:ph type="sldNum" sz="quarter" idx="5"/>
          </p:nvPr>
        </p:nvSpPr>
        <p:spPr/>
        <p:txBody>
          <a:bodyPr/>
          <a:lstStyle/>
          <a:p>
            <a:fld id="{967BFC98-2E38-4F70-A901-4D7E3AFF09A4}" type="slidenum">
              <a:rPr lang="en-US" smtClean="0"/>
              <a:t>4</a:t>
            </a:fld>
            <a:endParaRPr lang="en-US"/>
          </a:p>
        </p:txBody>
      </p:sp>
    </p:spTree>
    <p:extLst>
      <p:ext uri="{BB962C8B-B14F-4D97-AF65-F5344CB8AC3E}">
        <p14:creationId xmlns:p14="http://schemas.microsoft.com/office/powerpoint/2010/main" val="413294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7BFC98-2E38-4F70-A901-4D7E3AFF09A4}" type="slidenum">
              <a:rPr lang="en-US" smtClean="0"/>
              <a:t>5</a:t>
            </a:fld>
            <a:endParaRPr lang="en-US"/>
          </a:p>
        </p:txBody>
      </p:sp>
    </p:spTree>
    <p:extLst>
      <p:ext uri="{BB962C8B-B14F-4D97-AF65-F5344CB8AC3E}">
        <p14:creationId xmlns:p14="http://schemas.microsoft.com/office/powerpoint/2010/main" val="2476284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66666"/>
                </a:solidFill>
                <a:effectLst/>
                <a:latin typeface="Roboto" panose="02000000000000000000" pitchFamily="2" charset="0"/>
              </a:rPr>
              <a:t>Neural networks are a</a:t>
            </a:r>
            <a:r>
              <a:rPr lang="en-US" b="1" i="0" dirty="0">
                <a:solidFill>
                  <a:srgbClr val="666666"/>
                </a:solidFill>
                <a:effectLst/>
                <a:latin typeface="Roboto" panose="02000000000000000000" pitchFamily="2" charset="0"/>
              </a:rPr>
              <a:t> form of machine learning</a:t>
            </a:r>
            <a:r>
              <a:rPr lang="en-US" b="0" i="0" dirty="0">
                <a:solidFill>
                  <a:srgbClr val="666666"/>
                </a:solidFill>
                <a:effectLst/>
                <a:latin typeface="Roboto" panose="02000000000000000000" pitchFamily="2" charset="0"/>
              </a:rPr>
              <a:t> in which a computer learns to carry out a piece of work by being trained on examples</a:t>
            </a:r>
            <a:endParaRPr lang="en-US" dirty="0"/>
          </a:p>
        </p:txBody>
      </p:sp>
      <p:sp>
        <p:nvSpPr>
          <p:cNvPr id="4" name="Slide Number Placeholder 3"/>
          <p:cNvSpPr>
            <a:spLocks noGrp="1"/>
          </p:cNvSpPr>
          <p:nvPr>
            <p:ph type="sldNum" sz="quarter" idx="5"/>
          </p:nvPr>
        </p:nvSpPr>
        <p:spPr/>
        <p:txBody>
          <a:bodyPr/>
          <a:lstStyle/>
          <a:p>
            <a:fld id="{967BFC98-2E38-4F70-A901-4D7E3AFF09A4}" type="slidenum">
              <a:rPr lang="en-US" smtClean="0"/>
              <a:t>9</a:t>
            </a:fld>
            <a:endParaRPr lang="en-US"/>
          </a:p>
        </p:txBody>
      </p:sp>
    </p:spTree>
    <p:extLst>
      <p:ext uri="{BB962C8B-B14F-4D97-AF65-F5344CB8AC3E}">
        <p14:creationId xmlns:p14="http://schemas.microsoft.com/office/powerpoint/2010/main" val="2140216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7BFC98-2E38-4F70-A901-4D7E3AFF09A4}" type="slidenum">
              <a:rPr lang="en-US" smtClean="0"/>
              <a:t>10</a:t>
            </a:fld>
            <a:endParaRPr lang="en-US"/>
          </a:p>
        </p:txBody>
      </p:sp>
    </p:spTree>
    <p:extLst>
      <p:ext uri="{BB962C8B-B14F-4D97-AF65-F5344CB8AC3E}">
        <p14:creationId xmlns:p14="http://schemas.microsoft.com/office/powerpoint/2010/main" val="3725907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7BFC98-2E38-4F70-A901-4D7E3AFF09A4}" type="slidenum">
              <a:rPr lang="en-US" smtClean="0"/>
              <a:t>11</a:t>
            </a:fld>
            <a:endParaRPr lang="en-US"/>
          </a:p>
        </p:txBody>
      </p:sp>
    </p:spTree>
    <p:extLst>
      <p:ext uri="{BB962C8B-B14F-4D97-AF65-F5344CB8AC3E}">
        <p14:creationId xmlns:p14="http://schemas.microsoft.com/office/powerpoint/2010/main" val="3919018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W1 w2 w3 refers to weights, </a:t>
            </a:r>
            <a:r>
              <a:rPr lang="en-US" b="0" i="0" dirty="0">
                <a:solidFill>
                  <a:srgbClr val="383838"/>
                </a:solidFill>
                <a:effectLst/>
                <a:latin typeface="Georgia" panose="02040502050405020303" pitchFamily="18" charset="0"/>
              </a:rPr>
              <a:t>each weight signifies the strength of the connection between the two nodes. It </a:t>
            </a:r>
            <a:r>
              <a:rPr lang="en-US" b="0" i="0" dirty="0">
                <a:solidFill>
                  <a:srgbClr val="292929"/>
                </a:solidFill>
                <a:effectLst/>
                <a:latin typeface="charter"/>
              </a:rPr>
              <a:t>decides the impact that the particular input needs in the summation function.</a:t>
            </a:r>
            <a:endParaRPr lang="en-US" dirty="0"/>
          </a:p>
        </p:txBody>
      </p:sp>
      <p:sp>
        <p:nvSpPr>
          <p:cNvPr id="4" name="Slide Number Placeholder 3"/>
          <p:cNvSpPr>
            <a:spLocks noGrp="1"/>
          </p:cNvSpPr>
          <p:nvPr>
            <p:ph type="sldNum" sz="quarter" idx="5"/>
          </p:nvPr>
        </p:nvSpPr>
        <p:spPr/>
        <p:txBody>
          <a:bodyPr/>
          <a:lstStyle/>
          <a:p>
            <a:fld id="{967BFC98-2E38-4F70-A901-4D7E3AFF09A4}" type="slidenum">
              <a:rPr lang="en-US" smtClean="0"/>
              <a:t>12</a:t>
            </a:fld>
            <a:endParaRPr lang="en-US"/>
          </a:p>
        </p:txBody>
      </p:sp>
    </p:spTree>
    <p:extLst>
      <p:ext uri="{BB962C8B-B14F-4D97-AF65-F5344CB8AC3E}">
        <p14:creationId xmlns:p14="http://schemas.microsoft.com/office/powerpoint/2010/main" val="2227171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DengXian" panose="02010600030101010101" pitchFamily="2" charset="-122"/>
                <a:cs typeface="Times New Roman" panose="02020603050405020304" pitchFamily="18" charset="0"/>
              </a:rPr>
              <a:t>using linear activation functions makes neural network learn faster – because there is less of effect of the slope function going to zero, which slows down learning</a:t>
            </a:r>
            <a:endParaRPr lang="en-US" dirty="0"/>
          </a:p>
        </p:txBody>
      </p:sp>
      <p:sp>
        <p:nvSpPr>
          <p:cNvPr id="4" name="Slide Number Placeholder 3"/>
          <p:cNvSpPr>
            <a:spLocks noGrp="1"/>
          </p:cNvSpPr>
          <p:nvPr>
            <p:ph type="sldNum" sz="quarter" idx="5"/>
          </p:nvPr>
        </p:nvSpPr>
        <p:spPr/>
        <p:txBody>
          <a:bodyPr/>
          <a:lstStyle/>
          <a:p>
            <a:fld id="{967BFC98-2E38-4F70-A901-4D7E3AFF09A4}" type="slidenum">
              <a:rPr lang="en-US" smtClean="0"/>
              <a:t>13</a:t>
            </a:fld>
            <a:endParaRPr lang="en-US"/>
          </a:p>
        </p:txBody>
      </p:sp>
    </p:spTree>
    <p:extLst>
      <p:ext uri="{BB962C8B-B14F-4D97-AF65-F5344CB8AC3E}">
        <p14:creationId xmlns:p14="http://schemas.microsoft.com/office/powerpoint/2010/main" val="3701807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7BFC98-2E38-4F70-A901-4D7E3AFF09A4}" type="slidenum">
              <a:rPr lang="en-US" smtClean="0"/>
              <a:t>16</a:t>
            </a:fld>
            <a:endParaRPr lang="en-US"/>
          </a:p>
        </p:txBody>
      </p:sp>
    </p:spTree>
    <p:extLst>
      <p:ext uri="{BB962C8B-B14F-4D97-AF65-F5344CB8AC3E}">
        <p14:creationId xmlns:p14="http://schemas.microsoft.com/office/powerpoint/2010/main" val="3353916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DengXian" panose="02010600030101010101" pitchFamily="2" charset="-122"/>
                <a:cs typeface="Times New Roman" panose="02020603050405020304" pitchFamily="18" charset="0"/>
              </a:rPr>
              <a:t>if we use linear activation function, computing the linear function no matter how many layers we have;</a:t>
            </a:r>
            <a:r>
              <a:rPr lang="en-US" sz="1800" baseline="0" dirty="0">
                <a:effectLst/>
                <a:latin typeface="Calibri" panose="020F0502020204030204" pitchFamily="34" charset="0"/>
                <a:ea typeface="DengXian" panose="02010600030101010101" pitchFamily="2" charset="-122"/>
                <a:cs typeface="Times New Roman" panose="02020603050405020304" pitchFamily="18" charset="0"/>
              </a:rPr>
              <a:t> </a:t>
            </a:r>
            <a:r>
              <a:rPr lang="en-US" dirty="0" err="1"/>
              <a:t>categorical_crossentrophy</a:t>
            </a:r>
            <a:r>
              <a:rPr lang="en-US" dirty="0"/>
              <a:t> is used when we have two or more categorical variables</a:t>
            </a:r>
          </a:p>
        </p:txBody>
      </p:sp>
      <p:sp>
        <p:nvSpPr>
          <p:cNvPr id="4" name="Slide Number Placeholder 3"/>
          <p:cNvSpPr>
            <a:spLocks noGrp="1"/>
          </p:cNvSpPr>
          <p:nvPr>
            <p:ph type="sldNum" sz="quarter" idx="5"/>
          </p:nvPr>
        </p:nvSpPr>
        <p:spPr/>
        <p:txBody>
          <a:bodyPr/>
          <a:lstStyle/>
          <a:p>
            <a:fld id="{967BFC98-2E38-4F70-A901-4D7E3AFF09A4}" type="slidenum">
              <a:rPr lang="en-US" smtClean="0"/>
              <a:t>17</a:t>
            </a:fld>
            <a:endParaRPr lang="en-US"/>
          </a:p>
        </p:txBody>
      </p:sp>
    </p:spTree>
    <p:extLst>
      <p:ext uri="{BB962C8B-B14F-4D97-AF65-F5344CB8AC3E}">
        <p14:creationId xmlns:p14="http://schemas.microsoft.com/office/powerpoint/2010/main" val="2207998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0BE3DC-7FDF-400E-ABF1-1F4C68ED2BBA}"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779CF-E32B-42C5-A0F6-284ADA77307E}" type="slidenum">
              <a:rPr lang="en-US" smtClean="0"/>
              <a:t>‹#›</a:t>
            </a:fld>
            <a:endParaRPr lang="en-US"/>
          </a:p>
        </p:txBody>
      </p:sp>
    </p:spTree>
    <p:extLst>
      <p:ext uri="{BB962C8B-B14F-4D97-AF65-F5344CB8AC3E}">
        <p14:creationId xmlns:p14="http://schemas.microsoft.com/office/powerpoint/2010/main" val="899842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0BE3DC-7FDF-400E-ABF1-1F4C68ED2BBA}"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779CF-E32B-42C5-A0F6-284ADA77307E}" type="slidenum">
              <a:rPr lang="en-US" smtClean="0"/>
              <a:t>‹#›</a:t>
            </a:fld>
            <a:endParaRPr lang="en-US"/>
          </a:p>
        </p:txBody>
      </p:sp>
    </p:spTree>
    <p:extLst>
      <p:ext uri="{BB962C8B-B14F-4D97-AF65-F5344CB8AC3E}">
        <p14:creationId xmlns:p14="http://schemas.microsoft.com/office/powerpoint/2010/main" val="1537284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0BE3DC-7FDF-400E-ABF1-1F4C68ED2BBA}"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779CF-E32B-42C5-A0F6-284ADA77307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22542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0BE3DC-7FDF-400E-ABF1-1F4C68ED2BBA}"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779CF-E32B-42C5-A0F6-284ADA77307E}" type="slidenum">
              <a:rPr lang="en-US" smtClean="0"/>
              <a:t>‹#›</a:t>
            </a:fld>
            <a:endParaRPr lang="en-US"/>
          </a:p>
        </p:txBody>
      </p:sp>
    </p:spTree>
    <p:extLst>
      <p:ext uri="{BB962C8B-B14F-4D97-AF65-F5344CB8AC3E}">
        <p14:creationId xmlns:p14="http://schemas.microsoft.com/office/powerpoint/2010/main" val="137866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0BE3DC-7FDF-400E-ABF1-1F4C68ED2BBA}"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779CF-E32B-42C5-A0F6-284ADA77307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22389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0BE3DC-7FDF-400E-ABF1-1F4C68ED2BBA}"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779CF-E32B-42C5-A0F6-284ADA77307E}" type="slidenum">
              <a:rPr lang="en-US" smtClean="0"/>
              <a:t>‹#›</a:t>
            </a:fld>
            <a:endParaRPr lang="en-US"/>
          </a:p>
        </p:txBody>
      </p:sp>
    </p:spTree>
    <p:extLst>
      <p:ext uri="{BB962C8B-B14F-4D97-AF65-F5344CB8AC3E}">
        <p14:creationId xmlns:p14="http://schemas.microsoft.com/office/powerpoint/2010/main" val="3200643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0BE3DC-7FDF-400E-ABF1-1F4C68ED2BBA}"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779CF-E32B-42C5-A0F6-284ADA77307E}" type="slidenum">
              <a:rPr lang="en-US" smtClean="0"/>
              <a:t>‹#›</a:t>
            </a:fld>
            <a:endParaRPr lang="en-US"/>
          </a:p>
        </p:txBody>
      </p:sp>
    </p:spTree>
    <p:extLst>
      <p:ext uri="{BB962C8B-B14F-4D97-AF65-F5344CB8AC3E}">
        <p14:creationId xmlns:p14="http://schemas.microsoft.com/office/powerpoint/2010/main" val="35008603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0BE3DC-7FDF-400E-ABF1-1F4C68ED2BBA}"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779CF-E32B-42C5-A0F6-284ADA77307E}" type="slidenum">
              <a:rPr lang="en-US" smtClean="0"/>
              <a:t>‹#›</a:t>
            </a:fld>
            <a:endParaRPr lang="en-US"/>
          </a:p>
        </p:txBody>
      </p:sp>
    </p:spTree>
    <p:extLst>
      <p:ext uri="{BB962C8B-B14F-4D97-AF65-F5344CB8AC3E}">
        <p14:creationId xmlns:p14="http://schemas.microsoft.com/office/powerpoint/2010/main" val="369641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0BE3DC-7FDF-400E-ABF1-1F4C68ED2BBA}"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779CF-E32B-42C5-A0F6-284ADA77307E}" type="slidenum">
              <a:rPr lang="en-US" smtClean="0"/>
              <a:t>‹#›</a:t>
            </a:fld>
            <a:endParaRPr lang="en-US"/>
          </a:p>
        </p:txBody>
      </p:sp>
    </p:spTree>
    <p:extLst>
      <p:ext uri="{BB962C8B-B14F-4D97-AF65-F5344CB8AC3E}">
        <p14:creationId xmlns:p14="http://schemas.microsoft.com/office/powerpoint/2010/main" val="1253945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0BE3DC-7FDF-400E-ABF1-1F4C68ED2BBA}"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779CF-E32B-42C5-A0F6-284ADA77307E}" type="slidenum">
              <a:rPr lang="en-US" smtClean="0"/>
              <a:t>‹#›</a:t>
            </a:fld>
            <a:endParaRPr lang="en-US"/>
          </a:p>
        </p:txBody>
      </p:sp>
    </p:spTree>
    <p:extLst>
      <p:ext uri="{BB962C8B-B14F-4D97-AF65-F5344CB8AC3E}">
        <p14:creationId xmlns:p14="http://schemas.microsoft.com/office/powerpoint/2010/main" val="3731759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0BE3DC-7FDF-400E-ABF1-1F4C68ED2BBA}"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779CF-E32B-42C5-A0F6-284ADA77307E}" type="slidenum">
              <a:rPr lang="en-US" smtClean="0"/>
              <a:t>‹#›</a:t>
            </a:fld>
            <a:endParaRPr lang="en-US"/>
          </a:p>
        </p:txBody>
      </p:sp>
    </p:spTree>
    <p:extLst>
      <p:ext uri="{BB962C8B-B14F-4D97-AF65-F5344CB8AC3E}">
        <p14:creationId xmlns:p14="http://schemas.microsoft.com/office/powerpoint/2010/main" val="1233066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0BE3DC-7FDF-400E-ABF1-1F4C68ED2BBA}" type="datetimeFigureOut">
              <a:rPr lang="en-US" smtClean="0"/>
              <a:t>4/18/2022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C779CF-E32B-42C5-A0F6-284ADA77307E}" type="slidenum">
              <a:rPr lang="en-US" smtClean="0"/>
              <a:t>‹#›</a:t>
            </a:fld>
            <a:endParaRPr lang="en-US"/>
          </a:p>
        </p:txBody>
      </p:sp>
    </p:spTree>
    <p:extLst>
      <p:ext uri="{BB962C8B-B14F-4D97-AF65-F5344CB8AC3E}">
        <p14:creationId xmlns:p14="http://schemas.microsoft.com/office/powerpoint/2010/main" val="3124716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0BE3DC-7FDF-400E-ABF1-1F4C68ED2BBA}" type="datetimeFigureOut">
              <a:rPr lang="en-US" smtClean="0"/>
              <a:t>4/18/2022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C779CF-E32B-42C5-A0F6-284ADA77307E}" type="slidenum">
              <a:rPr lang="en-US" smtClean="0"/>
              <a:t>‹#›</a:t>
            </a:fld>
            <a:endParaRPr lang="en-US"/>
          </a:p>
        </p:txBody>
      </p:sp>
    </p:spTree>
    <p:extLst>
      <p:ext uri="{BB962C8B-B14F-4D97-AF65-F5344CB8AC3E}">
        <p14:creationId xmlns:p14="http://schemas.microsoft.com/office/powerpoint/2010/main" val="394143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0BE3DC-7FDF-400E-ABF1-1F4C68ED2BBA}" type="datetimeFigureOut">
              <a:rPr lang="en-US" smtClean="0"/>
              <a:t>4/18/2022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C779CF-E32B-42C5-A0F6-284ADA77307E}" type="slidenum">
              <a:rPr lang="en-US" smtClean="0"/>
              <a:t>‹#›</a:t>
            </a:fld>
            <a:endParaRPr lang="en-US"/>
          </a:p>
        </p:txBody>
      </p:sp>
    </p:spTree>
    <p:extLst>
      <p:ext uri="{BB962C8B-B14F-4D97-AF65-F5344CB8AC3E}">
        <p14:creationId xmlns:p14="http://schemas.microsoft.com/office/powerpoint/2010/main" val="4036629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0BE3DC-7FDF-400E-ABF1-1F4C68ED2BBA}"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779CF-E32B-42C5-A0F6-284ADA77307E}" type="slidenum">
              <a:rPr lang="en-US" smtClean="0"/>
              <a:t>‹#›</a:t>
            </a:fld>
            <a:endParaRPr lang="en-US"/>
          </a:p>
        </p:txBody>
      </p:sp>
    </p:spTree>
    <p:extLst>
      <p:ext uri="{BB962C8B-B14F-4D97-AF65-F5344CB8AC3E}">
        <p14:creationId xmlns:p14="http://schemas.microsoft.com/office/powerpoint/2010/main" val="1006783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0BE3DC-7FDF-400E-ABF1-1F4C68ED2BBA}"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779CF-E32B-42C5-A0F6-284ADA77307E}" type="slidenum">
              <a:rPr lang="en-US" smtClean="0"/>
              <a:t>‹#›</a:t>
            </a:fld>
            <a:endParaRPr lang="en-US"/>
          </a:p>
        </p:txBody>
      </p:sp>
    </p:spTree>
    <p:extLst>
      <p:ext uri="{BB962C8B-B14F-4D97-AF65-F5344CB8AC3E}">
        <p14:creationId xmlns:p14="http://schemas.microsoft.com/office/powerpoint/2010/main" val="1738707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20BE3DC-7FDF-400E-ABF1-1F4C68ED2BBA}" type="datetimeFigureOut">
              <a:rPr lang="en-US" smtClean="0"/>
              <a:t>4/18/2022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CC779CF-E32B-42C5-A0F6-284ADA77307E}" type="slidenum">
              <a:rPr lang="en-US" smtClean="0"/>
              <a:t>‹#›</a:t>
            </a:fld>
            <a:endParaRPr lang="en-US"/>
          </a:p>
        </p:txBody>
      </p:sp>
    </p:spTree>
    <p:extLst>
      <p:ext uri="{BB962C8B-B14F-4D97-AF65-F5344CB8AC3E}">
        <p14:creationId xmlns:p14="http://schemas.microsoft.com/office/powerpoint/2010/main" val="2654074421"/>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slide" Target="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16.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slide" Target="slide6.xml"/><Relationship Id="rId4" Type="http://schemas.openxmlformats.org/officeDocument/2006/relationships/slide" Target="slide5.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ideo" Target="https://www.youtube.com/embed/XOEN9W05_4A?feature=oembe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4923FF4-EF74-445C-A0EB-17E4255E1E40}"/>
              </a:ext>
            </a:extLst>
          </p:cNvPr>
          <p:cNvSpPr txBox="1"/>
          <p:nvPr/>
        </p:nvSpPr>
        <p:spPr>
          <a:xfrm>
            <a:off x="1507067" y="4050833"/>
            <a:ext cx="7766936" cy="1096899"/>
          </a:xfrm>
          <a:prstGeom prst="rect">
            <a:avLst/>
          </a:prstGeom>
        </p:spPr>
        <p:txBody>
          <a:bodyPr vert="horz" lIns="91440" tIns="45720" rIns="91440" bIns="45720" rtlCol="0" anchor="t">
            <a:normAutofit/>
          </a:bodyPr>
          <a:lstStyle/>
          <a:p>
            <a:pPr algn="r">
              <a:spcBef>
                <a:spcPts val="1000"/>
              </a:spcBef>
              <a:buClr>
                <a:schemeClr val="accent1"/>
              </a:buClr>
              <a:buSzPct val="80000"/>
            </a:pPr>
            <a:r>
              <a:rPr lang="en-US">
                <a:solidFill>
                  <a:schemeClr val="tx1">
                    <a:lumMod val="50000"/>
                    <a:lumOff val="50000"/>
                  </a:schemeClr>
                </a:solidFill>
              </a:rPr>
              <a:t>Rujia Yuan</a:t>
            </a:r>
          </a:p>
          <a:p>
            <a:pPr algn="r">
              <a:spcBef>
                <a:spcPts val="1000"/>
              </a:spcBef>
              <a:buClr>
                <a:schemeClr val="accent1"/>
              </a:buClr>
              <a:buSzPct val="80000"/>
            </a:pPr>
            <a:r>
              <a:rPr lang="en-US">
                <a:solidFill>
                  <a:schemeClr val="tx1">
                    <a:lumMod val="50000"/>
                    <a:lumOff val="50000"/>
                  </a:schemeClr>
                </a:solidFill>
              </a:rPr>
              <a:t>Supervised by Dr. Jadhav</a:t>
            </a:r>
          </a:p>
        </p:txBody>
      </p:sp>
      <p:sp>
        <p:nvSpPr>
          <p:cNvPr id="2" name="Title 1">
            <a:extLst>
              <a:ext uri="{FF2B5EF4-FFF2-40B4-BE49-F238E27FC236}">
                <a16:creationId xmlns:a16="http://schemas.microsoft.com/office/drawing/2014/main" id="{82A88E7C-7F60-4EC7-B7E3-16C4398FE471}"/>
              </a:ext>
            </a:extLst>
          </p:cNvPr>
          <p:cNvSpPr>
            <a:spLocks noGrp="1"/>
          </p:cNvSpPr>
          <p:nvPr>
            <p:ph type="ctrTitle"/>
          </p:nvPr>
        </p:nvSpPr>
        <p:spPr>
          <a:xfrm>
            <a:off x="1507067" y="1397000"/>
            <a:ext cx="7766936" cy="2653836"/>
          </a:xfrm>
        </p:spPr>
        <p:txBody>
          <a:bodyPr vert="horz" lIns="91440" tIns="45720" rIns="91440" bIns="45720" rtlCol="0" anchor="b">
            <a:normAutofit/>
          </a:bodyPr>
          <a:lstStyle/>
          <a:p>
            <a:pPr>
              <a:lnSpc>
                <a:spcPct val="90000"/>
              </a:lnSpc>
            </a:pPr>
            <a:r>
              <a:rPr lang="en-US" sz="4600" i="0">
                <a:effectLst/>
              </a:rPr>
              <a:t>Analyzing Smartphone-Based Recognition Data of Human Activities and Postural Transitions</a:t>
            </a:r>
            <a:endParaRPr lang="en-US" sz="4600"/>
          </a:p>
        </p:txBody>
      </p:sp>
    </p:spTree>
    <p:extLst>
      <p:ext uri="{BB962C8B-B14F-4D97-AF65-F5344CB8AC3E}">
        <p14:creationId xmlns:p14="http://schemas.microsoft.com/office/powerpoint/2010/main" val="147394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F5BBFA-0645-443B-9648-1952F98F7F8A}"/>
              </a:ext>
            </a:extLst>
          </p:cNvPr>
          <p:cNvSpPr txBox="1"/>
          <p:nvPr/>
        </p:nvSpPr>
        <p:spPr>
          <a:xfrm>
            <a:off x="686658" y="1287784"/>
            <a:ext cx="2085654" cy="3970318"/>
          </a:xfrm>
          <a:prstGeom prst="rect">
            <a:avLst/>
          </a:prstGeom>
          <a:noFill/>
        </p:spPr>
        <p:txBody>
          <a:bodyPr wrap="square" rtlCol="0">
            <a:spAutoFit/>
          </a:bodyPr>
          <a:lstStyle/>
          <a:p>
            <a:pPr algn="ctr"/>
            <a:r>
              <a:rPr lang="en-US" sz="2800" dirty="0">
                <a:solidFill>
                  <a:srgbClr val="92D050"/>
                </a:solidFill>
              </a:rPr>
              <a:t>Core</a:t>
            </a:r>
          </a:p>
          <a:p>
            <a:pPr algn="ctr"/>
            <a:endParaRPr lang="en-US" sz="2800" dirty="0">
              <a:solidFill>
                <a:srgbClr val="92D050"/>
              </a:solidFill>
            </a:endParaRPr>
          </a:p>
          <a:p>
            <a:pPr algn="ctr"/>
            <a:r>
              <a:rPr lang="en-US" sz="2800" dirty="0">
                <a:solidFill>
                  <a:srgbClr val="92D050"/>
                </a:solidFill>
              </a:rPr>
              <a:t>Elements</a:t>
            </a:r>
          </a:p>
          <a:p>
            <a:pPr algn="ctr"/>
            <a:endParaRPr lang="en-US" sz="2800" dirty="0">
              <a:solidFill>
                <a:srgbClr val="92D050"/>
              </a:solidFill>
            </a:endParaRPr>
          </a:p>
          <a:p>
            <a:pPr algn="ctr"/>
            <a:r>
              <a:rPr lang="en-US" sz="2800" dirty="0">
                <a:solidFill>
                  <a:srgbClr val="92D050"/>
                </a:solidFill>
              </a:rPr>
              <a:t>Of</a:t>
            </a:r>
          </a:p>
          <a:p>
            <a:pPr algn="ctr"/>
            <a:endParaRPr lang="en-US" sz="2800" dirty="0">
              <a:solidFill>
                <a:srgbClr val="92D050"/>
              </a:solidFill>
            </a:endParaRPr>
          </a:p>
          <a:p>
            <a:pPr algn="ctr"/>
            <a:r>
              <a:rPr lang="en-US" sz="2800" dirty="0">
                <a:solidFill>
                  <a:srgbClr val="92D050"/>
                </a:solidFill>
              </a:rPr>
              <a:t>Neural</a:t>
            </a:r>
          </a:p>
          <a:p>
            <a:pPr algn="ctr"/>
            <a:endParaRPr lang="en-US" sz="2800" dirty="0">
              <a:solidFill>
                <a:srgbClr val="92D050"/>
              </a:solidFill>
            </a:endParaRPr>
          </a:p>
          <a:p>
            <a:pPr algn="ctr"/>
            <a:r>
              <a:rPr lang="en-US" sz="2800" dirty="0">
                <a:solidFill>
                  <a:srgbClr val="92D050"/>
                </a:solidFill>
              </a:rPr>
              <a:t>Networks</a:t>
            </a:r>
          </a:p>
        </p:txBody>
      </p:sp>
      <p:sp>
        <p:nvSpPr>
          <p:cNvPr id="14" name="Rectangle 13">
            <a:extLst>
              <a:ext uri="{FF2B5EF4-FFF2-40B4-BE49-F238E27FC236}">
                <a16:creationId xmlns:a16="http://schemas.microsoft.com/office/drawing/2014/main" id="{4BFCB3A4-DE00-4818-BB6E-352CF18E6ACC}"/>
              </a:ext>
            </a:extLst>
          </p:cNvPr>
          <p:cNvSpPr/>
          <p:nvPr/>
        </p:nvSpPr>
        <p:spPr>
          <a:xfrm>
            <a:off x="686658" y="1174647"/>
            <a:ext cx="1965787" cy="43696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6C9CC75D-D00A-42DF-8AF3-5BCE2A57B16A}"/>
              </a:ext>
            </a:extLst>
          </p:cNvPr>
          <p:cNvSpPr/>
          <p:nvPr/>
        </p:nvSpPr>
        <p:spPr>
          <a:xfrm>
            <a:off x="2948683" y="1404986"/>
            <a:ext cx="1438382" cy="57021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ABD0485A-A29C-44D2-A088-079405FBE636}"/>
              </a:ext>
            </a:extLst>
          </p:cNvPr>
          <p:cNvSpPr/>
          <p:nvPr/>
        </p:nvSpPr>
        <p:spPr>
          <a:xfrm>
            <a:off x="2948683" y="2507746"/>
            <a:ext cx="1438382" cy="57021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C6479632-CDDD-48FA-BA07-CC07125FD33F}"/>
              </a:ext>
            </a:extLst>
          </p:cNvPr>
          <p:cNvSpPr/>
          <p:nvPr/>
        </p:nvSpPr>
        <p:spPr>
          <a:xfrm>
            <a:off x="2948683" y="3610506"/>
            <a:ext cx="1438382" cy="57021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4E987A63-FD78-45D9-B5D4-31DE4151E3ED}"/>
              </a:ext>
            </a:extLst>
          </p:cNvPr>
          <p:cNvSpPr/>
          <p:nvPr/>
        </p:nvSpPr>
        <p:spPr>
          <a:xfrm>
            <a:off x="2948683" y="4730398"/>
            <a:ext cx="1438382" cy="57021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15D3512-C8C2-437E-89B5-CFB4724B52B7}"/>
              </a:ext>
            </a:extLst>
          </p:cNvPr>
          <p:cNvSpPr/>
          <p:nvPr/>
        </p:nvSpPr>
        <p:spPr>
          <a:xfrm>
            <a:off x="4683303" y="1059523"/>
            <a:ext cx="2950396" cy="8309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92D050"/>
                </a:solidFill>
              </a:rPr>
              <a:t>Layers</a:t>
            </a:r>
            <a:r>
              <a:rPr lang="en-US" dirty="0" err="1"/>
              <a:t>s</a:t>
            </a:r>
            <a:endParaRPr lang="en-US" dirty="0"/>
          </a:p>
        </p:txBody>
      </p:sp>
      <p:sp>
        <p:nvSpPr>
          <p:cNvPr id="23" name="Oval 22">
            <a:extLst>
              <a:ext uri="{FF2B5EF4-FFF2-40B4-BE49-F238E27FC236}">
                <a16:creationId xmlns:a16="http://schemas.microsoft.com/office/drawing/2014/main" id="{C50384B1-AFC8-4333-AA37-59EA20DD6A21}"/>
              </a:ext>
            </a:extLst>
          </p:cNvPr>
          <p:cNvSpPr/>
          <p:nvPr/>
        </p:nvSpPr>
        <p:spPr>
          <a:xfrm>
            <a:off x="4683301" y="2176838"/>
            <a:ext cx="2950396" cy="8309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E76FEDF-5424-435C-8973-BBC1CC6BD6B1}"/>
              </a:ext>
            </a:extLst>
          </p:cNvPr>
          <p:cNvSpPr/>
          <p:nvPr/>
        </p:nvSpPr>
        <p:spPr>
          <a:xfrm>
            <a:off x="4683301" y="3373563"/>
            <a:ext cx="2913580" cy="9533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09DE554-C0E9-42C7-A2CD-B6FF25799B64}"/>
              </a:ext>
            </a:extLst>
          </p:cNvPr>
          <p:cNvSpPr/>
          <p:nvPr/>
        </p:nvSpPr>
        <p:spPr>
          <a:xfrm>
            <a:off x="4683300" y="4600045"/>
            <a:ext cx="3042865" cy="9533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3283F923-4236-4DE8-92B2-760DB4510ACA}"/>
              </a:ext>
            </a:extLst>
          </p:cNvPr>
          <p:cNvSpPr txBox="1"/>
          <p:nvPr/>
        </p:nvSpPr>
        <p:spPr>
          <a:xfrm>
            <a:off x="5623385" y="2403936"/>
            <a:ext cx="1407560" cy="369332"/>
          </a:xfrm>
          <a:prstGeom prst="rect">
            <a:avLst/>
          </a:prstGeom>
          <a:noFill/>
        </p:spPr>
        <p:txBody>
          <a:bodyPr wrap="square" rtlCol="0">
            <a:spAutoFit/>
          </a:bodyPr>
          <a:lstStyle/>
          <a:p>
            <a:r>
              <a:rPr lang="en-US" dirty="0">
                <a:solidFill>
                  <a:srgbClr val="92D050"/>
                </a:solidFill>
              </a:rPr>
              <a:t>Models</a:t>
            </a:r>
          </a:p>
        </p:txBody>
      </p:sp>
      <p:sp>
        <p:nvSpPr>
          <p:cNvPr id="27" name="TextBox 26">
            <a:extLst>
              <a:ext uri="{FF2B5EF4-FFF2-40B4-BE49-F238E27FC236}">
                <a16:creationId xmlns:a16="http://schemas.microsoft.com/office/drawing/2014/main" id="{71969842-F540-447A-835F-2143556A0B7D}"/>
              </a:ext>
            </a:extLst>
          </p:cNvPr>
          <p:cNvSpPr txBox="1"/>
          <p:nvPr/>
        </p:nvSpPr>
        <p:spPr>
          <a:xfrm>
            <a:off x="5315162" y="3669852"/>
            <a:ext cx="1818526" cy="369332"/>
          </a:xfrm>
          <a:prstGeom prst="rect">
            <a:avLst/>
          </a:prstGeom>
          <a:noFill/>
        </p:spPr>
        <p:txBody>
          <a:bodyPr wrap="square" rtlCol="0">
            <a:spAutoFit/>
          </a:bodyPr>
          <a:lstStyle/>
          <a:p>
            <a:r>
              <a:rPr lang="en-US" dirty="0">
                <a:solidFill>
                  <a:srgbClr val="92D050"/>
                </a:solidFill>
              </a:rPr>
              <a:t>Loss functions</a:t>
            </a:r>
          </a:p>
        </p:txBody>
      </p:sp>
      <p:sp>
        <p:nvSpPr>
          <p:cNvPr id="28" name="TextBox 27">
            <a:extLst>
              <a:ext uri="{FF2B5EF4-FFF2-40B4-BE49-F238E27FC236}">
                <a16:creationId xmlns:a16="http://schemas.microsoft.com/office/drawing/2014/main" id="{F3DC3570-450A-4ABE-B1D0-030FC30C6708}"/>
              </a:ext>
            </a:extLst>
          </p:cNvPr>
          <p:cNvSpPr txBox="1"/>
          <p:nvPr/>
        </p:nvSpPr>
        <p:spPr>
          <a:xfrm>
            <a:off x="5458998" y="4931595"/>
            <a:ext cx="1818526" cy="369332"/>
          </a:xfrm>
          <a:prstGeom prst="rect">
            <a:avLst/>
          </a:prstGeom>
          <a:noFill/>
        </p:spPr>
        <p:txBody>
          <a:bodyPr wrap="square" rtlCol="0">
            <a:spAutoFit/>
          </a:bodyPr>
          <a:lstStyle/>
          <a:p>
            <a:r>
              <a:rPr lang="en-US" dirty="0">
                <a:solidFill>
                  <a:srgbClr val="92D050"/>
                </a:solidFill>
              </a:rPr>
              <a:t>Optimizers</a:t>
            </a:r>
          </a:p>
        </p:txBody>
      </p:sp>
      <p:sp>
        <p:nvSpPr>
          <p:cNvPr id="16" name="Title 1">
            <a:extLst>
              <a:ext uri="{FF2B5EF4-FFF2-40B4-BE49-F238E27FC236}">
                <a16:creationId xmlns:a16="http://schemas.microsoft.com/office/drawing/2014/main" id="{629316DE-1EE8-48B3-9F7B-990FBC2D631E}"/>
              </a:ext>
            </a:extLst>
          </p:cNvPr>
          <p:cNvSpPr>
            <a:spLocks noGrp="1"/>
          </p:cNvSpPr>
          <p:nvPr>
            <p:ph type="title"/>
          </p:nvPr>
        </p:nvSpPr>
        <p:spPr>
          <a:xfrm>
            <a:off x="509971" y="225769"/>
            <a:ext cx="8596668" cy="714386"/>
          </a:xfrm>
        </p:spPr>
        <p:txBody>
          <a:bodyPr/>
          <a:lstStyle/>
          <a:p>
            <a:r>
              <a:rPr lang="en-US" dirty="0"/>
              <a:t>Neural Network</a:t>
            </a:r>
          </a:p>
        </p:txBody>
      </p:sp>
    </p:spTree>
    <p:extLst>
      <p:ext uri="{BB962C8B-B14F-4D97-AF65-F5344CB8AC3E}">
        <p14:creationId xmlns:p14="http://schemas.microsoft.com/office/powerpoint/2010/main" val="633282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F15D3512-C8C2-437E-89B5-CFB4724B52B7}"/>
              </a:ext>
            </a:extLst>
          </p:cNvPr>
          <p:cNvSpPr/>
          <p:nvPr/>
        </p:nvSpPr>
        <p:spPr>
          <a:xfrm>
            <a:off x="739739" y="1130252"/>
            <a:ext cx="2950396" cy="8309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92D050"/>
                </a:solidFill>
              </a:rPr>
              <a:t>Layers</a:t>
            </a:r>
            <a:r>
              <a:rPr lang="en-US" dirty="0" err="1"/>
              <a:t>s</a:t>
            </a:r>
            <a:endParaRPr lang="en-US" dirty="0"/>
          </a:p>
        </p:txBody>
      </p:sp>
      <p:sp>
        <p:nvSpPr>
          <p:cNvPr id="23" name="Oval 22">
            <a:extLst>
              <a:ext uri="{FF2B5EF4-FFF2-40B4-BE49-F238E27FC236}">
                <a16:creationId xmlns:a16="http://schemas.microsoft.com/office/drawing/2014/main" id="{C50384B1-AFC8-4333-AA37-59EA20DD6A21}"/>
              </a:ext>
            </a:extLst>
          </p:cNvPr>
          <p:cNvSpPr/>
          <p:nvPr/>
        </p:nvSpPr>
        <p:spPr>
          <a:xfrm>
            <a:off x="739739" y="2300852"/>
            <a:ext cx="2950396" cy="8309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E76FEDF-5424-435C-8973-BBC1CC6BD6B1}"/>
              </a:ext>
            </a:extLst>
          </p:cNvPr>
          <p:cNvSpPr/>
          <p:nvPr/>
        </p:nvSpPr>
        <p:spPr>
          <a:xfrm>
            <a:off x="776555" y="3434780"/>
            <a:ext cx="2913580" cy="9533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09DE554-C0E9-42C7-A2CD-B6FF25799B64}"/>
              </a:ext>
            </a:extLst>
          </p:cNvPr>
          <p:cNvSpPr/>
          <p:nvPr/>
        </p:nvSpPr>
        <p:spPr>
          <a:xfrm>
            <a:off x="647270" y="4748646"/>
            <a:ext cx="3042865" cy="9533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3283F923-4236-4DE8-92B2-760DB4510ACA}"/>
              </a:ext>
            </a:extLst>
          </p:cNvPr>
          <p:cNvSpPr txBox="1"/>
          <p:nvPr/>
        </p:nvSpPr>
        <p:spPr>
          <a:xfrm>
            <a:off x="1742501" y="2548169"/>
            <a:ext cx="1407560" cy="369332"/>
          </a:xfrm>
          <a:prstGeom prst="rect">
            <a:avLst/>
          </a:prstGeom>
          <a:noFill/>
        </p:spPr>
        <p:txBody>
          <a:bodyPr wrap="square" rtlCol="0">
            <a:spAutoFit/>
          </a:bodyPr>
          <a:lstStyle/>
          <a:p>
            <a:r>
              <a:rPr lang="en-US" dirty="0">
                <a:solidFill>
                  <a:srgbClr val="92D050"/>
                </a:solidFill>
              </a:rPr>
              <a:t>Models</a:t>
            </a:r>
          </a:p>
        </p:txBody>
      </p:sp>
      <p:sp>
        <p:nvSpPr>
          <p:cNvPr id="27" name="TextBox 26">
            <a:extLst>
              <a:ext uri="{FF2B5EF4-FFF2-40B4-BE49-F238E27FC236}">
                <a16:creationId xmlns:a16="http://schemas.microsoft.com/office/drawing/2014/main" id="{71969842-F540-447A-835F-2143556A0B7D}"/>
              </a:ext>
            </a:extLst>
          </p:cNvPr>
          <p:cNvSpPr txBox="1"/>
          <p:nvPr/>
        </p:nvSpPr>
        <p:spPr>
          <a:xfrm>
            <a:off x="1441325" y="3703760"/>
            <a:ext cx="1818526" cy="369332"/>
          </a:xfrm>
          <a:prstGeom prst="rect">
            <a:avLst/>
          </a:prstGeom>
          <a:noFill/>
        </p:spPr>
        <p:txBody>
          <a:bodyPr wrap="square" rtlCol="0">
            <a:spAutoFit/>
          </a:bodyPr>
          <a:lstStyle/>
          <a:p>
            <a:r>
              <a:rPr lang="en-US" dirty="0">
                <a:solidFill>
                  <a:srgbClr val="92D050"/>
                </a:solidFill>
              </a:rPr>
              <a:t>Loss functions</a:t>
            </a:r>
          </a:p>
        </p:txBody>
      </p:sp>
      <p:sp>
        <p:nvSpPr>
          <p:cNvPr id="28" name="TextBox 27">
            <a:extLst>
              <a:ext uri="{FF2B5EF4-FFF2-40B4-BE49-F238E27FC236}">
                <a16:creationId xmlns:a16="http://schemas.microsoft.com/office/drawing/2014/main" id="{F3DC3570-450A-4ABE-B1D0-030FC30C6708}"/>
              </a:ext>
            </a:extLst>
          </p:cNvPr>
          <p:cNvSpPr txBox="1"/>
          <p:nvPr/>
        </p:nvSpPr>
        <p:spPr>
          <a:xfrm>
            <a:off x="1537018" y="5040658"/>
            <a:ext cx="1818526" cy="369332"/>
          </a:xfrm>
          <a:prstGeom prst="rect">
            <a:avLst/>
          </a:prstGeom>
          <a:noFill/>
        </p:spPr>
        <p:txBody>
          <a:bodyPr wrap="square" rtlCol="0">
            <a:spAutoFit/>
          </a:bodyPr>
          <a:lstStyle/>
          <a:p>
            <a:r>
              <a:rPr lang="en-US" dirty="0">
                <a:solidFill>
                  <a:srgbClr val="92D050"/>
                </a:solidFill>
              </a:rPr>
              <a:t>Optimizers</a:t>
            </a:r>
          </a:p>
        </p:txBody>
      </p:sp>
      <p:sp>
        <p:nvSpPr>
          <p:cNvPr id="16" name="Title 1">
            <a:extLst>
              <a:ext uri="{FF2B5EF4-FFF2-40B4-BE49-F238E27FC236}">
                <a16:creationId xmlns:a16="http://schemas.microsoft.com/office/drawing/2014/main" id="{629316DE-1EE8-48B3-9F7B-990FBC2D631E}"/>
              </a:ext>
            </a:extLst>
          </p:cNvPr>
          <p:cNvSpPr>
            <a:spLocks noGrp="1"/>
          </p:cNvSpPr>
          <p:nvPr>
            <p:ph type="title"/>
          </p:nvPr>
        </p:nvSpPr>
        <p:spPr>
          <a:xfrm>
            <a:off x="509971" y="225769"/>
            <a:ext cx="8596668" cy="714386"/>
          </a:xfrm>
        </p:spPr>
        <p:txBody>
          <a:bodyPr/>
          <a:lstStyle/>
          <a:p>
            <a:r>
              <a:rPr lang="en-US" dirty="0"/>
              <a:t>Neural Network</a:t>
            </a:r>
          </a:p>
        </p:txBody>
      </p:sp>
      <p:cxnSp>
        <p:nvCxnSpPr>
          <p:cNvPr id="3" name="Straight Arrow Connector 2">
            <a:extLst>
              <a:ext uri="{FF2B5EF4-FFF2-40B4-BE49-F238E27FC236}">
                <a16:creationId xmlns:a16="http://schemas.microsoft.com/office/drawing/2014/main" id="{0555F531-F9C3-4C88-976F-25D2BB5D8AE6}"/>
              </a:ext>
            </a:extLst>
          </p:cNvPr>
          <p:cNvCxnSpPr>
            <a:cxnSpLocks/>
            <a:stCxn id="22" idx="6"/>
          </p:cNvCxnSpPr>
          <p:nvPr/>
        </p:nvCxnSpPr>
        <p:spPr>
          <a:xfrm>
            <a:off x="3690135" y="1545713"/>
            <a:ext cx="2019549" cy="563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CF9257E-5450-449F-9570-AB362090F3A1}"/>
              </a:ext>
            </a:extLst>
          </p:cNvPr>
          <p:cNvCxnSpPr>
            <a:stCxn id="23" idx="6"/>
          </p:cNvCxnSpPr>
          <p:nvPr/>
        </p:nvCxnSpPr>
        <p:spPr>
          <a:xfrm flipV="1">
            <a:off x="3690135" y="2109354"/>
            <a:ext cx="2019549" cy="606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A900A61-9F86-441C-9E8D-4E4C267A2328}"/>
              </a:ext>
            </a:extLst>
          </p:cNvPr>
          <p:cNvCxnSpPr>
            <a:stCxn id="24" idx="6"/>
          </p:cNvCxnSpPr>
          <p:nvPr/>
        </p:nvCxnSpPr>
        <p:spPr>
          <a:xfrm>
            <a:off x="3690135" y="3911458"/>
            <a:ext cx="2019549" cy="745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00BD628-7B53-45EE-ADF0-57CF1CE1812D}"/>
              </a:ext>
            </a:extLst>
          </p:cNvPr>
          <p:cNvCxnSpPr>
            <a:cxnSpLocks/>
            <a:stCxn id="25" idx="6"/>
          </p:cNvCxnSpPr>
          <p:nvPr/>
        </p:nvCxnSpPr>
        <p:spPr>
          <a:xfrm flipV="1">
            <a:off x="3690135" y="4657060"/>
            <a:ext cx="2019549" cy="568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058A2629-16AB-4DBC-BBFF-289A7D5A851C}"/>
              </a:ext>
            </a:extLst>
          </p:cNvPr>
          <p:cNvSpPr/>
          <p:nvPr/>
        </p:nvSpPr>
        <p:spPr>
          <a:xfrm>
            <a:off x="6044275" y="1495533"/>
            <a:ext cx="2950396" cy="12276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4088E274-0E61-40B0-B882-F293082A1E65}"/>
              </a:ext>
            </a:extLst>
          </p:cNvPr>
          <p:cNvSpPr/>
          <p:nvPr/>
        </p:nvSpPr>
        <p:spPr>
          <a:xfrm>
            <a:off x="6044275" y="4273323"/>
            <a:ext cx="2950396" cy="12276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E9734D7-8477-4587-A202-FFCF0F0405E3}"/>
              </a:ext>
            </a:extLst>
          </p:cNvPr>
          <p:cNvSpPr txBox="1"/>
          <p:nvPr/>
        </p:nvSpPr>
        <p:spPr>
          <a:xfrm>
            <a:off x="6286419" y="1779475"/>
            <a:ext cx="2466108" cy="646331"/>
          </a:xfrm>
          <a:prstGeom prst="rect">
            <a:avLst/>
          </a:prstGeom>
          <a:noFill/>
        </p:spPr>
        <p:txBody>
          <a:bodyPr wrap="square" rtlCol="0">
            <a:spAutoFit/>
          </a:bodyPr>
          <a:lstStyle/>
          <a:p>
            <a:pPr algn="ctr"/>
            <a:r>
              <a:rPr lang="en-US" sz="1800" dirty="0">
                <a:solidFill>
                  <a:srgbClr val="92D050"/>
                </a:solidFill>
                <a:effectLst/>
                <a:latin typeface="Calibri" panose="020F0502020204030204" pitchFamily="34" charset="0"/>
                <a:ea typeface="DengXian" panose="02010600030101010101" pitchFamily="2" charset="-122"/>
                <a:cs typeface="Times New Roman" panose="02020603050405020304" pitchFamily="18" charset="0"/>
              </a:rPr>
              <a:t>Neural Network Architecture</a:t>
            </a:r>
            <a:endParaRPr lang="en-US" dirty="0">
              <a:solidFill>
                <a:srgbClr val="92D050"/>
              </a:solidFill>
            </a:endParaRPr>
          </a:p>
        </p:txBody>
      </p:sp>
      <p:sp>
        <p:nvSpPr>
          <p:cNvPr id="32" name="TextBox 31">
            <a:extLst>
              <a:ext uri="{FF2B5EF4-FFF2-40B4-BE49-F238E27FC236}">
                <a16:creationId xmlns:a16="http://schemas.microsoft.com/office/drawing/2014/main" id="{1EF56A09-3CDC-41C8-8939-6106C87BA2E8}"/>
              </a:ext>
            </a:extLst>
          </p:cNvPr>
          <p:cNvSpPr txBox="1"/>
          <p:nvPr/>
        </p:nvSpPr>
        <p:spPr>
          <a:xfrm>
            <a:off x="6286419" y="4425480"/>
            <a:ext cx="2466108" cy="923330"/>
          </a:xfrm>
          <a:prstGeom prst="rect">
            <a:avLst/>
          </a:prstGeom>
          <a:noFill/>
        </p:spPr>
        <p:txBody>
          <a:bodyPr wrap="square" rtlCol="0">
            <a:spAutoFit/>
          </a:bodyPr>
          <a:lstStyle/>
          <a:p>
            <a:pPr algn="ctr"/>
            <a:r>
              <a:rPr lang="en-US" sz="1800" dirty="0" err="1">
                <a:solidFill>
                  <a:srgbClr val="92D050"/>
                </a:solidFill>
                <a:effectLst/>
                <a:latin typeface="Calibri" panose="020F0502020204030204" pitchFamily="34" charset="0"/>
                <a:ea typeface="DengXian" panose="02010600030101010101" pitchFamily="2" charset="-122"/>
                <a:cs typeface="Times New Roman" panose="02020603050405020304" pitchFamily="18" charset="0"/>
              </a:rPr>
              <a:t>Polishment</a:t>
            </a:r>
            <a:r>
              <a:rPr lang="en-US" sz="1800" dirty="0">
                <a:solidFill>
                  <a:srgbClr val="92D050"/>
                </a:solidFill>
                <a:effectLst/>
                <a:latin typeface="Calibri" panose="020F0502020204030204" pitchFamily="34" charset="0"/>
                <a:ea typeface="DengXian" panose="02010600030101010101" pitchFamily="2" charset="-122"/>
                <a:cs typeface="Times New Roman" panose="02020603050405020304" pitchFamily="18" charset="0"/>
              </a:rPr>
              <a:t> </a:t>
            </a:r>
          </a:p>
          <a:p>
            <a:pPr algn="ctr"/>
            <a:r>
              <a:rPr lang="en-US" dirty="0">
                <a:solidFill>
                  <a:srgbClr val="92D050"/>
                </a:solidFill>
                <a:latin typeface="Calibri" panose="020F0502020204030204" pitchFamily="34" charset="0"/>
                <a:ea typeface="DengXian" panose="02010600030101010101" pitchFamily="2" charset="-122"/>
                <a:cs typeface="Times New Roman" panose="02020603050405020304" pitchFamily="18" charset="0"/>
              </a:rPr>
              <a:t>&amp;</a:t>
            </a:r>
          </a:p>
          <a:p>
            <a:pPr algn="ctr"/>
            <a:r>
              <a:rPr lang="en-US" dirty="0">
                <a:solidFill>
                  <a:srgbClr val="92D050"/>
                </a:solidFill>
                <a:latin typeface="Calibri" panose="020F0502020204030204" pitchFamily="34" charset="0"/>
                <a:ea typeface="DengXian" panose="02010600030101010101" pitchFamily="2" charset="-122"/>
                <a:cs typeface="Times New Roman" panose="02020603050405020304" pitchFamily="18" charset="0"/>
              </a:rPr>
              <a:t>Perfection</a:t>
            </a:r>
            <a:endParaRPr lang="en-US" dirty="0">
              <a:solidFill>
                <a:srgbClr val="92D050"/>
              </a:solidFill>
            </a:endParaRPr>
          </a:p>
        </p:txBody>
      </p:sp>
      <p:sp>
        <p:nvSpPr>
          <p:cNvPr id="15" name="TextBox 14">
            <a:extLst>
              <a:ext uri="{FF2B5EF4-FFF2-40B4-BE49-F238E27FC236}">
                <a16:creationId xmlns:a16="http://schemas.microsoft.com/office/drawing/2014/main" id="{E7599794-E8BD-4D9B-932F-33F551228B2B}"/>
              </a:ext>
            </a:extLst>
          </p:cNvPr>
          <p:cNvSpPr txBox="1"/>
          <p:nvPr/>
        </p:nvSpPr>
        <p:spPr>
          <a:xfrm rot="1204162">
            <a:off x="3529943" y="4008315"/>
            <a:ext cx="2556721" cy="276999"/>
          </a:xfrm>
          <a:prstGeom prst="rect">
            <a:avLst/>
          </a:prstGeom>
          <a:noFill/>
        </p:spPr>
        <p:txBody>
          <a:bodyPr wrap="square" rtlCol="0">
            <a:spAutoFit/>
          </a:bodyPr>
          <a:lstStyle/>
          <a:p>
            <a:r>
              <a:rPr lang="en-US" sz="1200" dirty="0"/>
              <a:t>minimize the loss in the trainings</a:t>
            </a:r>
          </a:p>
        </p:txBody>
      </p:sp>
      <p:sp>
        <p:nvSpPr>
          <p:cNvPr id="33" name="TextBox 32">
            <a:extLst>
              <a:ext uri="{FF2B5EF4-FFF2-40B4-BE49-F238E27FC236}">
                <a16:creationId xmlns:a16="http://schemas.microsoft.com/office/drawing/2014/main" id="{C4249FF3-B0BA-46E0-BBF5-AC830D19AE08}"/>
              </a:ext>
            </a:extLst>
          </p:cNvPr>
          <p:cNvSpPr txBox="1"/>
          <p:nvPr/>
        </p:nvSpPr>
        <p:spPr>
          <a:xfrm rot="20572441">
            <a:off x="3721790" y="2054615"/>
            <a:ext cx="2279733" cy="276999"/>
          </a:xfrm>
          <a:prstGeom prst="rect">
            <a:avLst/>
          </a:prstGeom>
          <a:noFill/>
        </p:spPr>
        <p:txBody>
          <a:bodyPr wrap="square" rtlCol="0">
            <a:spAutoFit/>
          </a:bodyPr>
          <a:lstStyle/>
          <a:p>
            <a:r>
              <a:rPr lang="en-US" sz="1200" dirty="0"/>
              <a:t>networks of layers</a:t>
            </a:r>
          </a:p>
        </p:txBody>
      </p:sp>
      <p:sp>
        <p:nvSpPr>
          <p:cNvPr id="34" name="TextBox 33">
            <a:extLst>
              <a:ext uri="{FF2B5EF4-FFF2-40B4-BE49-F238E27FC236}">
                <a16:creationId xmlns:a16="http://schemas.microsoft.com/office/drawing/2014/main" id="{1F8D1672-CD8F-4B2E-A2C9-C857E354ADF4}"/>
              </a:ext>
            </a:extLst>
          </p:cNvPr>
          <p:cNvSpPr txBox="1"/>
          <p:nvPr/>
        </p:nvSpPr>
        <p:spPr>
          <a:xfrm rot="20572441">
            <a:off x="3584652" y="4561999"/>
            <a:ext cx="1955867" cy="461665"/>
          </a:xfrm>
          <a:prstGeom prst="rect">
            <a:avLst/>
          </a:prstGeom>
          <a:noFill/>
        </p:spPr>
        <p:txBody>
          <a:bodyPr wrap="square" rtlCol="0">
            <a:spAutoFit/>
          </a:bodyPr>
          <a:lstStyle/>
          <a:p>
            <a:r>
              <a:rPr lang="en-US" sz="1200" dirty="0"/>
              <a:t>determine how neural networks updated</a:t>
            </a:r>
          </a:p>
        </p:txBody>
      </p:sp>
      <p:sp>
        <p:nvSpPr>
          <p:cNvPr id="35" name="TextBox 34">
            <a:extLst>
              <a:ext uri="{FF2B5EF4-FFF2-40B4-BE49-F238E27FC236}">
                <a16:creationId xmlns:a16="http://schemas.microsoft.com/office/drawing/2014/main" id="{5265F438-F045-4FA1-B12A-3380B9103E3B}"/>
              </a:ext>
            </a:extLst>
          </p:cNvPr>
          <p:cNvSpPr txBox="1"/>
          <p:nvPr/>
        </p:nvSpPr>
        <p:spPr>
          <a:xfrm rot="950072">
            <a:off x="3668438" y="1591258"/>
            <a:ext cx="2279733" cy="276999"/>
          </a:xfrm>
          <a:prstGeom prst="rect">
            <a:avLst/>
          </a:prstGeom>
          <a:noFill/>
        </p:spPr>
        <p:txBody>
          <a:bodyPr wrap="square" rtlCol="0">
            <a:spAutoFit/>
          </a:bodyPr>
          <a:lstStyle/>
          <a:p>
            <a:r>
              <a:rPr lang="en-US" sz="1200" dirty="0"/>
              <a:t>fundamental data structure</a:t>
            </a:r>
          </a:p>
        </p:txBody>
      </p:sp>
    </p:spTree>
    <p:extLst>
      <p:ext uri="{BB962C8B-B14F-4D97-AF65-F5344CB8AC3E}">
        <p14:creationId xmlns:p14="http://schemas.microsoft.com/office/powerpoint/2010/main" val="2658656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6114354-B818-4815-8A08-F1A7EC90FD45}"/>
              </a:ext>
            </a:extLst>
          </p:cNvPr>
          <p:cNvSpPr/>
          <p:nvPr/>
        </p:nvSpPr>
        <p:spPr>
          <a:xfrm>
            <a:off x="472811" y="1594885"/>
            <a:ext cx="1207133" cy="21052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92D050"/>
                </a:solidFill>
              </a:rPr>
              <a:t>Layers</a:t>
            </a:r>
            <a:r>
              <a:rPr lang="en-US" dirty="0" err="1"/>
              <a:t>s</a:t>
            </a:r>
            <a:endParaRPr lang="en-US" dirty="0"/>
          </a:p>
        </p:txBody>
      </p:sp>
      <p:sp>
        <p:nvSpPr>
          <p:cNvPr id="7" name="Oval 6">
            <a:extLst>
              <a:ext uri="{FF2B5EF4-FFF2-40B4-BE49-F238E27FC236}">
                <a16:creationId xmlns:a16="http://schemas.microsoft.com/office/drawing/2014/main" id="{5268EB46-F5EC-4578-8D1A-A4DD3FBE02CB}"/>
              </a:ext>
            </a:extLst>
          </p:cNvPr>
          <p:cNvSpPr/>
          <p:nvPr/>
        </p:nvSpPr>
        <p:spPr>
          <a:xfrm>
            <a:off x="2170836" y="539602"/>
            <a:ext cx="1490668" cy="8895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92D050"/>
                </a:solidFill>
              </a:rPr>
              <a:t>Input</a:t>
            </a:r>
          </a:p>
          <a:p>
            <a:pPr algn="ctr"/>
            <a:r>
              <a:rPr lang="en-US" dirty="0">
                <a:solidFill>
                  <a:srgbClr val="92D050"/>
                </a:solidFill>
              </a:rPr>
              <a:t>Layer</a:t>
            </a:r>
            <a:r>
              <a:rPr lang="en-US" dirty="0"/>
              <a:t>s</a:t>
            </a:r>
          </a:p>
        </p:txBody>
      </p:sp>
      <p:sp>
        <p:nvSpPr>
          <p:cNvPr id="9" name="Oval 8">
            <a:extLst>
              <a:ext uri="{FF2B5EF4-FFF2-40B4-BE49-F238E27FC236}">
                <a16:creationId xmlns:a16="http://schemas.microsoft.com/office/drawing/2014/main" id="{7AB5376D-81AC-4BBD-810D-B408383FD3BD}"/>
              </a:ext>
            </a:extLst>
          </p:cNvPr>
          <p:cNvSpPr/>
          <p:nvPr/>
        </p:nvSpPr>
        <p:spPr>
          <a:xfrm>
            <a:off x="2305273" y="2085752"/>
            <a:ext cx="1490668" cy="8895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92D050"/>
                </a:solidFill>
              </a:rPr>
              <a:t>Hidden</a:t>
            </a:r>
          </a:p>
          <a:p>
            <a:pPr algn="ctr"/>
            <a:r>
              <a:rPr lang="en-US" dirty="0">
                <a:solidFill>
                  <a:srgbClr val="92D050"/>
                </a:solidFill>
              </a:rPr>
              <a:t>Layer</a:t>
            </a:r>
            <a:r>
              <a:rPr lang="en-US" dirty="0"/>
              <a:t>s</a:t>
            </a:r>
          </a:p>
        </p:txBody>
      </p:sp>
      <p:sp>
        <p:nvSpPr>
          <p:cNvPr id="10" name="Oval 9">
            <a:extLst>
              <a:ext uri="{FF2B5EF4-FFF2-40B4-BE49-F238E27FC236}">
                <a16:creationId xmlns:a16="http://schemas.microsoft.com/office/drawing/2014/main" id="{86AE7739-08AC-4616-A5D4-18B81F090839}"/>
              </a:ext>
            </a:extLst>
          </p:cNvPr>
          <p:cNvSpPr/>
          <p:nvPr/>
        </p:nvSpPr>
        <p:spPr>
          <a:xfrm>
            <a:off x="2305273" y="3882657"/>
            <a:ext cx="1490668" cy="8895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92D050"/>
                </a:solidFill>
              </a:rPr>
              <a:t>Output</a:t>
            </a:r>
          </a:p>
          <a:p>
            <a:pPr algn="ctr"/>
            <a:r>
              <a:rPr lang="en-US" dirty="0">
                <a:solidFill>
                  <a:srgbClr val="92D050"/>
                </a:solidFill>
              </a:rPr>
              <a:t>Layer</a:t>
            </a:r>
            <a:endParaRPr lang="en-US" dirty="0"/>
          </a:p>
        </p:txBody>
      </p:sp>
      <p:pic>
        <p:nvPicPr>
          <p:cNvPr id="12" name="Picture 11" descr="Diagram&#10;&#10;Description automatically generated">
            <a:extLst>
              <a:ext uri="{FF2B5EF4-FFF2-40B4-BE49-F238E27FC236}">
                <a16:creationId xmlns:a16="http://schemas.microsoft.com/office/drawing/2014/main" id="{23E97FF2-1B36-4578-81F5-4D870CC56C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4578" y="658203"/>
            <a:ext cx="4139721" cy="2021202"/>
          </a:xfrm>
          <a:prstGeom prst="rect">
            <a:avLst/>
          </a:prstGeom>
        </p:spPr>
      </p:pic>
      <p:sp>
        <p:nvSpPr>
          <p:cNvPr id="13" name="Left Brace 12">
            <a:extLst>
              <a:ext uri="{FF2B5EF4-FFF2-40B4-BE49-F238E27FC236}">
                <a16:creationId xmlns:a16="http://schemas.microsoft.com/office/drawing/2014/main" id="{7811A004-EEA3-46BF-82A6-B96EE16009E2}"/>
              </a:ext>
            </a:extLst>
          </p:cNvPr>
          <p:cNvSpPr/>
          <p:nvPr/>
        </p:nvSpPr>
        <p:spPr>
          <a:xfrm>
            <a:off x="1679944" y="984398"/>
            <a:ext cx="432993" cy="34387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1" name="Picture 20" descr="Diagram, schematic&#10;&#10;Description automatically generated">
            <a:extLst>
              <a:ext uri="{FF2B5EF4-FFF2-40B4-BE49-F238E27FC236}">
                <a16:creationId xmlns:a16="http://schemas.microsoft.com/office/drawing/2014/main" id="{710AB33B-EC2C-4F63-A19F-4D7622C94F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3467" y="3250511"/>
            <a:ext cx="6348589" cy="2892136"/>
          </a:xfrm>
          <a:prstGeom prst="rect">
            <a:avLst/>
          </a:prstGeom>
        </p:spPr>
      </p:pic>
    </p:spTree>
    <p:extLst>
      <p:ext uri="{BB962C8B-B14F-4D97-AF65-F5344CB8AC3E}">
        <p14:creationId xmlns:p14="http://schemas.microsoft.com/office/powerpoint/2010/main" val="2955238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1E4A-64CC-4127-B89C-4E2381ECE50E}"/>
              </a:ext>
            </a:extLst>
          </p:cNvPr>
          <p:cNvSpPr>
            <a:spLocks noGrp="1"/>
          </p:cNvSpPr>
          <p:nvPr>
            <p:ph type="title"/>
          </p:nvPr>
        </p:nvSpPr>
        <p:spPr>
          <a:xfrm>
            <a:off x="677328" y="609600"/>
            <a:ext cx="2930518" cy="1320800"/>
          </a:xfrm>
        </p:spPr>
        <p:txBody>
          <a:bodyPr anchor="ctr">
            <a:normAutofit/>
          </a:bodyPr>
          <a:lstStyle/>
          <a:p>
            <a:r>
              <a:rPr lang="en-US" dirty="0"/>
              <a:t>Activation Functions</a:t>
            </a:r>
          </a:p>
        </p:txBody>
      </p:sp>
      <p:sp>
        <p:nvSpPr>
          <p:cNvPr id="3" name="Content Placeholder 2">
            <a:extLst>
              <a:ext uri="{FF2B5EF4-FFF2-40B4-BE49-F238E27FC236}">
                <a16:creationId xmlns:a16="http://schemas.microsoft.com/office/drawing/2014/main" id="{86DC731F-2411-4AC2-BF86-012A1460129C}"/>
              </a:ext>
            </a:extLst>
          </p:cNvPr>
          <p:cNvSpPr>
            <a:spLocks noGrp="1"/>
          </p:cNvSpPr>
          <p:nvPr>
            <p:ph idx="1"/>
          </p:nvPr>
        </p:nvSpPr>
        <p:spPr>
          <a:xfrm>
            <a:off x="478696" y="2160589"/>
            <a:ext cx="2930517" cy="3880773"/>
          </a:xfrm>
        </p:spPr>
        <p:txBody>
          <a:bodyPr>
            <a:normAutofit/>
          </a:bodyPr>
          <a:lstStyle/>
          <a:p>
            <a:r>
              <a:rPr lang="en-US" dirty="0"/>
              <a:t>We need to use activation functions both in the hidden layer and the output layer.</a:t>
            </a:r>
          </a:p>
          <a:p>
            <a:r>
              <a:rPr lang="en-US" dirty="0"/>
              <a:t>Directly related to how fast the neural network learns.</a:t>
            </a:r>
          </a:p>
        </p:txBody>
      </p:sp>
      <p:pic>
        <p:nvPicPr>
          <p:cNvPr id="5" name="Picture 4" descr="Diagram&#10;&#10;Description automatically generated">
            <a:extLst>
              <a:ext uri="{FF2B5EF4-FFF2-40B4-BE49-F238E27FC236}">
                <a16:creationId xmlns:a16="http://schemas.microsoft.com/office/drawing/2014/main" id="{8FB88B16-D363-4FEB-AFE7-B853C89A90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9213" y="692369"/>
            <a:ext cx="3273905" cy="2234439"/>
          </a:xfrm>
          <a:prstGeom prst="rect">
            <a:avLst/>
          </a:prstGeom>
        </p:spPr>
      </p:pic>
      <p:pic>
        <p:nvPicPr>
          <p:cNvPr id="9" name="Picture 8" descr="Chart&#10;&#10;Description automatically generated">
            <a:extLst>
              <a:ext uri="{FF2B5EF4-FFF2-40B4-BE49-F238E27FC236}">
                <a16:creationId xmlns:a16="http://schemas.microsoft.com/office/drawing/2014/main" id="{6528A7F5-7115-4DDE-AB6F-4E8F0F4857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2006" y="3427227"/>
            <a:ext cx="2819485" cy="2061098"/>
          </a:xfrm>
          <a:prstGeom prst="rect">
            <a:avLst/>
          </a:prstGeom>
        </p:spPr>
      </p:pic>
      <p:pic>
        <p:nvPicPr>
          <p:cNvPr id="11" name="Picture 10" descr="Chart, line chart&#10;&#10;Description automatically generated">
            <a:extLst>
              <a:ext uri="{FF2B5EF4-FFF2-40B4-BE49-F238E27FC236}">
                <a16:creationId xmlns:a16="http://schemas.microsoft.com/office/drawing/2014/main" id="{3BD120C8-7D28-4F3D-A08B-66AC9096EA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3118" y="3334678"/>
            <a:ext cx="2819485" cy="2234440"/>
          </a:xfrm>
          <a:prstGeom prst="rect">
            <a:avLst/>
          </a:prstGeom>
        </p:spPr>
      </p:pic>
      <p:pic>
        <p:nvPicPr>
          <p:cNvPr id="7" name="Picture 6" descr="Diagram&#10;&#10;Description automatically generated">
            <a:extLst>
              <a:ext uri="{FF2B5EF4-FFF2-40B4-BE49-F238E27FC236}">
                <a16:creationId xmlns:a16="http://schemas.microsoft.com/office/drawing/2014/main" id="{095AD8F3-DC38-4696-B0EC-0C4ED93DCD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78253" y="609600"/>
            <a:ext cx="3029214" cy="2287056"/>
          </a:xfrm>
          <a:prstGeom prst="rect">
            <a:avLst/>
          </a:prstGeom>
        </p:spPr>
      </p:pic>
    </p:spTree>
    <p:extLst>
      <p:ext uri="{BB962C8B-B14F-4D97-AF65-F5344CB8AC3E}">
        <p14:creationId xmlns:p14="http://schemas.microsoft.com/office/powerpoint/2010/main" val="4135254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76C5C-C621-4B96-8DE9-E69FCB60ACED}"/>
              </a:ext>
            </a:extLst>
          </p:cNvPr>
          <p:cNvSpPr>
            <a:spLocks noGrp="1"/>
          </p:cNvSpPr>
          <p:nvPr>
            <p:ph type="title"/>
          </p:nvPr>
        </p:nvSpPr>
        <p:spPr>
          <a:xfrm>
            <a:off x="652481" y="1382486"/>
            <a:ext cx="3547581" cy="4093028"/>
          </a:xfrm>
        </p:spPr>
        <p:txBody>
          <a:bodyPr anchor="ctr">
            <a:normAutofit/>
          </a:bodyPr>
          <a:lstStyle/>
          <a:p>
            <a:r>
              <a:rPr lang="en-US" sz="4400"/>
              <a:t>Loss Function</a:t>
            </a:r>
          </a:p>
        </p:txBody>
      </p:sp>
      <p:graphicFrame>
        <p:nvGraphicFramePr>
          <p:cNvPr id="5" name="Content Placeholder 2">
            <a:extLst>
              <a:ext uri="{FF2B5EF4-FFF2-40B4-BE49-F238E27FC236}">
                <a16:creationId xmlns:a16="http://schemas.microsoft.com/office/drawing/2014/main" id="{1A8CD2A3-36E4-7021-80C5-E1D3124F1753}"/>
              </a:ext>
            </a:extLst>
          </p:cNvPr>
          <p:cNvGraphicFramePr>
            <a:graphicFrameLocks noGrp="1"/>
          </p:cNvGraphicFramePr>
          <p:nvPr>
            <p:ph idx="1"/>
            <p:extLst>
              <p:ext uri="{D42A27DB-BD31-4B8C-83A1-F6EECF244321}">
                <p14:modId xmlns:p14="http://schemas.microsoft.com/office/powerpoint/2010/main" val="2748937225"/>
              </p:ext>
            </p:extLst>
          </p:nvPr>
        </p:nvGraphicFramePr>
        <p:xfrm>
          <a:off x="5044143" y="212651"/>
          <a:ext cx="6628804" cy="5687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descr="A picture containing text, watch, gauge&#10;&#10;Description automatically generated">
            <a:extLst>
              <a:ext uri="{FF2B5EF4-FFF2-40B4-BE49-F238E27FC236}">
                <a16:creationId xmlns:a16="http://schemas.microsoft.com/office/drawing/2014/main" id="{FEE5E7CB-5515-4092-BF1F-A081FBFC8B1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4245" y="5700980"/>
            <a:ext cx="3364584" cy="1090590"/>
          </a:xfrm>
          <a:prstGeom prst="rect">
            <a:avLst/>
          </a:prstGeom>
        </p:spPr>
      </p:pic>
    </p:spTree>
    <p:extLst>
      <p:ext uri="{BB962C8B-B14F-4D97-AF65-F5344CB8AC3E}">
        <p14:creationId xmlns:p14="http://schemas.microsoft.com/office/powerpoint/2010/main" val="3113165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4264C7C-0B1B-4015-BF69-0A158EAC9759}"/>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Optimization </a:t>
            </a:r>
          </a:p>
        </p:txBody>
      </p:sp>
      <p:pic>
        <p:nvPicPr>
          <p:cNvPr id="4" name="Picture 3" descr="Diagram&#10;&#10;Description automatically generated">
            <a:extLst>
              <a:ext uri="{FF2B5EF4-FFF2-40B4-BE49-F238E27FC236}">
                <a16:creationId xmlns:a16="http://schemas.microsoft.com/office/drawing/2014/main" id="{CADCB4B2-ABAF-4A6C-B6B4-D6BC8602DC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757251" y="2369448"/>
            <a:ext cx="3856774" cy="2208002"/>
          </a:xfrm>
          <a:prstGeom prst="rect">
            <a:avLst/>
          </a:prstGeom>
          <a:noFill/>
        </p:spPr>
      </p:pic>
      <p:sp>
        <p:nvSpPr>
          <p:cNvPr id="3" name="Content Placeholder 2">
            <a:extLst>
              <a:ext uri="{FF2B5EF4-FFF2-40B4-BE49-F238E27FC236}">
                <a16:creationId xmlns:a16="http://schemas.microsoft.com/office/drawing/2014/main" id="{77E6A805-C41A-4A93-ABF4-C82467028E58}"/>
              </a:ext>
            </a:extLst>
          </p:cNvPr>
          <p:cNvSpPr>
            <a:spLocks noGrp="1"/>
          </p:cNvSpPr>
          <p:nvPr>
            <p:ph idx="1"/>
          </p:nvPr>
        </p:nvSpPr>
        <p:spPr>
          <a:xfrm>
            <a:off x="7181725" y="2837329"/>
            <a:ext cx="4512988" cy="3317938"/>
          </a:xfrm>
        </p:spPr>
        <p:txBody>
          <a:bodyPr anchor="t">
            <a:normAutofit/>
          </a:bodyPr>
          <a:lstStyle/>
          <a:p>
            <a:r>
              <a:rPr lang="en-US" dirty="0">
                <a:solidFill>
                  <a:srgbClr val="FFFFFF"/>
                </a:solidFill>
              </a:rPr>
              <a:t>To minimize the calculated error and modify the weights.</a:t>
            </a:r>
          </a:p>
          <a:p>
            <a:r>
              <a:rPr lang="en-US" dirty="0">
                <a:solidFill>
                  <a:srgbClr val="FFFFFF"/>
                </a:solidFill>
              </a:rPr>
              <a:t>One most common used -- Gradient descent: </a:t>
            </a:r>
          </a:p>
          <a:p>
            <a:r>
              <a:rPr lang="en-US" dirty="0">
                <a:solidFill>
                  <a:srgbClr val="FFFFFF"/>
                </a:solidFill>
              </a:rPr>
              <a:t>Calculate gradient for the whole dataset and updates values in direction opposite to the gradients until we find a local minima.</a:t>
            </a:r>
          </a:p>
        </p:txBody>
      </p:sp>
    </p:spTree>
    <p:extLst>
      <p:ext uri="{BB962C8B-B14F-4D97-AF65-F5344CB8AC3E}">
        <p14:creationId xmlns:p14="http://schemas.microsoft.com/office/powerpoint/2010/main" val="3604635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F5BBFA-0645-443B-9648-1952F98F7F8A}"/>
              </a:ext>
            </a:extLst>
          </p:cNvPr>
          <p:cNvSpPr txBox="1"/>
          <p:nvPr/>
        </p:nvSpPr>
        <p:spPr>
          <a:xfrm>
            <a:off x="427931" y="1975202"/>
            <a:ext cx="2291138" cy="2062103"/>
          </a:xfrm>
          <a:prstGeom prst="rect">
            <a:avLst/>
          </a:prstGeom>
          <a:noFill/>
        </p:spPr>
        <p:txBody>
          <a:bodyPr wrap="square" rtlCol="0">
            <a:spAutoFit/>
          </a:bodyPr>
          <a:lstStyle/>
          <a:p>
            <a:pPr algn="ctr"/>
            <a:r>
              <a:rPr lang="en-US" sz="3200" dirty="0">
                <a:solidFill>
                  <a:srgbClr val="92D050"/>
                </a:solidFill>
              </a:rPr>
              <a:t>Analysis</a:t>
            </a:r>
          </a:p>
          <a:p>
            <a:pPr algn="ctr"/>
            <a:endParaRPr lang="en-US" sz="3200" dirty="0">
              <a:solidFill>
                <a:srgbClr val="92D050"/>
              </a:solidFill>
            </a:endParaRPr>
          </a:p>
          <a:p>
            <a:pPr algn="ctr"/>
            <a:endParaRPr lang="en-US" sz="3200" dirty="0">
              <a:solidFill>
                <a:srgbClr val="92D050"/>
              </a:solidFill>
            </a:endParaRPr>
          </a:p>
          <a:p>
            <a:pPr algn="ctr"/>
            <a:r>
              <a:rPr lang="en-US" sz="3200" dirty="0">
                <a:solidFill>
                  <a:srgbClr val="92D050"/>
                </a:solidFill>
              </a:rPr>
              <a:t> Methods</a:t>
            </a:r>
          </a:p>
        </p:txBody>
      </p:sp>
      <p:sp>
        <p:nvSpPr>
          <p:cNvPr id="14" name="Rectangle 13">
            <a:extLst>
              <a:ext uri="{FF2B5EF4-FFF2-40B4-BE49-F238E27FC236}">
                <a16:creationId xmlns:a16="http://schemas.microsoft.com/office/drawing/2014/main" id="{4BFCB3A4-DE00-4818-BB6E-352CF18E6ACC}"/>
              </a:ext>
            </a:extLst>
          </p:cNvPr>
          <p:cNvSpPr/>
          <p:nvPr/>
        </p:nvSpPr>
        <p:spPr>
          <a:xfrm>
            <a:off x="534255" y="1282228"/>
            <a:ext cx="2266310" cy="40094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6C9CC75D-D00A-42DF-8AF3-5BCE2A57B16A}"/>
              </a:ext>
            </a:extLst>
          </p:cNvPr>
          <p:cNvSpPr/>
          <p:nvPr/>
        </p:nvSpPr>
        <p:spPr>
          <a:xfrm>
            <a:off x="2948683" y="1404986"/>
            <a:ext cx="1438382" cy="57021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ABD0485A-A29C-44D2-A088-079405FBE636}"/>
              </a:ext>
            </a:extLst>
          </p:cNvPr>
          <p:cNvSpPr/>
          <p:nvPr/>
        </p:nvSpPr>
        <p:spPr>
          <a:xfrm>
            <a:off x="2948683" y="2966552"/>
            <a:ext cx="1438382" cy="57021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C6479632-CDDD-48FA-BA07-CC07125FD33F}"/>
              </a:ext>
            </a:extLst>
          </p:cNvPr>
          <p:cNvSpPr/>
          <p:nvPr/>
        </p:nvSpPr>
        <p:spPr>
          <a:xfrm>
            <a:off x="2948683" y="4482869"/>
            <a:ext cx="1438382" cy="57021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hlinkClick r:id="rId3" action="ppaction://hlinksldjump"/>
            <a:extLst>
              <a:ext uri="{FF2B5EF4-FFF2-40B4-BE49-F238E27FC236}">
                <a16:creationId xmlns:a16="http://schemas.microsoft.com/office/drawing/2014/main" id="{F15D3512-C8C2-437E-89B5-CFB4724B52B7}"/>
              </a:ext>
            </a:extLst>
          </p:cNvPr>
          <p:cNvSpPr/>
          <p:nvPr/>
        </p:nvSpPr>
        <p:spPr>
          <a:xfrm>
            <a:off x="4683303" y="1163586"/>
            <a:ext cx="3482502" cy="9335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hlinkClick r:id="rId4" action="ppaction://hlinksldjump"/>
            <a:extLst>
              <a:ext uri="{FF2B5EF4-FFF2-40B4-BE49-F238E27FC236}">
                <a16:creationId xmlns:a16="http://schemas.microsoft.com/office/drawing/2014/main" id="{C50384B1-AFC8-4333-AA37-59EA20DD6A21}"/>
              </a:ext>
            </a:extLst>
          </p:cNvPr>
          <p:cNvSpPr/>
          <p:nvPr/>
        </p:nvSpPr>
        <p:spPr>
          <a:xfrm>
            <a:off x="4683301" y="2905724"/>
            <a:ext cx="3578197" cy="8309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hlinkClick r:id="rId3" action="ppaction://hlinksldjump"/>
            <a:extLst>
              <a:ext uri="{FF2B5EF4-FFF2-40B4-BE49-F238E27FC236}">
                <a16:creationId xmlns:a16="http://schemas.microsoft.com/office/drawing/2014/main" id="{8E76FEDF-5424-435C-8973-BBC1CC6BD6B1}"/>
              </a:ext>
            </a:extLst>
          </p:cNvPr>
          <p:cNvSpPr/>
          <p:nvPr/>
        </p:nvSpPr>
        <p:spPr>
          <a:xfrm>
            <a:off x="4683301" y="4338331"/>
            <a:ext cx="3578196" cy="9533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00F02A5-2D49-4C63-A4DD-2A4EA3D85F67}"/>
              </a:ext>
            </a:extLst>
          </p:cNvPr>
          <p:cNvSpPr txBox="1"/>
          <p:nvPr/>
        </p:nvSpPr>
        <p:spPr>
          <a:xfrm>
            <a:off x="5510757" y="1416074"/>
            <a:ext cx="3145826" cy="369332"/>
          </a:xfrm>
          <a:prstGeom prst="rect">
            <a:avLst/>
          </a:prstGeom>
          <a:noFill/>
        </p:spPr>
        <p:txBody>
          <a:bodyPr wrap="square" rtlCol="0">
            <a:spAutoFit/>
          </a:bodyPr>
          <a:lstStyle/>
          <a:p>
            <a:r>
              <a:rPr lang="en-US" dirty="0">
                <a:solidFill>
                  <a:srgbClr val="92D050"/>
                </a:solidFill>
                <a:latin typeface="Calibri" panose="020F0502020204030204" pitchFamily="34" charset="0"/>
                <a:cs typeface="Calibri" panose="020F0502020204030204" pitchFamily="34" charset="0"/>
              </a:rPr>
              <a:t>Neural Network</a:t>
            </a:r>
          </a:p>
        </p:txBody>
      </p:sp>
      <p:sp>
        <p:nvSpPr>
          <p:cNvPr id="29" name="TextBox 28">
            <a:extLst>
              <a:ext uri="{FF2B5EF4-FFF2-40B4-BE49-F238E27FC236}">
                <a16:creationId xmlns:a16="http://schemas.microsoft.com/office/drawing/2014/main" id="{FF734BDA-50CD-493C-8F26-DAF0DF27EF40}"/>
              </a:ext>
            </a:extLst>
          </p:cNvPr>
          <p:cNvSpPr txBox="1"/>
          <p:nvPr/>
        </p:nvSpPr>
        <p:spPr>
          <a:xfrm>
            <a:off x="5019979" y="3102291"/>
            <a:ext cx="3145826" cy="369332"/>
          </a:xfrm>
          <a:prstGeom prst="rect">
            <a:avLst/>
          </a:prstGeom>
          <a:noFill/>
        </p:spPr>
        <p:txBody>
          <a:bodyPr wrap="square" rtlCol="0">
            <a:spAutoFit/>
          </a:bodyPr>
          <a:lstStyle/>
          <a:p>
            <a:r>
              <a:rPr lang="en-US" dirty="0">
                <a:solidFill>
                  <a:srgbClr val="92D050"/>
                </a:solidFill>
                <a:latin typeface="Calibri" panose="020F0502020204030204" pitchFamily="34" charset="0"/>
                <a:cs typeface="Calibri" panose="020F0502020204030204" pitchFamily="34" charset="0"/>
              </a:rPr>
              <a:t>Multinomial Logistic Regression</a:t>
            </a:r>
          </a:p>
        </p:txBody>
      </p:sp>
      <p:sp>
        <p:nvSpPr>
          <p:cNvPr id="30" name="TextBox 29">
            <a:extLst>
              <a:ext uri="{FF2B5EF4-FFF2-40B4-BE49-F238E27FC236}">
                <a16:creationId xmlns:a16="http://schemas.microsoft.com/office/drawing/2014/main" id="{50A3649A-B590-413D-B78E-7A5F22A14A40}"/>
              </a:ext>
            </a:extLst>
          </p:cNvPr>
          <p:cNvSpPr txBox="1"/>
          <p:nvPr/>
        </p:nvSpPr>
        <p:spPr>
          <a:xfrm>
            <a:off x="5115671" y="4672298"/>
            <a:ext cx="3145826" cy="369332"/>
          </a:xfrm>
          <a:prstGeom prst="rect">
            <a:avLst/>
          </a:prstGeom>
          <a:noFill/>
        </p:spPr>
        <p:txBody>
          <a:bodyPr wrap="square" rtlCol="0">
            <a:spAutoFit/>
          </a:bodyPr>
          <a:lstStyle/>
          <a:p>
            <a:r>
              <a:rPr lang="en-US" dirty="0">
                <a:solidFill>
                  <a:srgbClr val="92D050"/>
                </a:solidFill>
                <a:latin typeface="Calibri" panose="020F0502020204030204" pitchFamily="34" charset="0"/>
                <a:cs typeface="Calibri" panose="020F0502020204030204" pitchFamily="34" charset="0"/>
              </a:rPr>
              <a:t>Support Vector Machines</a:t>
            </a:r>
          </a:p>
        </p:txBody>
      </p:sp>
    </p:spTree>
    <p:extLst>
      <p:ext uri="{BB962C8B-B14F-4D97-AF65-F5344CB8AC3E}">
        <p14:creationId xmlns:p14="http://schemas.microsoft.com/office/powerpoint/2010/main" val="1475382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1407F-11EC-451A-96C1-6706A405E218}"/>
              </a:ext>
            </a:extLst>
          </p:cNvPr>
          <p:cNvSpPr>
            <a:spLocks noGrp="1"/>
          </p:cNvSpPr>
          <p:nvPr>
            <p:ph type="title"/>
          </p:nvPr>
        </p:nvSpPr>
        <p:spPr>
          <a:xfrm>
            <a:off x="652481" y="1382486"/>
            <a:ext cx="3547581" cy="4093028"/>
          </a:xfrm>
        </p:spPr>
        <p:txBody>
          <a:bodyPr anchor="ctr">
            <a:normAutofit/>
          </a:bodyPr>
          <a:lstStyle/>
          <a:p>
            <a:r>
              <a:rPr lang="en-US" sz="4400"/>
              <a:t>Neural Network Model</a:t>
            </a:r>
          </a:p>
        </p:txBody>
      </p:sp>
      <p:graphicFrame>
        <p:nvGraphicFramePr>
          <p:cNvPr id="5" name="Content Placeholder 2">
            <a:extLst>
              <a:ext uri="{FF2B5EF4-FFF2-40B4-BE49-F238E27FC236}">
                <a16:creationId xmlns:a16="http://schemas.microsoft.com/office/drawing/2014/main" id="{447AF39F-75B1-176F-2F4A-65C33F9C4E82}"/>
              </a:ext>
            </a:extLst>
          </p:cNvPr>
          <p:cNvGraphicFramePr>
            <a:graphicFrameLocks noGrp="1"/>
          </p:cNvGraphicFramePr>
          <p:nvPr>
            <p:ph idx="1"/>
            <p:extLst>
              <p:ext uri="{D42A27DB-BD31-4B8C-83A1-F6EECF244321}">
                <p14:modId xmlns:p14="http://schemas.microsoft.com/office/powerpoint/2010/main" val="2741853683"/>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7605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FDCE-EA7D-4747-B31B-BE7F8EB50061}"/>
              </a:ext>
            </a:extLst>
          </p:cNvPr>
          <p:cNvSpPr>
            <a:spLocks noGrp="1"/>
          </p:cNvSpPr>
          <p:nvPr>
            <p:ph type="title"/>
          </p:nvPr>
        </p:nvSpPr>
        <p:spPr>
          <a:xfrm>
            <a:off x="496581" y="308345"/>
            <a:ext cx="8596668" cy="1320800"/>
          </a:xfrm>
        </p:spPr>
        <p:txBody>
          <a:bodyPr/>
          <a:lstStyle/>
          <a:p>
            <a:r>
              <a:rPr lang="en-US" dirty="0"/>
              <a:t>NN Results</a:t>
            </a:r>
          </a:p>
        </p:txBody>
      </p:sp>
      <p:sp>
        <p:nvSpPr>
          <p:cNvPr id="9" name="Arrow: Right 8">
            <a:extLst>
              <a:ext uri="{FF2B5EF4-FFF2-40B4-BE49-F238E27FC236}">
                <a16:creationId xmlns:a16="http://schemas.microsoft.com/office/drawing/2014/main" id="{6AABCAE5-EC72-4AD1-A876-E00842C131DF}"/>
              </a:ext>
            </a:extLst>
          </p:cNvPr>
          <p:cNvSpPr/>
          <p:nvPr/>
        </p:nvSpPr>
        <p:spPr>
          <a:xfrm flipH="1">
            <a:off x="6596960" y="2052935"/>
            <a:ext cx="1215576" cy="57021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row: Right 9">
            <a:extLst>
              <a:ext uri="{FF2B5EF4-FFF2-40B4-BE49-F238E27FC236}">
                <a16:creationId xmlns:a16="http://schemas.microsoft.com/office/drawing/2014/main" id="{0526A99A-B288-4641-B054-E85AF74695E2}"/>
              </a:ext>
            </a:extLst>
          </p:cNvPr>
          <p:cNvSpPr/>
          <p:nvPr/>
        </p:nvSpPr>
        <p:spPr>
          <a:xfrm flipH="1">
            <a:off x="6596960" y="5503370"/>
            <a:ext cx="1215576" cy="57021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46650BE-A2FB-4FA5-A3D0-91E75341FDF3}"/>
              </a:ext>
            </a:extLst>
          </p:cNvPr>
          <p:cNvSpPr/>
          <p:nvPr/>
        </p:nvSpPr>
        <p:spPr>
          <a:xfrm>
            <a:off x="8065864" y="1629145"/>
            <a:ext cx="1365214" cy="14734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DB4876F-8BE4-427C-9895-CF8593B22C50}"/>
              </a:ext>
            </a:extLst>
          </p:cNvPr>
          <p:cNvSpPr txBox="1"/>
          <p:nvPr/>
        </p:nvSpPr>
        <p:spPr>
          <a:xfrm>
            <a:off x="7940317" y="1983823"/>
            <a:ext cx="1616309" cy="923330"/>
          </a:xfrm>
          <a:prstGeom prst="rect">
            <a:avLst/>
          </a:prstGeom>
          <a:noFill/>
        </p:spPr>
        <p:txBody>
          <a:bodyPr wrap="square" rtlCol="0">
            <a:spAutoFit/>
          </a:bodyPr>
          <a:lstStyle/>
          <a:p>
            <a:pPr algn="ctr"/>
            <a:r>
              <a:rPr lang="en-US" dirty="0">
                <a:solidFill>
                  <a:srgbClr val="92D050"/>
                </a:solidFill>
                <a:latin typeface="Calibri" panose="020F0502020204030204" pitchFamily="34" charset="0"/>
                <a:cs typeface="Calibri" panose="020F0502020204030204" pitchFamily="34" charset="0"/>
              </a:rPr>
              <a:t>Training</a:t>
            </a:r>
          </a:p>
          <a:p>
            <a:pPr algn="ctr"/>
            <a:r>
              <a:rPr lang="en-US" dirty="0">
                <a:solidFill>
                  <a:srgbClr val="92D050"/>
                </a:solidFill>
                <a:latin typeface="Calibri" panose="020F0502020204030204" pitchFamily="34" charset="0"/>
                <a:cs typeface="Calibri" panose="020F0502020204030204" pitchFamily="34" charset="0"/>
              </a:rPr>
              <a:t>&amp;</a:t>
            </a:r>
          </a:p>
          <a:p>
            <a:pPr algn="ctr"/>
            <a:r>
              <a:rPr lang="en-US" dirty="0">
                <a:solidFill>
                  <a:srgbClr val="92D050"/>
                </a:solidFill>
                <a:latin typeface="Calibri" panose="020F0502020204030204" pitchFamily="34" charset="0"/>
                <a:cs typeface="Calibri" panose="020F0502020204030204" pitchFamily="34" charset="0"/>
              </a:rPr>
              <a:t>Validation</a:t>
            </a:r>
          </a:p>
        </p:txBody>
      </p:sp>
      <p:sp>
        <p:nvSpPr>
          <p:cNvPr id="13" name="Oval 12">
            <a:extLst>
              <a:ext uri="{FF2B5EF4-FFF2-40B4-BE49-F238E27FC236}">
                <a16:creationId xmlns:a16="http://schemas.microsoft.com/office/drawing/2014/main" id="{7C8C0CE7-72D4-44EF-8FBE-A4E4526F89FC}"/>
              </a:ext>
            </a:extLst>
          </p:cNvPr>
          <p:cNvSpPr/>
          <p:nvPr/>
        </p:nvSpPr>
        <p:spPr>
          <a:xfrm>
            <a:off x="7940317" y="4998657"/>
            <a:ext cx="1365214" cy="14734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B3CDCC7-D63F-459D-9FCA-6FCD84435989}"/>
              </a:ext>
            </a:extLst>
          </p:cNvPr>
          <p:cNvSpPr txBox="1"/>
          <p:nvPr/>
        </p:nvSpPr>
        <p:spPr>
          <a:xfrm>
            <a:off x="7814769" y="5530973"/>
            <a:ext cx="1616309" cy="369332"/>
          </a:xfrm>
          <a:prstGeom prst="rect">
            <a:avLst/>
          </a:prstGeom>
          <a:noFill/>
        </p:spPr>
        <p:txBody>
          <a:bodyPr wrap="square" rtlCol="0">
            <a:spAutoFit/>
          </a:bodyPr>
          <a:lstStyle/>
          <a:p>
            <a:pPr algn="ctr"/>
            <a:r>
              <a:rPr lang="en-US" dirty="0">
                <a:solidFill>
                  <a:srgbClr val="92D050"/>
                </a:solidFill>
                <a:latin typeface="Calibri" panose="020F0502020204030204" pitchFamily="34" charset="0"/>
                <a:cs typeface="Calibri" panose="020F0502020204030204" pitchFamily="34" charset="0"/>
              </a:rPr>
              <a:t>Testing</a:t>
            </a:r>
          </a:p>
        </p:txBody>
      </p:sp>
      <p:sp>
        <p:nvSpPr>
          <p:cNvPr id="15" name="TextBox 14">
            <a:extLst>
              <a:ext uri="{FF2B5EF4-FFF2-40B4-BE49-F238E27FC236}">
                <a16:creationId xmlns:a16="http://schemas.microsoft.com/office/drawing/2014/main" id="{44CE5BD3-72FB-4298-9CE5-F8F5562E8054}"/>
              </a:ext>
            </a:extLst>
          </p:cNvPr>
          <p:cNvSpPr txBox="1"/>
          <p:nvPr/>
        </p:nvSpPr>
        <p:spPr>
          <a:xfrm>
            <a:off x="534255" y="6256456"/>
            <a:ext cx="6102848" cy="369332"/>
          </a:xfrm>
          <a:prstGeom prst="rect">
            <a:avLst/>
          </a:prstGeom>
          <a:noFill/>
        </p:spPr>
        <p:txBody>
          <a:bodyPr wrap="square">
            <a:spAutoFit/>
          </a:bodyPr>
          <a:lstStyle/>
          <a:p>
            <a:r>
              <a:rPr lang="en-US" dirty="0">
                <a:hlinkClick r:id="rId2" action="ppaction://hlinksldjump"/>
              </a:rPr>
              <a:t>* MYMAIN</a:t>
            </a:r>
            <a:endParaRPr lang="en-US" dirty="0"/>
          </a:p>
        </p:txBody>
      </p:sp>
      <p:pic>
        <p:nvPicPr>
          <p:cNvPr id="23" name="Picture 22" descr="Chart, scatter chart&#10;&#10;Description automatically generated">
            <a:extLst>
              <a:ext uri="{FF2B5EF4-FFF2-40B4-BE49-F238E27FC236}">
                <a16:creationId xmlns:a16="http://schemas.microsoft.com/office/drawing/2014/main" id="{55015FB0-8D8E-438A-8646-3C8650519A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581" y="1312864"/>
            <a:ext cx="5972598" cy="3685793"/>
          </a:xfrm>
          <a:prstGeom prst="rect">
            <a:avLst/>
          </a:prstGeom>
        </p:spPr>
      </p:pic>
      <p:pic>
        <p:nvPicPr>
          <p:cNvPr id="25" name="Picture 24" descr="A picture containing text&#10;&#10;Description automatically generated">
            <a:extLst>
              <a:ext uri="{FF2B5EF4-FFF2-40B4-BE49-F238E27FC236}">
                <a16:creationId xmlns:a16="http://schemas.microsoft.com/office/drawing/2014/main" id="{BA5FD9BC-21E1-4B7B-B0BF-6B097C8AEA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125" y="5482219"/>
            <a:ext cx="3443621" cy="774237"/>
          </a:xfrm>
          <a:prstGeom prst="rect">
            <a:avLst/>
          </a:prstGeom>
        </p:spPr>
      </p:pic>
    </p:spTree>
    <p:extLst>
      <p:ext uri="{BB962C8B-B14F-4D97-AF65-F5344CB8AC3E}">
        <p14:creationId xmlns:p14="http://schemas.microsoft.com/office/powerpoint/2010/main" val="1847936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1BE2C-4BB7-493D-9A1B-E0229442D159}"/>
              </a:ext>
            </a:extLst>
          </p:cNvPr>
          <p:cNvSpPr>
            <a:spLocks noGrp="1"/>
          </p:cNvSpPr>
          <p:nvPr>
            <p:ph type="title"/>
          </p:nvPr>
        </p:nvSpPr>
        <p:spPr>
          <a:xfrm>
            <a:off x="1286933" y="609600"/>
            <a:ext cx="10197494" cy="1099457"/>
          </a:xfrm>
        </p:spPr>
        <p:txBody>
          <a:bodyPr>
            <a:normAutofit/>
          </a:bodyPr>
          <a:lstStyle/>
          <a:p>
            <a:r>
              <a:rPr lang="en-US" dirty="0"/>
              <a:t>Multinominal Logistic Regression</a:t>
            </a:r>
          </a:p>
        </p:txBody>
      </p:sp>
      <p:graphicFrame>
        <p:nvGraphicFramePr>
          <p:cNvPr id="5" name="Content Placeholder 2">
            <a:extLst>
              <a:ext uri="{FF2B5EF4-FFF2-40B4-BE49-F238E27FC236}">
                <a16:creationId xmlns:a16="http://schemas.microsoft.com/office/drawing/2014/main" id="{B5052EAD-20C5-3356-2654-CB347AB4F88F}"/>
              </a:ext>
            </a:extLst>
          </p:cNvPr>
          <p:cNvGraphicFramePr>
            <a:graphicFrameLocks noGrp="1"/>
          </p:cNvGraphicFramePr>
          <p:nvPr>
            <p:ph idx="1"/>
            <p:extLst>
              <p:ext uri="{D42A27DB-BD31-4B8C-83A1-F6EECF244321}">
                <p14:modId xmlns:p14="http://schemas.microsoft.com/office/powerpoint/2010/main" val="33855542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7562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rId2" action="ppaction://hlinksldjump"/>
            <a:extLst>
              <a:ext uri="{FF2B5EF4-FFF2-40B4-BE49-F238E27FC236}">
                <a16:creationId xmlns:a16="http://schemas.microsoft.com/office/drawing/2014/main" id="{D99CDC7C-5F33-46B3-8C76-74FACCC6FBA0}"/>
              </a:ext>
            </a:extLst>
          </p:cNvPr>
          <p:cNvSpPr txBox="1"/>
          <p:nvPr/>
        </p:nvSpPr>
        <p:spPr>
          <a:xfrm>
            <a:off x="1448655" y="717298"/>
            <a:ext cx="7392257" cy="523220"/>
          </a:xfrm>
          <a:prstGeom prst="rect">
            <a:avLst/>
          </a:prstGeom>
          <a:noFill/>
        </p:spPr>
        <p:txBody>
          <a:bodyPr wrap="square" rtlCol="0">
            <a:spAutoFit/>
          </a:bodyPr>
          <a:lstStyle/>
          <a:p>
            <a:r>
              <a:rPr lang="en-US" sz="2800" dirty="0">
                <a:solidFill>
                  <a:srgbClr val="B9D181"/>
                </a:solidFill>
                <a:hlinkClick r:id="rId3" action="ppaction://hlinksldjump"/>
              </a:rPr>
              <a:t>1. Research Question</a:t>
            </a:r>
            <a:endParaRPr lang="en-US" sz="2800" dirty="0">
              <a:solidFill>
                <a:srgbClr val="92D050"/>
              </a:solidFill>
            </a:endParaRPr>
          </a:p>
        </p:txBody>
      </p:sp>
      <p:sp>
        <p:nvSpPr>
          <p:cNvPr id="6" name="TextBox 5">
            <a:extLst>
              <a:ext uri="{FF2B5EF4-FFF2-40B4-BE49-F238E27FC236}">
                <a16:creationId xmlns:a16="http://schemas.microsoft.com/office/drawing/2014/main" id="{248BC305-7D0F-4FEB-9A54-8094AF5F34CE}"/>
              </a:ext>
            </a:extLst>
          </p:cNvPr>
          <p:cNvSpPr txBox="1"/>
          <p:nvPr/>
        </p:nvSpPr>
        <p:spPr>
          <a:xfrm>
            <a:off x="1448655" y="1563098"/>
            <a:ext cx="8435083" cy="954107"/>
          </a:xfrm>
          <a:prstGeom prst="rect">
            <a:avLst/>
          </a:prstGeom>
          <a:noFill/>
        </p:spPr>
        <p:txBody>
          <a:bodyPr wrap="square" rtlCol="0">
            <a:spAutoFit/>
          </a:bodyPr>
          <a:lstStyle/>
          <a:p>
            <a:r>
              <a:rPr lang="en-US" sz="2800" dirty="0">
                <a:solidFill>
                  <a:srgbClr val="92D050"/>
                </a:solidFill>
                <a:hlinkClick r:id="rId4" action="ppaction://hlinksldjump"/>
              </a:rPr>
              <a:t>2. Smartphone-Based Recognition of Human Activities and Postural Transitions Data Set </a:t>
            </a:r>
            <a:endParaRPr lang="en-US" sz="2800" dirty="0">
              <a:solidFill>
                <a:srgbClr val="92D050"/>
              </a:solidFill>
            </a:endParaRPr>
          </a:p>
        </p:txBody>
      </p:sp>
      <p:sp>
        <p:nvSpPr>
          <p:cNvPr id="7" name="TextBox 6">
            <a:extLst>
              <a:ext uri="{FF2B5EF4-FFF2-40B4-BE49-F238E27FC236}">
                <a16:creationId xmlns:a16="http://schemas.microsoft.com/office/drawing/2014/main" id="{7DF58D27-D152-4875-89F0-6836C2F02B9C}"/>
              </a:ext>
            </a:extLst>
          </p:cNvPr>
          <p:cNvSpPr txBox="1"/>
          <p:nvPr/>
        </p:nvSpPr>
        <p:spPr>
          <a:xfrm>
            <a:off x="1448655" y="2839785"/>
            <a:ext cx="8126860" cy="523220"/>
          </a:xfrm>
          <a:prstGeom prst="rect">
            <a:avLst/>
          </a:prstGeom>
          <a:noFill/>
        </p:spPr>
        <p:txBody>
          <a:bodyPr wrap="square" rtlCol="0">
            <a:spAutoFit/>
          </a:bodyPr>
          <a:lstStyle/>
          <a:p>
            <a:r>
              <a:rPr lang="en-US" sz="2800" dirty="0">
                <a:solidFill>
                  <a:srgbClr val="92D050"/>
                </a:solidFill>
                <a:hlinkClick r:id="rId5" action="ppaction://hlinksldjump"/>
              </a:rPr>
              <a:t>3. Previous Study Approaches</a:t>
            </a:r>
            <a:endParaRPr lang="en-US" sz="2800" dirty="0">
              <a:solidFill>
                <a:srgbClr val="92D050"/>
              </a:solidFill>
            </a:endParaRPr>
          </a:p>
        </p:txBody>
      </p:sp>
      <p:sp>
        <p:nvSpPr>
          <p:cNvPr id="5" name="TextBox 4">
            <a:extLst>
              <a:ext uri="{FF2B5EF4-FFF2-40B4-BE49-F238E27FC236}">
                <a16:creationId xmlns:a16="http://schemas.microsoft.com/office/drawing/2014/main" id="{B829B3A4-F5BF-4651-9C9C-5D8E70DF24A0}"/>
              </a:ext>
            </a:extLst>
          </p:cNvPr>
          <p:cNvSpPr txBox="1"/>
          <p:nvPr/>
        </p:nvSpPr>
        <p:spPr>
          <a:xfrm>
            <a:off x="1448655" y="3685585"/>
            <a:ext cx="8126860" cy="523220"/>
          </a:xfrm>
          <a:prstGeom prst="rect">
            <a:avLst/>
          </a:prstGeom>
          <a:noFill/>
        </p:spPr>
        <p:txBody>
          <a:bodyPr wrap="square" rtlCol="0">
            <a:spAutoFit/>
          </a:bodyPr>
          <a:lstStyle/>
          <a:p>
            <a:r>
              <a:rPr lang="en-US" sz="2800" dirty="0">
                <a:solidFill>
                  <a:srgbClr val="92D050"/>
                </a:solidFill>
                <a:hlinkClick r:id="rId6" action="ppaction://hlinksldjump"/>
              </a:rPr>
              <a:t>4. Analysis Method Background</a:t>
            </a:r>
            <a:endParaRPr lang="en-US" sz="2800" dirty="0">
              <a:solidFill>
                <a:srgbClr val="92D050"/>
              </a:solidFill>
            </a:endParaRPr>
          </a:p>
        </p:txBody>
      </p:sp>
      <p:sp>
        <p:nvSpPr>
          <p:cNvPr id="8" name="TextBox 7">
            <a:extLst>
              <a:ext uri="{FF2B5EF4-FFF2-40B4-BE49-F238E27FC236}">
                <a16:creationId xmlns:a16="http://schemas.microsoft.com/office/drawing/2014/main" id="{310E624E-0B69-4EAD-BE34-388B3D2625B4}"/>
              </a:ext>
            </a:extLst>
          </p:cNvPr>
          <p:cNvSpPr txBox="1"/>
          <p:nvPr/>
        </p:nvSpPr>
        <p:spPr>
          <a:xfrm>
            <a:off x="1448655" y="4531385"/>
            <a:ext cx="8126860" cy="523220"/>
          </a:xfrm>
          <a:prstGeom prst="rect">
            <a:avLst/>
          </a:prstGeom>
          <a:noFill/>
        </p:spPr>
        <p:txBody>
          <a:bodyPr wrap="square" rtlCol="0">
            <a:spAutoFit/>
          </a:bodyPr>
          <a:lstStyle/>
          <a:p>
            <a:r>
              <a:rPr lang="en-US" sz="2800" dirty="0">
                <a:solidFill>
                  <a:srgbClr val="92D050"/>
                </a:solidFill>
                <a:hlinkClick r:id="rId7" action="ppaction://hlinksldjump"/>
              </a:rPr>
              <a:t>5. My Data Analysis</a:t>
            </a:r>
            <a:endParaRPr lang="en-US" sz="2800" dirty="0">
              <a:solidFill>
                <a:srgbClr val="92D050"/>
              </a:solidFill>
            </a:endParaRPr>
          </a:p>
        </p:txBody>
      </p:sp>
    </p:spTree>
    <p:extLst>
      <p:ext uri="{BB962C8B-B14F-4D97-AF65-F5344CB8AC3E}">
        <p14:creationId xmlns:p14="http://schemas.microsoft.com/office/powerpoint/2010/main" val="588785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1BE2C-4BB7-493D-9A1B-E0229442D159}"/>
              </a:ext>
            </a:extLst>
          </p:cNvPr>
          <p:cNvSpPr>
            <a:spLocks noGrp="1"/>
          </p:cNvSpPr>
          <p:nvPr>
            <p:ph type="title"/>
          </p:nvPr>
        </p:nvSpPr>
        <p:spPr>
          <a:xfrm>
            <a:off x="1286933" y="609600"/>
            <a:ext cx="10197494" cy="1099457"/>
          </a:xfrm>
        </p:spPr>
        <p:txBody>
          <a:bodyPr>
            <a:normAutofit/>
          </a:bodyPr>
          <a:lstStyle/>
          <a:p>
            <a:r>
              <a:rPr lang="en-US" dirty="0"/>
              <a:t>Support Vector Machines </a:t>
            </a:r>
          </a:p>
        </p:txBody>
      </p:sp>
      <p:graphicFrame>
        <p:nvGraphicFramePr>
          <p:cNvPr id="5" name="Content Placeholder 2">
            <a:extLst>
              <a:ext uri="{FF2B5EF4-FFF2-40B4-BE49-F238E27FC236}">
                <a16:creationId xmlns:a16="http://schemas.microsoft.com/office/drawing/2014/main" id="{B5052EAD-20C5-3356-2654-CB347AB4F88F}"/>
              </a:ext>
            </a:extLst>
          </p:cNvPr>
          <p:cNvGraphicFramePr>
            <a:graphicFrameLocks noGrp="1"/>
          </p:cNvGraphicFramePr>
          <p:nvPr>
            <p:ph idx="1"/>
            <p:extLst>
              <p:ext uri="{D42A27DB-BD31-4B8C-83A1-F6EECF244321}">
                <p14:modId xmlns:p14="http://schemas.microsoft.com/office/powerpoint/2010/main" val="2943308326"/>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7230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0BF5C-9F04-446B-8CDA-B9575C04C2BB}"/>
              </a:ext>
            </a:extLst>
          </p:cNvPr>
          <p:cNvSpPr>
            <a:spLocks noGrp="1"/>
          </p:cNvSpPr>
          <p:nvPr>
            <p:ph type="title"/>
          </p:nvPr>
        </p:nvSpPr>
        <p:spPr/>
        <p:txBody>
          <a:bodyPr/>
          <a:lstStyle/>
          <a:p>
            <a:r>
              <a:rPr lang="en-US" dirty="0"/>
              <a:t>R</a:t>
            </a:r>
            <a:r>
              <a:rPr lang="en-US" altLang="zh-CN" dirty="0"/>
              <a:t>eference</a:t>
            </a:r>
            <a:endParaRPr lang="en-US" dirty="0"/>
          </a:p>
        </p:txBody>
      </p:sp>
      <p:sp>
        <p:nvSpPr>
          <p:cNvPr id="3" name="Content Placeholder 2">
            <a:extLst>
              <a:ext uri="{FF2B5EF4-FFF2-40B4-BE49-F238E27FC236}">
                <a16:creationId xmlns:a16="http://schemas.microsoft.com/office/drawing/2014/main" id="{5BB1F059-7104-42CF-A074-62A0C2600E21}"/>
              </a:ext>
            </a:extLst>
          </p:cNvPr>
          <p:cNvSpPr>
            <a:spLocks noGrp="1"/>
          </p:cNvSpPr>
          <p:nvPr>
            <p:ph idx="1"/>
          </p:nvPr>
        </p:nvSpPr>
        <p:spPr>
          <a:xfrm>
            <a:off x="677334" y="1711842"/>
            <a:ext cx="8596668" cy="4837813"/>
          </a:xfrm>
        </p:spPr>
        <p:txBody>
          <a:bodyPr>
            <a:normAutofit/>
          </a:bodyPr>
          <a:lstStyle/>
          <a:p>
            <a:r>
              <a:rPr lang="en-US" sz="1800" dirty="0">
                <a:solidFill>
                  <a:schemeClr val="tx1"/>
                </a:solidFill>
                <a:effectLst/>
                <a:latin typeface="+mj-lt"/>
                <a:ea typeface="DengXian" panose="02010600030101010101" pitchFamily="2" charset="-122"/>
                <a:cs typeface="Times New Roman" panose="02020603050405020304" pitchFamily="18" charset="0"/>
              </a:rPr>
              <a:t>Activation Functions in Neural Networks </a:t>
            </a:r>
            <a:r>
              <a:rPr lang="en-US" dirty="0">
                <a:solidFill>
                  <a:schemeClr val="tx1"/>
                </a:solidFill>
                <a:latin typeface="+mj-lt"/>
                <a:ea typeface="DengXian" panose="02010600030101010101" pitchFamily="2" charset="-122"/>
                <a:cs typeface="Times New Roman" panose="02020603050405020304" pitchFamily="18" charset="0"/>
              </a:rPr>
              <a:t>,</a:t>
            </a:r>
            <a:r>
              <a:rPr lang="zh-CN" altLang="en-US" dirty="0">
                <a:solidFill>
                  <a:schemeClr val="tx1"/>
                </a:solidFill>
                <a:latin typeface="+mj-lt"/>
                <a:ea typeface="DengXian" panose="02010600030101010101" pitchFamily="2" charset="-122"/>
                <a:cs typeface="Times New Roman" panose="02020603050405020304" pitchFamily="18" charset="0"/>
              </a:rPr>
              <a:t> </a:t>
            </a:r>
            <a:r>
              <a:rPr lang="en-US" sz="1800" dirty="0">
                <a:solidFill>
                  <a:schemeClr val="tx1"/>
                </a:solidFill>
                <a:effectLst/>
                <a:latin typeface="+mj-lt"/>
                <a:ea typeface="DengXian" panose="02010600030101010101" pitchFamily="2" charset="-122"/>
                <a:cs typeface="Times New Roman" panose="02020603050405020304" pitchFamily="18" charset="0"/>
              </a:rPr>
              <a:t>Hamza Mahmood</a:t>
            </a:r>
          </a:p>
          <a:p>
            <a:r>
              <a:rPr lang="en-US" sz="1800" dirty="0">
                <a:solidFill>
                  <a:schemeClr val="tx1"/>
                </a:solidFill>
                <a:effectLst/>
                <a:latin typeface="+mj-lt"/>
                <a:ea typeface="DengXian" panose="02010600030101010101" pitchFamily="2" charset="-122"/>
                <a:cs typeface="Times New Roman" panose="02020603050405020304" pitchFamily="18" charset="0"/>
              </a:rPr>
              <a:t>Training Neural Networks for price prediction with TensorFlow, Jan Majewski</a:t>
            </a:r>
          </a:p>
          <a:p>
            <a:r>
              <a:rPr lang="en-US" dirty="0">
                <a:solidFill>
                  <a:schemeClr val="tx1"/>
                </a:solidFill>
                <a:latin typeface="+mj-lt"/>
              </a:rPr>
              <a:t>Loss Functions and Optimization Algorithms Demystified</a:t>
            </a:r>
            <a:r>
              <a:rPr lang="en-US" dirty="0">
                <a:solidFill>
                  <a:schemeClr val="tx1"/>
                </a:solidFill>
                <a:latin typeface="+mj-lt"/>
                <a:ea typeface="DengXian" panose="02010600030101010101" pitchFamily="2" charset="-122"/>
                <a:cs typeface="Times New Roman" panose="02020603050405020304" pitchFamily="18" charset="0"/>
              </a:rPr>
              <a:t>, Apoorva Agrawal</a:t>
            </a:r>
          </a:p>
          <a:p>
            <a:r>
              <a:rPr lang="en-US" dirty="0">
                <a:solidFill>
                  <a:schemeClr val="tx1"/>
                </a:solidFill>
                <a:latin typeface="+mj-lt"/>
                <a:ea typeface="DengXian" panose="02010600030101010101" pitchFamily="2" charset="-122"/>
                <a:cs typeface="Times New Roman" panose="02020603050405020304" pitchFamily="18" charset="0"/>
              </a:rPr>
              <a:t>Neural Networks and Deep Learning, Andrew Ng</a:t>
            </a:r>
          </a:p>
          <a:p>
            <a:r>
              <a:rPr lang="en-US" dirty="0">
                <a:solidFill>
                  <a:schemeClr val="tx1"/>
                </a:solidFill>
                <a:latin typeface="+mj-lt"/>
              </a:rPr>
              <a:t>Deep Learning with R, Francois Chollet</a:t>
            </a:r>
          </a:p>
          <a:p>
            <a:r>
              <a:rPr lang="en-US" dirty="0">
                <a:solidFill>
                  <a:schemeClr val="tx1"/>
                </a:solidFill>
                <a:latin typeface="+mj-lt"/>
              </a:rPr>
              <a:t>Jorge-L. Reyes-Ortiz, Luca </a:t>
            </a:r>
            <a:r>
              <a:rPr lang="en-US" dirty="0" err="1">
                <a:solidFill>
                  <a:schemeClr val="tx1"/>
                </a:solidFill>
                <a:latin typeface="+mj-lt"/>
              </a:rPr>
              <a:t>Oneto</a:t>
            </a:r>
            <a:r>
              <a:rPr lang="en-US" dirty="0">
                <a:solidFill>
                  <a:schemeClr val="tx1"/>
                </a:solidFill>
                <a:latin typeface="+mj-lt"/>
              </a:rPr>
              <a:t>, Albert </a:t>
            </a:r>
            <a:r>
              <a:rPr lang="en-US" dirty="0" err="1">
                <a:solidFill>
                  <a:schemeClr val="tx1"/>
                </a:solidFill>
                <a:latin typeface="+mj-lt"/>
              </a:rPr>
              <a:t>SamÃ</a:t>
            </a:r>
            <a:r>
              <a:rPr lang="en-US" dirty="0">
                <a:solidFill>
                  <a:schemeClr val="tx1"/>
                </a:solidFill>
                <a:latin typeface="+mj-lt"/>
              </a:rPr>
              <a:t> , Xavier Parra, Davide </a:t>
            </a:r>
            <a:r>
              <a:rPr lang="en-US" dirty="0" err="1">
                <a:solidFill>
                  <a:schemeClr val="tx1"/>
                </a:solidFill>
                <a:latin typeface="+mj-lt"/>
              </a:rPr>
              <a:t>Anguita</a:t>
            </a:r>
            <a:r>
              <a:rPr lang="en-US" dirty="0">
                <a:solidFill>
                  <a:schemeClr val="tx1"/>
                </a:solidFill>
                <a:latin typeface="+mj-lt"/>
              </a:rPr>
              <a:t>. Transition-Aware Human Activity Recognition Using Smartphones.</a:t>
            </a:r>
          </a:p>
          <a:p>
            <a:r>
              <a:rPr lang="en-US" dirty="0"/>
              <a:t>A Public Domain Dataset for Human Activity Recognition Using Smartphones, </a:t>
            </a:r>
            <a:r>
              <a:rPr lang="pt-BR" dirty="0"/>
              <a:t>Davide Anguita, Alessandro Ghio, Luca Oneto, Xavier Parra and Jorge L. Reyes-Ortiz</a:t>
            </a:r>
          </a:p>
          <a:p>
            <a:r>
              <a:rPr lang="en-US" dirty="0" err="1">
                <a:solidFill>
                  <a:schemeClr val="tx1"/>
                </a:solidFill>
                <a:latin typeface="+mj-lt"/>
              </a:rPr>
              <a:t>Golestani</a:t>
            </a:r>
            <a:r>
              <a:rPr lang="en-US" dirty="0">
                <a:solidFill>
                  <a:schemeClr val="tx1"/>
                </a:solidFill>
                <a:latin typeface="+mj-lt"/>
              </a:rPr>
              <a:t>, N., Moghaddam, M. Human activity recognition using magnetic induction-based motion signals and deep recurrent neural networks</a:t>
            </a:r>
          </a:p>
          <a:p>
            <a:r>
              <a:rPr lang="en-US" dirty="0" err="1">
                <a:solidFill>
                  <a:schemeClr val="tx1"/>
                </a:solidFill>
                <a:latin typeface="+mj-lt"/>
              </a:rPr>
              <a:t>Flaticon</a:t>
            </a:r>
            <a:r>
              <a:rPr lang="en-US" dirty="0">
                <a:solidFill>
                  <a:schemeClr val="tx1"/>
                </a:solidFill>
                <a:latin typeface="+mj-lt"/>
              </a:rPr>
              <a:t> Website (activity icons)</a:t>
            </a:r>
          </a:p>
        </p:txBody>
      </p:sp>
    </p:spTree>
    <p:extLst>
      <p:ext uri="{BB962C8B-B14F-4D97-AF65-F5344CB8AC3E}">
        <p14:creationId xmlns:p14="http://schemas.microsoft.com/office/powerpoint/2010/main" val="2032681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BE53-91A6-4D75-BA10-B68A6C65793B}"/>
              </a:ext>
            </a:extLst>
          </p:cNvPr>
          <p:cNvSpPr>
            <a:spLocks noGrp="1"/>
          </p:cNvSpPr>
          <p:nvPr>
            <p:ph type="title"/>
          </p:nvPr>
        </p:nvSpPr>
        <p:spPr/>
        <p:txBody>
          <a:bodyPr/>
          <a:lstStyle/>
          <a:p>
            <a:r>
              <a:rPr lang="en-US" sz="3600" i="0" dirty="0">
                <a:effectLst/>
                <a:latin typeface="Arial" panose="020B0604020202020204" pitchFamily="34" charset="0"/>
              </a:rPr>
              <a:t>Human Activity Recognition</a:t>
            </a:r>
            <a:br>
              <a:rPr lang="en-US" sz="3600" i="0" dirty="0">
                <a:effectLst/>
                <a:latin typeface="Arial" panose="020B0604020202020204" pitchFamily="34" charset="0"/>
              </a:rPr>
            </a:br>
            <a:r>
              <a:rPr lang="en-US" sz="3600" i="0" dirty="0">
                <a:effectLst/>
                <a:latin typeface="Arial" panose="020B0604020202020204" pitchFamily="34" charset="0"/>
              </a:rPr>
              <a:t>(</a:t>
            </a:r>
            <a:r>
              <a:rPr lang="en-US" dirty="0"/>
              <a:t>HAR)</a:t>
            </a:r>
          </a:p>
        </p:txBody>
      </p:sp>
      <p:sp>
        <p:nvSpPr>
          <p:cNvPr id="3" name="Content Placeholder 2">
            <a:extLst>
              <a:ext uri="{FF2B5EF4-FFF2-40B4-BE49-F238E27FC236}">
                <a16:creationId xmlns:a16="http://schemas.microsoft.com/office/drawing/2014/main" id="{EAA00AC9-78BD-48D1-8C6B-69720BC7F3B0}"/>
              </a:ext>
            </a:extLst>
          </p:cNvPr>
          <p:cNvSpPr>
            <a:spLocks noGrp="1"/>
          </p:cNvSpPr>
          <p:nvPr>
            <p:ph idx="1"/>
          </p:nvPr>
        </p:nvSpPr>
        <p:spPr>
          <a:xfrm>
            <a:off x="677334" y="2160589"/>
            <a:ext cx="6520908" cy="3880773"/>
          </a:xfrm>
        </p:spPr>
        <p:txBody>
          <a:bodyPr>
            <a:normAutofit/>
          </a:bodyPr>
          <a:lstStyle/>
          <a:p>
            <a:r>
              <a:rPr lang="en-US" dirty="0"/>
              <a:t>HAR aims to provide information on human physical activity and to detect simple or complex actions in a real-world setting.</a:t>
            </a:r>
          </a:p>
          <a:p>
            <a:r>
              <a:rPr lang="en-US" dirty="0"/>
              <a:t>In HAR, various human activities such as walking, running, playing soccer, walking upstairs, etc. are recognized.</a:t>
            </a:r>
          </a:p>
          <a:p>
            <a:r>
              <a:rPr lang="en-US" dirty="0"/>
              <a:t>HAR provides personalized support for many different fields of study such as medicine, human-computer interaction, sociology..</a:t>
            </a:r>
          </a:p>
          <a:p>
            <a:r>
              <a:rPr lang="en-US" dirty="0"/>
              <a:t>HAR, specifically, can offer accurate feedbacks about people’s health status, and therefore it could help evaluate citizens’ overall healthy conditions.</a:t>
            </a:r>
          </a:p>
        </p:txBody>
      </p:sp>
      <p:pic>
        <p:nvPicPr>
          <p:cNvPr id="2054" name="Picture 6" descr="Walk">
            <a:extLst>
              <a:ext uri="{FF2B5EF4-FFF2-40B4-BE49-F238E27FC236}">
                <a16:creationId xmlns:a16="http://schemas.microsoft.com/office/drawing/2014/main" id="{84761DAF-F5E1-4451-BD29-67968B06B2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3032" y="379411"/>
            <a:ext cx="1382233" cy="138223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un">
            <a:extLst>
              <a:ext uri="{FF2B5EF4-FFF2-40B4-BE49-F238E27FC236}">
                <a16:creationId xmlns:a16="http://schemas.microsoft.com/office/drawing/2014/main" id="{E2525D3B-61F5-4106-827F-8C26F07AF6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0374" y="1930400"/>
            <a:ext cx="1017181" cy="101718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Football">
            <a:extLst>
              <a:ext uri="{FF2B5EF4-FFF2-40B4-BE49-F238E27FC236}">
                <a16:creationId xmlns:a16="http://schemas.microsoft.com/office/drawing/2014/main" id="{B2FF337D-20C2-4E10-98D6-46F034FE46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0126" y="3321199"/>
            <a:ext cx="1178441" cy="117844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Exercise">
            <a:extLst>
              <a:ext uri="{FF2B5EF4-FFF2-40B4-BE49-F238E27FC236}">
                <a16:creationId xmlns:a16="http://schemas.microsoft.com/office/drawing/2014/main" id="{36281561-8644-4783-87EA-6FF760AF3E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9367" y="5029200"/>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02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457787-2551-4EE4-ABD5-22BFC9D86020}"/>
              </a:ext>
            </a:extLst>
          </p:cNvPr>
          <p:cNvSpPr txBox="1"/>
          <p:nvPr/>
        </p:nvSpPr>
        <p:spPr>
          <a:xfrm>
            <a:off x="417296" y="852505"/>
            <a:ext cx="9417819" cy="1815882"/>
          </a:xfrm>
          <a:prstGeom prst="rect">
            <a:avLst/>
          </a:prstGeom>
          <a:noFill/>
        </p:spPr>
        <p:txBody>
          <a:bodyPr wrap="square" rtlCol="0">
            <a:spAutoFit/>
          </a:bodyPr>
          <a:lstStyle/>
          <a:p>
            <a:pPr algn="ctr"/>
            <a:r>
              <a:rPr lang="en-US" sz="2800">
                <a:solidFill>
                  <a:srgbClr val="92D050"/>
                </a:solidFill>
              </a:rPr>
              <a:t>Predictions of </a:t>
            </a:r>
          </a:p>
          <a:p>
            <a:pPr algn="ctr"/>
            <a:r>
              <a:rPr lang="en-US" sz="2800">
                <a:solidFill>
                  <a:srgbClr val="92D050"/>
                </a:solidFill>
              </a:rPr>
              <a:t>Human Activities and Postural Transitions based on Accelerometer and Gyroscope of </a:t>
            </a:r>
          </a:p>
          <a:p>
            <a:pPr algn="ctr"/>
            <a:r>
              <a:rPr lang="en-US" sz="2800">
                <a:solidFill>
                  <a:srgbClr val="92D050"/>
                </a:solidFill>
              </a:rPr>
              <a:t>the Smartphone Devices</a:t>
            </a:r>
            <a:endParaRPr lang="en-US" sz="2800" dirty="0">
              <a:solidFill>
                <a:srgbClr val="92D050"/>
              </a:solidFill>
            </a:endParaRPr>
          </a:p>
        </p:txBody>
      </p:sp>
      <p:pic>
        <p:nvPicPr>
          <p:cNvPr id="3" name="Picture 2" descr="Graphical user interface&#10;&#10;Description automatically generated">
            <a:extLst>
              <a:ext uri="{FF2B5EF4-FFF2-40B4-BE49-F238E27FC236}">
                <a16:creationId xmlns:a16="http://schemas.microsoft.com/office/drawing/2014/main" id="{A99438FD-DFBC-4D18-9D83-93F170F8C1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5859" y="3123706"/>
            <a:ext cx="4759452" cy="3073176"/>
          </a:xfrm>
          <a:prstGeom prst="rect">
            <a:avLst/>
          </a:prstGeom>
        </p:spPr>
      </p:pic>
    </p:spTree>
    <p:extLst>
      <p:ext uri="{BB962C8B-B14F-4D97-AF65-F5344CB8AC3E}">
        <p14:creationId xmlns:p14="http://schemas.microsoft.com/office/powerpoint/2010/main" val="3852058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0BEE6-56E8-46D3-BE53-80169FB3D6BB}"/>
              </a:ext>
            </a:extLst>
          </p:cNvPr>
          <p:cNvSpPr>
            <a:spLocks noGrp="1"/>
          </p:cNvSpPr>
          <p:nvPr>
            <p:ph type="title"/>
          </p:nvPr>
        </p:nvSpPr>
        <p:spPr>
          <a:xfrm>
            <a:off x="643467" y="816638"/>
            <a:ext cx="3367359" cy="5224724"/>
          </a:xfrm>
        </p:spPr>
        <p:txBody>
          <a:bodyPr anchor="ctr">
            <a:normAutofit/>
          </a:bodyPr>
          <a:lstStyle/>
          <a:p>
            <a:r>
              <a:rPr lang="en-US" dirty="0"/>
              <a:t>Dataset Background</a:t>
            </a:r>
          </a:p>
        </p:txBody>
      </p:sp>
      <p:sp>
        <p:nvSpPr>
          <p:cNvPr id="3" name="Content Placeholder 2">
            <a:extLst>
              <a:ext uri="{FF2B5EF4-FFF2-40B4-BE49-F238E27FC236}">
                <a16:creationId xmlns:a16="http://schemas.microsoft.com/office/drawing/2014/main" id="{FCB7B96D-728E-43B6-B696-7C53B7E2798E}"/>
              </a:ext>
            </a:extLst>
          </p:cNvPr>
          <p:cNvSpPr>
            <a:spLocks noGrp="1"/>
          </p:cNvSpPr>
          <p:nvPr>
            <p:ph idx="1"/>
          </p:nvPr>
        </p:nvSpPr>
        <p:spPr>
          <a:xfrm>
            <a:off x="4622397" y="699679"/>
            <a:ext cx="4619706" cy="5754283"/>
          </a:xfrm>
        </p:spPr>
        <p:txBody>
          <a:bodyPr anchor="ctr">
            <a:normAutofit/>
          </a:bodyPr>
          <a:lstStyle/>
          <a:p>
            <a:pPr>
              <a:lnSpc>
                <a:spcPct val="90000"/>
              </a:lnSpc>
            </a:pPr>
            <a:r>
              <a:rPr lang="en-US" dirty="0"/>
              <a:t>A group of 30 volunteers with the ages between 19 and 48</a:t>
            </a:r>
          </a:p>
          <a:p>
            <a:pPr>
              <a:lnSpc>
                <a:spcPct val="90000"/>
              </a:lnSpc>
            </a:pPr>
            <a:r>
              <a:rPr lang="en-US" dirty="0"/>
              <a:t>6 main activities +6 postural transitions: 1. Walking, 2. Walking upstairs, 3. Walking downstairs, 4. Sitting, 5. Standing, 6. Laying, 7. Stand to sit, 8. Sit to stand, 9. Sit to lie, 10. Lie to sit, 11. Stand to lie, 12. Lie to stand.</a:t>
            </a:r>
          </a:p>
          <a:p>
            <a:pPr>
              <a:lnSpc>
                <a:spcPct val="90000"/>
              </a:lnSpc>
            </a:pPr>
            <a:r>
              <a:rPr lang="en-US" dirty="0"/>
              <a:t>10929 instances, with 7767(70%) as training data and 3162(30%) as testing data</a:t>
            </a:r>
          </a:p>
          <a:p>
            <a:pPr>
              <a:lnSpc>
                <a:spcPct val="90000"/>
              </a:lnSpc>
            </a:pPr>
            <a:r>
              <a:rPr lang="en-US" dirty="0"/>
              <a:t>3-axial linear acceleration and angular velocity signals were captured using the phone accelerometer and gyroscope at a sampling rate of 50Hz.</a:t>
            </a:r>
          </a:p>
          <a:p>
            <a:pPr>
              <a:lnSpc>
                <a:spcPct val="90000"/>
              </a:lnSpc>
            </a:pPr>
            <a:r>
              <a:rPr lang="en-US" dirty="0"/>
              <a:t>The acceleration signal was separated then into body acceleration and gravity.</a:t>
            </a:r>
          </a:p>
          <a:p>
            <a:pPr>
              <a:lnSpc>
                <a:spcPct val="90000"/>
              </a:lnSpc>
            </a:pPr>
            <a:r>
              <a:rPr lang="en-US" dirty="0"/>
              <a:t>561 different </a:t>
            </a:r>
            <a:r>
              <a:rPr lang="en-US" dirty="0">
                <a:hlinkClick r:id="rId3" action="ppaction://hlinksldjump">
                  <a:extLst>
                    <a:ext uri="{A12FA001-AC4F-418D-AE19-62706E023703}">
                      <ahyp:hlinkClr xmlns:ahyp="http://schemas.microsoft.com/office/drawing/2018/hyperlinkcolor" val="tx"/>
                    </a:ext>
                  </a:extLst>
                </a:hlinkClick>
              </a:rPr>
              <a:t>features</a:t>
            </a:r>
            <a:endParaRPr lang="en-US" dirty="0"/>
          </a:p>
        </p:txBody>
      </p:sp>
    </p:spTree>
    <p:extLst>
      <p:ext uri="{BB962C8B-B14F-4D97-AF65-F5344CB8AC3E}">
        <p14:creationId xmlns:p14="http://schemas.microsoft.com/office/powerpoint/2010/main" val="3771576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5D7B-3FAC-4DF1-B26C-EA0C83E7439E}"/>
              </a:ext>
            </a:extLst>
          </p:cNvPr>
          <p:cNvSpPr>
            <a:spLocks noGrp="1"/>
          </p:cNvSpPr>
          <p:nvPr>
            <p:ph type="title"/>
          </p:nvPr>
        </p:nvSpPr>
        <p:spPr/>
        <p:txBody>
          <a:bodyPr/>
          <a:lstStyle/>
          <a:p>
            <a:r>
              <a:rPr lang="en-US" dirty="0"/>
              <a:t>Features examples</a:t>
            </a:r>
          </a:p>
        </p:txBody>
      </p:sp>
      <p:sp>
        <p:nvSpPr>
          <p:cNvPr id="3" name="Content Placeholder 2">
            <a:extLst>
              <a:ext uri="{FF2B5EF4-FFF2-40B4-BE49-F238E27FC236}">
                <a16:creationId xmlns:a16="http://schemas.microsoft.com/office/drawing/2014/main" id="{D56C8A3D-3EC5-450E-AF57-82A9DB625101}"/>
              </a:ext>
            </a:extLst>
          </p:cNvPr>
          <p:cNvSpPr>
            <a:spLocks noGrp="1"/>
          </p:cNvSpPr>
          <p:nvPr>
            <p:ph idx="1"/>
          </p:nvPr>
        </p:nvSpPr>
        <p:spPr>
          <a:xfrm>
            <a:off x="1081370" y="2027498"/>
            <a:ext cx="8596668" cy="3880773"/>
          </a:xfrm>
        </p:spPr>
        <p:txBody>
          <a:bodyPr/>
          <a:lstStyle/>
          <a:p>
            <a:pPr marL="0" indent="0">
              <a:buNone/>
            </a:pPr>
            <a:r>
              <a:rPr lang="en-US" dirty="0"/>
              <a:t>tBodyAcc-Mean-1</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tGravityAccMag-Max-1</a:t>
            </a:r>
          </a:p>
        </p:txBody>
      </p:sp>
      <p:cxnSp>
        <p:nvCxnSpPr>
          <p:cNvPr id="5" name="Straight Arrow Connector 4">
            <a:extLst>
              <a:ext uri="{FF2B5EF4-FFF2-40B4-BE49-F238E27FC236}">
                <a16:creationId xmlns:a16="http://schemas.microsoft.com/office/drawing/2014/main" id="{88B5EBDB-1140-4750-B829-44DE13464D91}"/>
              </a:ext>
            </a:extLst>
          </p:cNvPr>
          <p:cNvCxnSpPr/>
          <p:nvPr/>
        </p:nvCxnSpPr>
        <p:spPr>
          <a:xfrm flipV="1">
            <a:off x="3051544" y="1765931"/>
            <a:ext cx="1041991" cy="334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6C27617-70B1-403D-9ADB-072A267D2A47}"/>
              </a:ext>
            </a:extLst>
          </p:cNvPr>
          <p:cNvSpPr txBox="1"/>
          <p:nvPr/>
        </p:nvSpPr>
        <p:spPr>
          <a:xfrm>
            <a:off x="4252654" y="1513240"/>
            <a:ext cx="3562276" cy="369332"/>
          </a:xfrm>
          <a:prstGeom prst="rect">
            <a:avLst/>
          </a:prstGeom>
          <a:noFill/>
        </p:spPr>
        <p:txBody>
          <a:bodyPr wrap="square" rtlCol="0">
            <a:spAutoFit/>
          </a:bodyPr>
          <a:lstStyle/>
          <a:p>
            <a:r>
              <a:rPr lang="en-US" sz="1800" dirty="0" err="1">
                <a:effectLst/>
                <a:latin typeface="Calibri" panose="020F0502020204030204" pitchFamily="34" charset="0"/>
                <a:ea typeface="DengXian" panose="02010600030101010101" pitchFamily="2" charset="-122"/>
                <a:cs typeface="Times New Roman" panose="02020603050405020304" pitchFamily="18" charset="0"/>
              </a:rPr>
              <a:t>tBodyAcc</a:t>
            </a:r>
            <a:r>
              <a:rPr lang="en-US" sz="1800" dirty="0">
                <a:effectLst/>
                <a:latin typeface="Calibri" panose="020F0502020204030204" pitchFamily="34" charset="0"/>
                <a:ea typeface="DengXian" panose="02010600030101010101" pitchFamily="2" charset="-122"/>
                <a:cs typeface="Times New Roman" panose="02020603050405020304" pitchFamily="18" charset="0"/>
              </a:rPr>
              <a:t>: body acceleration signals </a:t>
            </a:r>
            <a:endParaRPr lang="en-US" dirty="0"/>
          </a:p>
        </p:txBody>
      </p:sp>
      <p:cxnSp>
        <p:nvCxnSpPr>
          <p:cNvPr id="8" name="Straight Arrow Connector 7">
            <a:extLst>
              <a:ext uri="{FF2B5EF4-FFF2-40B4-BE49-F238E27FC236}">
                <a16:creationId xmlns:a16="http://schemas.microsoft.com/office/drawing/2014/main" id="{F24A8B61-0984-4696-BA7B-2E3758569D38}"/>
              </a:ext>
            </a:extLst>
          </p:cNvPr>
          <p:cNvCxnSpPr/>
          <p:nvPr/>
        </p:nvCxnSpPr>
        <p:spPr>
          <a:xfrm>
            <a:off x="3051544" y="2254102"/>
            <a:ext cx="12011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359C544-354C-4278-9CBB-5CD588A13541}"/>
              </a:ext>
            </a:extLst>
          </p:cNvPr>
          <p:cNvSpPr txBox="1"/>
          <p:nvPr/>
        </p:nvSpPr>
        <p:spPr>
          <a:xfrm>
            <a:off x="4252654" y="2027498"/>
            <a:ext cx="3562276" cy="369332"/>
          </a:xfrm>
          <a:prstGeom prst="rect">
            <a:avLst/>
          </a:prstGeom>
          <a:noFill/>
        </p:spPr>
        <p:txBody>
          <a:bodyPr wrap="square" rtlCol="0">
            <a:spAutoFit/>
          </a:bodyPr>
          <a:lstStyle/>
          <a:p>
            <a:r>
              <a:rPr lang="en-US" sz="1800" dirty="0">
                <a:effectLst/>
                <a:latin typeface="Calibri" panose="020F0502020204030204" pitchFamily="34" charset="0"/>
                <a:ea typeface="DengXian" panose="02010600030101010101" pitchFamily="2" charset="-122"/>
                <a:cs typeface="Times New Roman" panose="02020603050405020304" pitchFamily="18" charset="0"/>
              </a:rPr>
              <a:t>Mean: estimated by mean value</a:t>
            </a:r>
            <a:endParaRPr lang="en-US" dirty="0"/>
          </a:p>
        </p:txBody>
      </p:sp>
      <p:cxnSp>
        <p:nvCxnSpPr>
          <p:cNvPr id="11" name="Straight Arrow Connector 10">
            <a:extLst>
              <a:ext uri="{FF2B5EF4-FFF2-40B4-BE49-F238E27FC236}">
                <a16:creationId xmlns:a16="http://schemas.microsoft.com/office/drawing/2014/main" id="{0EF25B1E-CBCA-4751-9FFA-2618EF905D34}"/>
              </a:ext>
            </a:extLst>
          </p:cNvPr>
          <p:cNvCxnSpPr/>
          <p:nvPr/>
        </p:nvCxnSpPr>
        <p:spPr>
          <a:xfrm>
            <a:off x="3051544" y="2349795"/>
            <a:ext cx="1041991" cy="436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85E157-2EAF-46B7-91D4-028BDFC714C7}"/>
              </a:ext>
            </a:extLst>
          </p:cNvPr>
          <p:cNvSpPr txBox="1"/>
          <p:nvPr/>
        </p:nvSpPr>
        <p:spPr>
          <a:xfrm>
            <a:off x="4252654" y="2594825"/>
            <a:ext cx="3562276" cy="369332"/>
          </a:xfrm>
          <a:prstGeom prst="rect">
            <a:avLst/>
          </a:prstGeom>
          <a:noFill/>
        </p:spPr>
        <p:txBody>
          <a:bodyPr wrap="square" rtlCol="0">
            <a:spAutoFit/>
          </a:bodyPr>
          <a:lstStyle/>
          <a:p>
            <a:r>
              <a:rPr lang="en-US" sz="1800" dirty="0">
                <a:effectLst/>
                <a:latin typeface="Calibri" panose="020F0502020204030204" pitchFamily="34" charset="0"/>
                <a:ea typeface="DengXian" panose="02010600030101010101" pitchFamily="2" charset="-122"/>
                <a:cs typeface="Times New Roman" panose="02020603050405020304" pitchFamily="18" charset="0"/>
              </a:rPr>
              <a:t>1: x-axial</a:t>
            </a:r>
            <a:endParaRPr lang="en-US" dirty="0"/>
          </a:p>
        </p:txBody>
      </p:sp>
      <p:cxnSp>
        <p:nvCxnSpPr>
          <p:cNvPr id="14" name="Straight Arrow Connector 13">
            <a:extLst>
              <a:ext uri="{FF2B5EF4-FFF2-40B4-BE49-F238E27FC236}">
                <a16:creationId xmlns:a16="http://schemas.microsoft.com/office/drawing/2014/main" id="{3D4CA9A0-9362-4477-A35D-796F46B1520B}"/>
              </a:ext>
            </a:extLst>
          </p:cNvPr>
          <p:cNvCxnSpPr/>
          <p:nvPr/>
        </p:nvCxnSpPr>
        <p:spPr>
          <a:xfrm flipV="1">
            <a:off x="3508743" y="4214334"/>
            <a:ext cx="871870" cy="265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208B593-2956-4561-BFE9-025A011DD668}"/>
              </a:ext>
            </a:extLst>
          </p:cNvPr>
          <p:cNvSpPr txBox="1"/>
          <p:nvPr/>
        </p:nvSpPr>
        <p:spPr>
          <a:xfrm>
            <a:off x="4338083" y="3981119"/>
            <a:ext cx="4518837" cy="369332"/>
          </a:xfrm>
          <a:prstGeom prst="rect">
            <a:avLst/>
          </a:prstGeom>
          <a:noFill/>
        </p:spPr>
        <p:txBody>
          <a:bodyPr wrap="square" rtlCol="0">
            <a:spAutoFit/>
          </a:bodyPr>
          <a:lstStyle/>
          <a:p>
            <a:r>
              <a:rPr lang="en-US" dirty="0" err="1">
                <a:latin typeface="Calibri" panose="020F0502020204030204" pitchFamily="34" charset="0"/>
                <a:cs typeface="Calibri" panose="020F0502020204030204" pitchFamily="34" charset="0"/>
              </a:rPr>
              <a:t>tGravityAcc</a:t>
            </a:r>
            <a:r>
              <a:rPr lang="en-US" sz="1800" dirty="0">
                <a:effectLst/>
                <a:latin typeface="Calibri" panose="020F0502020204030204" pitchFamily="34" charset="0"/>
                <a:ea typeface="DengXian" panose="02010600030101010101" pitchFamily="2" charset="-122"/>
                <a:cs typeface="Calibri" panose="020F0502020204030204" pitchFamily="34" charset="0"/>
              </a:rPr>
              <a:t>: gravity acceleration signals </a:t>
            </a:r>
            <a:endParaRPr lang="en-US" dirty="0">
              <a:latin typeface="Calibri" panose="020F0502020204030204" pitchFamily="34" charset="0"/>
              <a:cs typeface="Calibri" panose="020F0502020204030204" pitchFamily="34" charset="0"/>
            </a:endParaRPr>
          </a:p>
        </p:txBody>
      </p:sp>
      <p:cxnSp>
        <p:nvCxnSpPr>
          <p:cNvPr id="17" name="Straight Arrow Connector 16">
            <a:extLst>
              <a:ext uri="{FF2B5EF4-FFF2-40B4-BE49-F238E27FC236}">
                <a16:creationId xmlns:a16="http://schemas.microsoft.com/office/drawing/2014/main" id="{7F1F2B0B-3913-47FD-BBC4-73302B51C170}"/>
              </a:ext>
            </a:extLst>
          </p:cNvPr>
          <p:cNvCxnSpPr/>
          <p:nvPr/>
        </p:nvCxnSpPr>
        <p:spPr>
          <a:xfrm>
            <a:off x="3508744" y="4667693"/>
            <a:ext cx="8718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75D4C20-15C8-4C62-B3D9-A2E9B6C5DC6D}"/>
              </a:ext>
            </a:extLst>
          </p:cNvPr>
          <p:cNvSpPr txBox="1"/>
          <p:nvPr/>
        </p:nvSpPr>
        <p:spPr>
          <a:xfrm>
            <a:off x="4358978" y="4509757"/>
            <a:ext cx="4518837"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Mag</a:t>
            </a:r>
            <a:r>
              <a:rPr lang="en-US" sz="1800" dirty="0">
                <a:effectLst/>
                <a:latin typeface="Calibri" panose="020F0502020204030204" pitchFamily="34" charset="0"/>
                <a:ea typeface="DengXian" panose="02010600030101010101" pitchFamily="2" charset="-122"/>
                <a:cs typeface="Calibri" panose="020F0502020204030204" pitchFamily="34" charset="0"/>
              </a:rPr>
              <a:t>: </a:t>
            </a:r>
            <a:r>
              <a:rPr lang="en-US" sz="1800" dirty="0">
                <a:effectLst/>
                <a:latin typeface="Calibri" panose="020F0502020204030204" pitchFamily="34" charset="0"/>
                <a:ea typeface="DengXian" panose="02010600030101010101" pitchFamily="2" charset="-122"/>
                <a:cs typeface="Times New Roman" panose="02020603050405020304" pitchFamily="18" charset="0"/>
              </a:rPr>
              <a:t>the magnitude</a:t>
            </a:r>
            <a:endParaRPr lang="en-US" dirty="0">
              <a:latin typeface="Calibri" panose="020F0502020204030204" pitchFamily="34" charset="0"/>
              <a:cs typeface="Calibri" panose="020F0502020204030204" pitchFamily="34" charset="0"/>
            </a:endParaRPr>
          </a:p>
        </p:txBody>
      </p:sp>
      <p:cxnSp>
        <p:nvCxnSpPr>
          <p:cNvPr id="20" name="Straight Arrow Connector 19">
            <a:extLst>
              <a:ext uri="{FF2B5EF4-FFF2-40B4-BE49-F238E27FC236}">
                <a16:creationId xmlns:a16="http://schemas.microsoft.com/office/drawing/2014/main" id="{73FE0610-C59F-45B3-AF49-01A0BAD2479D}"/>
              </a:ext>
            </a:extLst>
          </p:cNvPr>
          <p:cNvCxnSpPr/>
          <p:nvPr/>
        </p:nvCxnSpPr>
        <p:spPr>
          <a:xfrm>
            <a:off x="3508743" y="4764792"/>
            <a:ext cx="829340" cy="423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D3BD542-C66F-409B-927D-ACB17FD41932}"/>
              </a:ext>
            </a:extLst>
          </p:cNvPr>
          <p:cNvCxnSpPr>
            <a:cxnSpLocks/>
          </p:cNvCxnSpPr>
          <p:nvPr/>
        </p:nvCxnSpPr>
        <p:spPr>
          <a:xfrm>
            <a:off x="3508743" y="4917778"/>
            <a:ext cx="743911" cy="724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DD91C71-F8E9-4859-A915-67BCDDC70503}"/>
              </a:ext>
            </a:extLst>
          </p:cNvPr>
          <p:cNvSpPr txBox="1"/>
          <p:nvPr/>
        </p:nvSpPr>
        <p:spPr>
          <a:xfrm>
            <a:off x="4380613" y="5506604"/>
            <a:ext cx="3562276" cy="369332"/>
          </a:xfrm>
          <a:prstGeom prst="rect">
            <a:avLst/>
          </a:prstGeom>
          <a:noFill/>
        </p:spPr>
        <p:txBody>
          <a:bodyPr wrap="square" rtlCol="0">
            <a:spAutoFit/>
          </a:bodyPr>
          <a:lstStyle/>
          <a:p>
            <a:r>
              <a:rPr lang="en-US" sz="1800" dirty="0">
                <a:effectLst/>
                <a:latin typeface="Calibri" panose="020F0502020204030204" pitchFamily="34" charset="0"/>
                <a:ea typeface="DengXian" panose="02010600030101010101" pitchFamily="2" charset="-122"/>
                <a:cs typeface="Times New Roman" panose="02020603050405020304" pitchFamily="18" charset="0"/>
              </a:rPr>
              <a:t>1: x-axial</a:t>
            </a:r>
            <a:endParaRPr lang="en-US" dirty="0"/>
          </a:p>
        </p:txBody>
      </p:sp>
      <p:sp>
        <p:nvSpPr>
          <p:cNvPr id="24" name="TextBox 23">
            <a:extLst>
              <a:ext uri="{FF2B5EF4-FFF2-40B4-BE49-F238E27FC236}">
                <a16:creationId xmlns:a16="http://schemas.microsoft.com/office/drawing/2014/main" id="{852B7D40-A246-4F44-87EB-BD3E546BE480}"/>
              </a:ext>
            </a:extLst>
          </p:cNvPr>
          <p:cNvSpPr txBox="1"/>
          <p:nvPr/>
        </p:nvSpPr>
        <p:spPr>
          <a:xfrm>
            <a:off x="4414367" y="4994298"/>
            <a:ext cx="3562276" cy="369332"/>
          </a:xfrm>
          <a:prstGeom prst="rect">
            <a:avLst/>
          </a:prstGeom>
          <a:noFill/>
        </p:spPr>
        <p:txBody>
          <a:bodyPr wrap="square" rtlCol="0">
            <a:spAutoFit/>
          </a:bodyPr>
          <a:lstStyle/>
          <a:p>
            <a:r>
              <a:rPr lang="en-US" dirty="0">
                <a:latin typeface="Calibri" panose="020F0502020204030204" pitchFamily="34" charset="0"/>
                <a:ea typeface="DengXian" panose="02010600030101010101" pitchFamily="2" charset="-122"/>
                <a:cs typeface="Times New Roman" panose="02020603050405020304" pitchFamily="18" charset="0"/>
              </a:rPr>
              <a:t>Max</a:t>
            </a:r>
            <a:r>
              <a:rPr lang="en-US" sz="1800" dirty="0">
                <a:effectLst/>
                <a:latin typeface="Calibri" panose="020F0502020204030204" pitchFamily="34" charset="0"/>
                <a:ea typeface="DengXian" panose="02010600030101010101" pitchFamily="2" charset="-122"/>
                <a:cs typeface="Times New Roman" panose="02020603050405020304" pitchFamily="18" charset="0"/>
              </a:rPr>
              <a:t>: estimated by maximum value</a:t>
            </a:r>
            <a:endParaRPr lang="en-US" dirty="0"/>
          </a:p>
        </p:txBody>
      </p:sp>
    </p:spTree>
    <p:extLst>
      <p:ext uri="{BB962C8B-B14F-4D97-AF65-F5344CB8AC3E}">
        <p14:creationId xmlns:p14="http://schemas.microsoft.com/office/powerpoint/2010/main" val="118307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Activity Recognition Experiment Using Smartphone Sensors.">
            <a:hlinkClick r:id="" action="ppaction://media"/>
            <a:extLst>
              <a:ext uri="{FF2B5EF4-FFF2-40B4-BE49-F238E27FC236}">
                <a16:creationId xmlns:a16="http://schemas.microsoft.com/office/drawing/2014/main" id="{3C46C487-7254-4547-8F40-E3E266F9575E}"/>
              </a:ext>
            </a:extLst>
          </p:cNvPr>
          <p:cNvPicPr>
            <a:picLocks noRot="1" noChangeAspect="1"/>
          </p:cNvPicPr>
          <p:nvPr>
            <a:videoFile r:link="rId1"/>
          </p:nvPr>
        </p:nvPicPr>
        <p:blipFill>
          <a:blip r:embed="rId3"/>
          <a:stretch>
            <a:fillRect/>
          </a:stretch>
        </p:blipFill>
        <p:spPr>
          <a:xfrm>
            <a:off x="881321" y="497958"/>
            <a:ext cx="7816111" cy="5862083"/>
          </a:xfrm>
          <a:prstGeom prst="rect">
            <a:avLst/>
          </a:prstGeom>
        </p:spPr>
      </p:pic>
    </p:spTree>
    <p:extLst>
      <p:ext uri="{BB962C8B-B14F-4D97-AF65-F5344CB8AC3E}">
        <p14:creationId xmlns:p14="http://schemas.microsoft.com/office/powerpoint/2010/main" val="277355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4C06C-46DD-4C24-A9A1-C0808C6F3C0B}"/>
              </a:ext>
            </a:extLst>
          </p:cNvPr>
          <p:cNvSpPr>
            <a:spLocks noGrp="1"/>
          </p:cNvSpPr>
          <p:nvPr>
            <p:ph type="title"/>
          </p:nvPr>
        </p:nvSpPr>
        <p:spPr/>
        <p:txBody>
          <a:bodyPr/>
          <a:lstStyle/>
          <a:p>
            <a:r>
              <a:rPr lang="en-US" dirty="0"/>
              <a:t>Previous Study Approaches</a:t>
            </a:r>
          </a:p>
        </p:txBody>
      </p:sp>
      <p:sp>
        <p:nvSpPr>
          <p:cNvPr id="3" name="Content Placeholder 2">
            <a:extLst>
              <a:ext uri="{FF2B5EF4-FFF2-40B4-BE49-F238E27FC236}">
                <a16:creationId xmlns:a16="http://schemas.microsoft.com/office/drawing/2014/main" id="{8563FF34-F31D-4793-A70E-8104E5C26DE7}"/>
              </a:ext>
            </a:extLst>
          </p:cNvPr>
          <p:cNvSpPr>
            <a:spLocks noGrp="1"/>
          </p:cNvSpPr>
          <p:nvPr>
            <p:ph idx="1"/>
          </p:nvPr>
        </p:nvSpPr>
        <p:spPr/>
        <p:txBody>
          <a:bodyPr>
            <a:normAutofit/>
          </a:bodyPr>
          <a:lstStyle/>
          <a:p>
            <a:r>
              <a:rPr lang="en-US" dirty="0"/>
              <a:t>In the article A Public Domain Dataset for Human Activity Recognition Using Smartphones, </a:t>
            </a:r>
            <a:r>
              <a:rPr lang="pt-BR" dirty="0"/>
              <a:t>Davide Anguita, Alessandro Ghio, Luca Oneto, Xavier Parra and Jorge L. Reyes-Ortiz </a:t>
            </a:r>
            <a:r>
              <a:rPr lang="en-US" dirty="0"/>
              <a:t>worked together to present a new dataset that has been created using inertial data from smartphone accelerometers and gyroscopes to target the recognition of six different human activities.</a:t>
            </a:r>
          </a:p>
          <a:p>
            <a:r>
              <a:rPr lang="en-US" dirty="0"/>
              <a:t>They utilized a multi class Support Vector Machine (SVM) classifier on this dataset and got convincing results to show the use of smartphones, in addition to be more unobtrusive and less invasive than other special purpose solutions like wearable sensors, is a feasible way to work for effectively performing HAR.</a:t>
            </a:r>
          </a:p>
        </p:txBody>
      </p:sp>
    </p:spTree>
    <p:extLst>
      <p:ext uri="{BB962C8B-B14F-4D97-AF65-F5344CB8AC3E}">
        <p14:creationId xmlns:p14="http://schemas.microsoft.com/office/powerpoint/2010/main" val="3935009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artificial intelligence concept - neural network stock pictures, royalty-free photos &amp; images">
            <a:extLst>
              <a:ext uri="{FF2B5EF4-FFF2-40B4-BE49-F238E27FC236}">
                <a16:creationId xmlns:a16="http://schemas.microsoft.com/office/drawing/2014/main" id="{BFAC1598-9D35-4DEC-99E4-CE39F60F2C2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797" r="5225"/>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4304E70-9613-49CC-B5F6-8A3CC3C0AF28}"/>
              </a:ext>
            </a:extLst>
          </p:cNvPr>
          <p:cNvSpPr>
            <a:spLocks noGrp="1"/>
          </p:cNvSpPr>
          <p:nvPr>
            <p:ph type="title"/>
          </p:nvPr>
        </p:nvSpPr>
        <p:spPr>
          <a:xfrm>
            <a:off x="677333" y="609600"/>
            <a:ext cx="3851123" cy="1320800"/>
          </a:xfrm>
        </p:spPr>
        <p:txBody>
          <a:bodyPr>
            <a:normAutofit/>
          </a:bodyPr>
          <a:lstStyle/>
          <a:p>
            <a:r>
              <a:rPr lang="en-US" dirty="0"/>
              <a:t>Analysis Method Background</a:t>
            </a:r>
          </a:p>
        </p:txBody>
      </p:sp>
      <p:sp>
        <p:nvSpPr>
          <p:cNvPr id="3" name="Content Placeholder 2">
            <a:extLst>
              <a:ext uri="{FF2B5EF4-FFF2-40B4-BE49-F238E27FC236}">
                <a16:creationId xmlns:a16="http://schemas.microsoft.com/office/drawing/2014/main" id="{798DEA51-71E8-47DD-AD12-56AFC49A5FA7}"/>
              </a:ext>
            </a:extLst>
          </p:cNvPr>
          <p:cNvSpPr>
            <a:spLocks noGrp="1"/>
          </p:cNvSpPr>
          <p:nvPr>
            <p:ph idx="1"/>
          </p:nvPr>
        </p:nvSpPr>
        <p:spPr>
          <a:xfrm>
            <a:off x="422860" y="1938866"/>
            <a:ext cx="4288071" cy="4697411"/>
          </a:xfrm>
        </p:spPr>
        <p:txBody>
          <a:bodyPr>
            <a:normAutofit/>
          </a:bodyPr>
          <a:lstStyle/>
          <a:p>
            <a:pPr>
              <a:lnSpc>
                <a:spcPct val="90000"/>
              </a:lnSpc>
            </a:pPr>
            <a:r>
              <a:rPr lang="en-US" dirty="0"/>
              <a:t>Neural Network</a:t>
            </a:r>
          </a:p>
          <a:p>
            <a:pPr>
              <a:lnSpc>
                <a:spcPct val="90000"/>
              </a:lnSpc>
            </a:pPr>
            <a:r>
              <a:rPr lang="en-US" dirty="0"/>
              <a:t>Pros:</a:t>
            </a:r>
          </a:p>
          <a:p>
            <a:pPr>
              <a:lnSpc>
                <a:spcPct val="90000"/>
              </a:lnSpc>
            </a:pPr>
            <a:r>
              <a:rPr lang="en-US" dirty="0"/>
              <a:t>Learn and model the complicated nonlinear relationships between the inputs and outputs .</a:t>
            </a:r>
          </a:p>
          <a:p>
            <a:pPr>
              <a:lnSpc>
                <a:spcPct val="90000"/>
              </a:lnSpc>
            </a:pPr>
            <a:r>
              <a:rPr lang="en-US" dirty="0"/>
              <a:t>Reveal hidden relationships, patterns, and predictions behind the model.</a:t>
            </a:r>
          </a:p>
          <a:p>
            <a:pPr>
              <a:lnSpc>
                <a:spcPct val="90000"/>
              </a:lnSpc>
            </a:pPr>
            <a:r>
              <a:rPr lang="en-US" dirty="0"/>
              <a:t>Learn and improve continuously.</a:t>
            </a:r>
          </a:p>
          <a:p>
            <a:pPr>
              <a:lnSpc>
                <a:spcPct val="90000"/>
              </a:lnSpc>
            </a:pPr>
            <a:r>
              <a:rPr lang="en-US" dirty="0"/>
              <a:t>Cons:</a:t>
            </a:r>
          </a:p>
          <a:p>
            <a:pPr>
              <a:lnSpc>
                <a:spcPct val="90000"/>
              </a:lnSpc>
            </a:pPr>
            <a:r>
              <a:rPr lang="en-US" dirty="0"/>
              <a:t>Need a huge amount of data and the large cost of computations.</a:t>
            </a:r>
          </a:p>
          <a:p>
            <a:pPr>
              <a:lnSpc>
                <a:spcPct val="90000"/>
              </a:lnSpc>
            </a:pPr>
            <a:endParaRPr lang="en-US" sz="1500" dirty="0"/>
          </a:p>
        </p:txBody>
      </p:sp>
    </p:spTree>
    <p:extLst>
      <p:ext uri="{BB962C8B-B14F-4D97-AF65-F5344CB8AC3E}">
        <p14:creationId xmlns:p14="http://schemas.microsoft.com/office/powerpoint/2010/main" val="39837120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18599</TotalTime>
  <Words>1122</Words>
  <Application>Microsoft Office PowerPoint</Application>
  <PresentationFormat>Widescreen</PresentationFormat>
  <Paragraphs>146</Paragraphs>
  <Slides>21</Slides>
  <Notes>9</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charter</vt:lpstr>
      <vt:lpstr>Arial</vt:lpstr>
      <vt:lpstr>Calibri</vt:lpstr>
      <vt:lpstr>Georgia</vt:lpstr>
      <vt:lpstr>Roboto</vt:lpstr>
      <vt:lpstr>Trebuchet MS</vt:lpstr>
      <vt:lpstr>Wingdings 3</vt:lpstr>
      <vt:lpstr>Facet</vt:lpstr>
      <vt:lpstr>Analyzing Smartphone-Based Recognition Data of Human Activities and Postural Transitions</vt:lpstr>
      <vt:lpstr>PowerPoint Presentation</vt:lpstr>
      <vt:lpstr>Human Activity Recognition (HAR)</vt:lpstr>
      <vt:lpstr>PowerPoint Presentation</vt:lpstr>
      <vt:lpstr>Dataset Background</vt:lpstr>
      <vt:lpstr>Features examples</vt:lpstr>
      <vt:lpstr>PowerPoint Presentation</vt:lpstr>
      <vt:lpstr>Previous Study Approaches</vt:lpstr>
      <vt:lpstr>Analysis Method Background</vt:lpstr>
      <vt:lpstr>Neural Network</vt:lpstr>
      <vt:lpstr>Neural Network</vt:lpstr>
      <vt:lpstr>PowerPoint Presentation</vt:lpstr>
      <vt:lpstr>Activation Functions</vt:lpstr>
      <vt:lpstr>Loss Function</vt:lpstr>
      <vt:lpstr>Optimization </vt:lpstr>
      <vt:lpstr>PowerPoint Presentation</vt:lpstr>
      <vt:lpstr>Neural Network Model</vt:lpstr>
      <vt:lpstr>NN Results</vt:lpstr>
      <vt:lpstr>Multinominal Logistic Regression</vt:lpstr>
      <vt:lpstr>Support Vector Machines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Neural Networks</dc:title>
  <dc:creator>yuanrujia88@163.com</dc:creator>
  <cp:lastModifiedBy>yuanrujia88@163.com</cp:lastModifiedBy>
  <cp:revision>23</cp:revision>
  <dcterms:created xsi:type="dcterms:W3CDTF">2021-07-28T12:33:57Z</dcterms:created>
  <dcterms:modified xsi:type="dcterms:W3CDTF">2022-04-25T23:45:39Z</dcterms:modified>
</cp:coreProperties>
</file>