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73152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D0"/>
    <a:srgbClr val="2D2E3E"/>
    <a:srgbClr val="474760"/>
    <a:srgbClr val="7A89BB"/>
    <a:srgbClr val="BBBAFF"/>
    <a:srgbClr val="B6B5F6"/>
    <a:srgbClr val="97A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615"/>
  </p:normalViewPr>
  <p:slideViewPr>
    <p:cSldViewPr snapToGrid="0" snapToObjects="1">
      <p:cViewPr>
        <p:scale>
          <a:sx n="97" d="100"/>
          <a:sy n="97" d="100"/>
        </p:scale>
        <p:origin x="2064" y="-144"/>
      </p:cViewPr>
      <p:guideLst>
        <p:guide orient="horz" pos="259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06D03-BB03-BB45-BA90-ECC10169BF5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80C9-7322-BB42-8B0A-7499AE10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8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780C9-7322-BB42-8B0A-7499AE103E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780C9-7322-BB42-8B0A-7499AE103E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780C9-7322-BB42-8B0A-7499AE103E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8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4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E3ED-E3FC-874C-BD4C-B88D6AA1E28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E634-26F0-1E48-A8C3-989A5138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FCC3F9-6FD3-F749-A730-19FF232D52B9}"/>
              </a:ext>
            </a:extLst>
          </p:cNvPr>
          <p:cNvSpPr/>
          <p:nvPr/>
        </p:nvSpPr>
        <p:spPr>
          <a:xfrm>
            <a:off x="195660" y="-759554"/>
            <a:ext cx="6936661" cy="98411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AC07C-36EE-C649-9A63-15430E3000F9}"/>
              </a:ext>
            </a:extLst>
          </p:cNvPr>
          <p:cNvSpPr txBox="1"/>
          <p:nvPr/>
        </p:nvSpPr>
        <p:spPr>
          <a:xfrm>
            <a:off x="376168" y="-698383"/>
            <a:ext cx="484947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Lilia Arelize Torres</a:t>
            </a:r>
          </a:p>
          <a:p>
            <a:r>
              <a:rPr lang="en-US" sz="10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Liliaarelizetorres@gmail.com </a:t>
            </a:r>
          </a:p>
          <a:p>
            <a:r>
              <a:rPr lang="en-US" sz="10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https://www.linkedin.com/in/lilia-arelize-torres-b83738168/</a:t>
            </a:r>
          </a:p>
          <a:p>
            <a:r>
              <a:rPr lang="en-US" sz="10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(347)-771-0073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6250A-85BA-4249-A1AC-57F7B9030BEF}"/>
              </a:ext>
            </a:extLst>
          </p:cNvPr>
          <p:cNvSpPr txBox="1"/>
          <p:nvPr/>
        </p:nvSpPr>
        <p:spPr>
          <a:xfrm>
            <a:off x="3716596" y="411852"/>
            <a:ext cx="3474718" cy="15850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latin typeface="Heiti SC Medium" pitchFamily="2" charset="-128"/>
                <a:ea typeface="Heiti SC Medium" pitchFamily="2" charset="-128"/>
              </a:rPr>
              <a:t>Education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Queensborough Community College 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Fall 2018 – Spring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Associate Degree in Applied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Music Production Major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ASAP Program Student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Global Citizenship Alliance Member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2018-2020 Deans List Honors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4BF78-5439-DA4E-8503-7E2B9C297025}"/>
              </a:ext>
            </a:extLst>
          </p:cNvPr>
          <p:cNvSpPr txBox="1"/>
          <p:nvPr/>
        </p:nvSpPr>
        <p:spPr>
          <a:xfrm>
            <a:off x="241878" y="342603"/>
            <a:ext cx="3474718" cy="17235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Heiti SC Medium" pitchFamily="2" charset="-128"/>
                <a:ea typeface="Heiti SC Medium" pitchFamily="2" charset="-128"/>
              </a:rPr>
              <a:t>   </a:t>
            </a:r>
            <a:r>
              <a:rPr lang="en-US" u="sng" dirty="0">
                <a:latin typeface="Heiti SC Medium" pitchFamily="2" charset="-128"/>
                <a:ea typeface="Heiti SC Medium" pitchFamily="2" charset="-128"/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Fluent in Spanish and English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Piano (12 years) Intermediate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Guitar (6 Years) Novice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Proficient in Microsoft Office Suite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Familiarity with Serato Suite and Avid Suite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Experience with Adobe Suite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Familiarity with Kontakt and Nuendo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Dante Level 1 Certified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3BECC-DFB5-2048-9210-C9B7F529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507" y="-761258"/>
            <a:ext cx="1155812" cy="924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499088-194F-E642-9C06-C8498DE0B20C}"/>
              </a:ext>
            </a:extLst>
          </p:cNvPr>
          <p:cNvSpPr txBox="1"/>
          <p:nvPr/>
        </p:nvSpPr>
        <p:spPr>
          <a:xfrm>
            <a:off x="195658" y="2163017"/>
            <a:ext cx="7062952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Heiti SC Medium" pitchFamily="2" charset="-128"/>
                <a:ea typeface="Heiti SC Medium" pitchFamily="2" charset="-128"/>
              </a:rPr>
              <a:t>Work Experience</a:t>
            </a: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Services for Students with Disabilities, CUNY QCC – Note Taker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Bayside, New York 	January 2020 – March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Took notes for students of a variety of courses and majors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Organized and transcribed notes both handwritten and typed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Delivered notes to student and office efficiently and 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Macy</a:t>
            </a:r>
            <a:r>
              <a:rPr lang="en-US" sz="1400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 Santaland – Support Elf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New York City	November 2019 – December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Managed large crowds and ushered attendees in a calm orderly manner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Entertained children with music and dance numbers as a Christmas elf character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Cleaned up and maintained clean displays and attractions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Managed reservations and worked comprehensively with costumer service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Sang a variety of Christmas song and carols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Daiso USA – Sales Associate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Flushing, New York	February 2019 – September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Managed cash register and processed transactions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Provided comprehensive on-floor assistance to customers and problem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Assembled displays and stocked efficiently while maintaining an organized workplace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Closed registers and set up deposits thoroughly and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Trained new employees</a:t>
            </a:r>
          </a:p>
          <a:p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Youth Orchestra of St. Luke</a:t>
            </a:r>
            <a:r>
              <a:rPr lang="en-US" sz="1400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s, DiMenna Center – Summer Intern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New York City	July 2018 – August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Provided aid in assembling and dismantling equipment for music lessons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Assisted in the education department office, supplied maintenance and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Assisted in operating the Summer Youth Orchestra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Provided support to various departments within OSL, as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Career Development Summer Intensive, Center for Arts Education – Intern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New York City	July 2018 – August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Explored a wide range of artistic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Learned how to construct resumes, emails, and cover letters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Explored various workplace and communication etiquette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Gained further knowledge of financial and technological literacy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Learned the structure and mechanics of networking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69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81AA-A6E8-1D4B-BCA4-489AE4FA6845}"/>
              </a:ext>
            </a:extLst>
          </p:cNvPr>
          <p:cNvSpPr txBox="1"/>
          <p:nvPr/>
        </p:nvSpPr>
        <p:spPr>
          <a:xfrm>
            <a:off x="190834" y="-846025"/>
            <a:ext cx="6869327" cy="6063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>
                <a:latin typeface="Heiti SC Medium" pitchFamily="2" charset="-128"/>
                <a:ea typeface="Heiti SC Medium" pitchFamily="2" charset="-128"/>
              </a:rPr>
              <a:t>Volunteer Experience</a:t>
            </a:r>
            <a:endParaRPr lang="en-US" sz="1400" u="sng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Corona Queens Library Event – Pilar De Sueños, Bayside High School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Corona Queen	March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Read books to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Translated books from English to Spanish to kids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Entertained kids with music, games, and other fun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Angel Of Hope Ceremony – SPARK Program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Eisenhower Park, NY	May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Organized and managed booths for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Assisted in dismantling booths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Dancing Dreams Show at Clear View Senior Center - SPARK Program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Bayside, NY		February 2019 – September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Utilized professional photography equipment for event publicity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Managed bake sale</a:t>
            </a:r>
          </a:p>
          <a:p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Valentine</a:t>
            </a:r>
            <a:r>
              <a:rPr lang="en-US" sz="14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 Day at St. Mary</a:t>
            </a:r>
            <a:r>
              <a:rPr lang="en-US" sz="1400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’</a:t>
            </a:r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 Hospital for Children – SPARK Program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Bayside, New York	July 2018 – August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Supervised children with their Valentine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Day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Orchestrated songs with children with guitar accompaniment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Organized arts and crafts supplies for young individuals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Young People</a:t>
            </a:r>
            <a:r>
              <a:rPr lang="en-US" sz="14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 Concert, David Geffen Hall – New York Philharmonic</a:t>
            </a:r>
            <a:r>
              <a:rPr lang="en-US" sz="1600" dirty="0">
                <a:latin typeface="Heiti SC Medium" pitchFamily="2" charset="-128"/>
                <a:ea typeface="Heiti SC Medium" pitchFamily="2" charset="-128"/>
              </a:rPr>
              <a:t> 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New York City	July 2018 – August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Participated in an Orchestral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Taught children (3-6) about brass instruments and how to 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Maintained a clean and organized work 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Senior Citizens Prom, Clear View Senior Center – SPARK Program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New York City	July 2018 – August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Participated in an Orchestral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Taught children (3-6) about brass instruments and how to 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Maintained a clean and organized work station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27E16-B558-F749-A11F-350A93F63F22}"/>
              </a:ext>
            </a:extLst>
          </p:cNvPr>
          <p:cNvSpPr txBox="1"/>
          <p:nvPr/>
        </p:nvSpPr>
        <p:spPr>
          <a:xfrm>
            <a:off x="190834" y="5217173"/>
            <a:ext cx="68693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Heiti SC Medium" pitchFamily="2" charset="-128"/>
                <a:ea typeface="Heiti SC Medium" pitchFamily="2" charset="-128"/>
              </a:rPr>
              <a:t>Performance Experience</a:t>
            </a:r>
            <a:endParaRPr lang="en-US" sz="2400" u="sng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Hispanic Music Festival – Performer, DJ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 High School	May 2016 – May 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a solo rendition of Los Mesoneros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El Paraiso 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(Guitar and Vocals)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Participated in show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DJ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ed event using Numark Controller and Serato DJ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a mashup of Leo Dan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Tu Me Pides Que Te Olvide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and Los Angeles Negros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Y Volveré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Spring Music Concert - Performer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 High School	June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a duo rendition of Panic! At the Disco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This Is Gospel (Piano accompaniment)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Performed a group rendition of Frankie Valli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Can</a:t>
            </a:r>
            <a:r>
              <a:rPr lang="en-US" sz="1100" i="1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t Take My Eyes Off of You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(Guitar and drums)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Coordinated acoustic and percussion instruments during a live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Career &amp; Technical Education Music Showcase – Performer, DJ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 High School		May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Performed a group rendition of My Chemical Romance</a:t>
            </a:r>
            <a:r>
              <a:rPr lang="en-US" sz="12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200" i="1" dirty="0">
                <a:latin typeface="Heiti SC Medium" pitchFamily="2" charset="-128"/>
                <a:ea typeface="Heiti SC Medium" pitchFamily="2" charset="-128"/>
              </a:rPr>
              <a:t>Welcome to the Black Parade </a:t>
            </a:r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(Piano accompaniment)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DJ’ed event using Newmark Controller and Serato DJ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Set up and dismantled all sound and music equipment for the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6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2854-86BC-2449-B6EF-1EB3C7EF4846}"/>
              </a:ext>
            </a:extLst>
          </p:cNvPr>
          <p:cNvSpPr txBox="1"/>
          <p:nvPr/>
        </p:nvSpPr>
        <p:spPr>
          <a:xfrm>
            <a:off x="192582" y="-747706"/>
            <a:ext cx="6910755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BHS Talent &amp; Fashion Show – Musical Performer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 High School	April 2018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a solo rendition of Alicia Keys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Superwoman (Piano and vocals)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a duo rendition of Frank Sinatra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My Way (Piano accompaniment)</a:t>
            </a:r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 </a:t>
            </a:r>
          </a:p>
          <a:p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Valentine</a:t>
            </a:r>
            <a:r>
              <a:rPr lang="en-US" sz="14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 Day Singing Telegrams – Performer 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 High School	February 2017 - 2018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both solo and duo renditions consisting of vocals and guitar accompaniment of various love songs including but not limited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Coldplay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Yellow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Bob Dylan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Make You Feel My Love</a:t>
            </a:r>
            <a:endParaRPr lang="en-US" sz="1100" dirty="0">
              <a:latin typeface="Heiti SC Medium" pitchFamily="2" charset="-128"/>
              <a:ea typeface="Heiti SC Medium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Train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Hey Soul Sister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The </a:t>
            </a:r>
            <a:r>
              <a:rPr lang="en-US" sz="1100" dirty="0" err="1">
                <a:latin typeface="Heiti SC Medium" pitchFamily="2" charset="-128"/>
                <a:ea typeface="Heiti SC Medium" pitchFamily="2" charset="-128"/>
              </a:rPr>
              <a:t>Monkees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I</a:t>
            </a:r>
            <a:r>
              <a:rPr lang="en-US" sz="1100" i="1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m a Believer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George Michael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Careless Whisper</a:t>
            </a:r>
          </a:p>
          <a:p>
            <a:pPr lvl="1"/>
            <a:endParaRPr lang="en-US" sz="500" i="1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Soul Pieces Poetry Read Aloud – Musical Performer 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 High School	April 2018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original song Breathe (Guitar and vocals)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Wrote and composed Breathe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Sing! – Band Member; Lead Pianist 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 High School	December 2017 – May 2018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piano accompaniment in collaboration with other musicians to song covers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My Chemical Romance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Welcome to the Black Parade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My Chemical Romance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Famous Last Words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Queen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Bohemian Rhapsody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Justin Timberlake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Can</a:t>
            </a:r>
            <a:r>
              <a:rPr lang="en-US" sz="1100" i="1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t Stop the Feeling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Panic! At the Disco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I Write Sins Not Tragedies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Improvised musical pieces in between scenes throughout the show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sz="1400" dirty="0">
                <a:latin typeface="Heiti SC Medium" pitchFamily="2" charset="-128"/>
                <a:ea typeface="Heiti SC Medium" pitchFamily="2" charset="-128"/>
              </a:rPr>
              <a:t>Think Pink Talent &amp; Fashion Show – Performer </a:t>
            </a:r>
          </a:p>
          <a:p>
            <a:r>
              <a:rPr lang="en-US" sz="1200" dirty="0">
                <a:latin typeface="Heiti SC Medium" pitchFamily="2" charset="-128"/>
                <a:ea typeface="Heiti SC Medium" pitchFamily="2" charset="-128"/>
              </a:rPr>
              <a:t>Bayside High School	December 2015 – December 2016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a solo rendition of John Lennon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Imagine (Piano playing only)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Performed a duo rendition of Adele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Skyfall (Piano and vocals)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090ED-F4E8-9D41-8D85-B2FAEE3FD652}"/>
              </a:ext>
            </a:extLst>
          </p:cNvPr>
          <p:cNvSpPr txBox="1"/>
          <p:nvPr/>
        </p:nvSpPr>
        <p:spPr>
          <a:xfrm>
            <a:off x="3601353" y="787478"/>
            <a:ext cx="31791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Rick Astley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Never </a:t>
            </a:r>
            <a:r>
              <a:rPr lang="en-US" sz="1100" i="1" dirty="0" err="1">
                <a:latin typeface="Heiti SC Medium" pitchFamily="2" charset="-128"/>
                <a:ea typeface="Heiti SC Medium" pitchFamily="2" charset="-128"/>
              </a:rPr>
              <a:t>Gonna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 Give You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Bill Wither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Just the Two of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Panic! At the Disco’s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House of Memories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Neon Trees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Everybody Talks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Ariana Grande</a:t>
            </a:r>
            <a:r>
              <a:rPr lang="en-US" sz="1100" dirty="0">
                <a:latin typeface="Times" pitchFamily="2" charset="0"/>
                <a:ea typeface="Heiti SC Medium" pitchFamily="2" charset="-128"/>
              </a:rPr>
              <a:t>’</a:t>
            </a:r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s </a:t>
            </a:r>
            <a:r>
              <a:rPr lang="en-US" sz="1100" i="1" dirty="0">
                <a:latin typeface="Heiti SC Medium" pitchFamily="2" charset="-128"/>
                <a:ea typeface="Heiti SC Medium" pitchFamily="2" charset="-128"/>
              </a:rPr>
              <a:t>The Way</a:t>
            </a:r>
            <a:endParaRPr lang="en-US" sz="11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38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>
            <a:extLst>
              <a:ext uri="{FF2B5EF4-FFF2-40B4-BE49-F238E27FC236}">
                <a16:creationId xmlns:a16="http://schemas.microsoft.com/office/drawing/2014/main" id="{9008C397-0901-7546-BE08-50B078C46E91}"/>
              </a:ext>
            </a:extLst>
          </p:cNvPr>
          <p:cNvSpPr/>
          <p:nvPr/>
        </p:nvSpPr>
        <p:spPr>
          <a:xfrm>
            <a:off x="332932" y="196514"/>
            <a:ext cx="6662228" cy="810583"/>
          </a:xfrm>
          <a:prstGeom prst="snip2DiagRect">
            <a:avLst/>
          </a:prstGeom>
          <a:solidFill>
            <a:srgbClr val="9A9AD0"/>
          </a:solidFill>
          <a:ln>
            <a:solidFill>
              <a:srgbClr val="9A9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B4850-CD0A-6040-B34D-5F1A8CE368DC}"/>
              </a:ext>
            </a:extLst>
          </p:cNvPr>
          <p:cNvCxnSpPr>
            <a:cxnSpLocks/>
          </p:cNvCxnSpPr>
          <p:nvPr/>
        </p:nvCxnSpPr>
        <p:spPr>
          <a:xfrm>
            <a:off x="6124515" y="186598"/>
            <a:ext cx="0" cy="87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DD8D3F8-90CC-304B-8443-96C3745CE077}"/>
              </a:ext>
            </a:extLst>
          </p:cNvPr>
          <p:cNvSpPr/>
          <p:nvPr/>
        </p:nvSpPr>
        <p:spPr>
          <a:xfrm>
            <a:off x="6071272" y="380992"/>
            <a:ext cx="108458" cy="430862"/>
          </a:xfrm>
          <a:prstGeom prst="rect">
            <a:avLst/>
          </a:prstGeom>
          <a:solidFill>
            <a:srgbClr val="9A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0C8E27-A80D-4D46-A4B1-02808339CFA1}"/>
              </a:ext>
            </a:extLst>
          </p:cNvPr>
          <p:cNvCxnSpPr>
            <a:cxnSpLocks/>
          </p:cNvCxnSpPr>
          <p:nvPr/>
        </p:nvCxnSpPr>
        <p:spPr>
          <a:xfrm>
            <a:off x="493593" y="1224312"/>
            <a:ext cx="6352363" cy="0"/>
          </a:xfrm>
          <a:prstGeom prst="line">
            <a:avLst/>
          </a:prstGeom>
          <a:ln>
            <a:solidFill>
              <a:srgbClr val="9A9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329519-80B9-AE45-85A4-F17315573C14}"/>
              </a:ext>
            </a:extLst>
          </p:cNvPr>
          <p:cNvSpPr/>
          <p:nvPr/>
        </p:nvSpPr>
        <p:spPr>
          <a:xfrm>
            <a:off x="3187029" y="1147888"/>
            <a:ext cx="951670" cy="153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7C662-28BC-814C-8E5C-C012D2E810BD}"/>
              </a:ext>
            </a:extLst>
          </p:cNvPr>
          <p:cNvSpPr txBox="1"/>
          <p:nvPr/>
        </p:nvSpPr>
        <p:spPr>
          <a:xfrm>
            <a:off x="556651" y="281564"/>
            <a:ext cx="437339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Lilia Arelize Torres</a:t>
            </a:r>
          </a:p>
          <a:p>
            <a:r>
              <a:rPr lang="en-US" sz="1000" dirty="0" err="1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Liliaarelizetorres@gmail.com</a:t>
            </a:r>
            <a:r>
              <a:rPr lang="en-US" sz="10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 | (347)-771-0073 | New York, USA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4F35FA-4C71-544B-9E02-16F9F26ABB05}"/>
              </a:ext>
            </a:extLst>
          </p:cNvPr>
          <p:cNvGrpSpPr/>
          <p:nvPr/>
        </p:nvGrpSpPr>
        <p:grpSpPr>
          <a:xfrm>
            <a:off x="6232973" y="244132"/>
            <a:ext cx="708944" cy="708101"/>
            <a:chOff x="6064840" y="316037"/>
            <a:chExt cx="913487" cy="912401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24D0592-D396-BF41-B301-FD580E82EC11}"/>
                </a:ext>
              </a:extLst>
            </p:cNvPr>
            <p:cNvSpPr/>
            <p:nvPr/>
          </p:nvSpPr>
          <p:spPr>
            <a:xfrm>
              <a:off x="6064840" y="316037"/>
              <a:ext cx="913487" cy="912401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1F81D8-BB1E-534B-89A0-61530101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7535" y="426344"/>
              <a:ext cx="709410" cy="70941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82754C-7F84-F84C-A212-16A5EE9ED51C}"/>
              </a:ext>
            </a:extLst>
          </p:cNvPr>
          <p:cNvSpPr txBox="1"/>
          <p:nvPr/>
        </p:nvSpPr>
        <p:spPr>
          <a:xfrm rot="16200000">
            <a:off x="5817595" y="483253"/>
            <a:ext cx="599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LinkedIn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7FC5B-D0AA-2F4F-932A-DAD48CDC0EB4}"/>
              </a:ext>
            </a:extLst>
          </p:cNvPr>
          <p:cNvSpPr txBox="1"/>
          <p:nvPr/>
        </p:nvSpPr>
        <p:spPr>
          <a:xfrm>
            <a:off x="412359" y="1329882"/>
            <a:ext cx="3372794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CUNY New York City College of Technology</a:t>
            </a:r>
          </a:p>
          <a:p>
            <a:r>
              <a:rPr lang="en-US" sz="1050" dirty="0">
                <a:latin typeface="Heiti SC Medium" pitchFamily="2" charset="-128"/>
                <a:ea typeface="Heiti SC Medium" pitchFamily="2" charset="-128"/>
              </a:rPr>
              <a:t>Spring 2021– Current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Heiti SC Medium" pitchFamily="2" charset="-128"/>
                <a:ea typeface="Heiti SC Medium" pitchFamily="2" charset="-128"/>
              </a:rPr>
              <a:t>Emerging Media Technology major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Heiti SC Medium" pitchFamily="2" charset="-128"/>
                <a:ea typeface="Heiti SC Medium" pitchFamily="2" charset="-128"/>
              </a:rPr>
              <a:t>Expected to graduate in Fall, 2022</a:t>
            </a:r>
            <a:endParaRPr lang="en-US" sz="5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79B3B-C838-4E46-A534-719BA8BCAF7A}"/>
              </a:ext>
            </a:extLst>
          </p:cNvPr>
          <p:cNvSpPr txBox="1"/>
          <p:nvPr/>
        </p:nvSpPr>
        <p:spPr>
          <a:xfrm>
            <a:off x="3679300" y="1329880"/>
            <a:ext cx="3166654" cy="11156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Queensborough Community College </a:t>
            </a:r>
          </a:p>
          <a:p>
            <a:pPr lvl="0"/>
            <a:r>
              <a:rPr lang="en-US" sz="105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Fall 2018 – Spring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Associate Degree in Applied Science for Music 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Global Citizenship Alliance Member ; ASAP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7F98B-3375-6247-898E-CE3E0CCDE88D}"/>
              </a:ext>
            </a:extLst>
          </p:cNvPr>
          <p:cNvSpPr txBox="1"/>
          <p:nvPr/>
        </p:nvSpPr>
        <p:spPr>
          <a:xfrm>
            <a:off x="3127491" y="1057920"/>
            <a:ext cx="106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D2E3E"/>
                </a:solidFill>
                <a:latin typeface="Heiti TC Medium" pitchFamily="2" charset="-128"/>
                <a:ea typeface="Heiti TC Medium" pitchFamily="2" charset="-128"/>
              </a:rPr>
              <a:t>Education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CF2861-F4B6-0F40-8C2A-1F49AD034A4A}"/>
              </a:ext>
            </a:extLst>
          </p:cNvPr>
          <p:cNvGrpSpPr/>
          <p:nvPr/>
        </p:nvGrpSpPr>
        <p:grpSpPr>
          <a:xfrm>
            <a:off x="433791" y="3487025"/>
            <a:ext cx="6418292" cy="4541097"/>
            <a:chOff x="465822" y="2332610"/>
            <a:chExt cx="6418292" cy="460840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0675DA-C5CF-624C-95A4-4D04E7FE042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12" y="2492515"/>
              <a:ext cx="6352363" cy="0"/>
            </a:xfrm>
            <a:prstGeom prst="line">
              <a:avLst/>
            </a:prstGeom>
            <a:ln>
              <a:solidFill>
                <a:srgbClr val="9A9AD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3754FB-2213-9E48-9DFF-A413E3300C54}"/>
                </a:ext>
              </a:extLst>
            </p:cNvPr>
            <p:cNvSpPr txBox="1"/>
            <p:nvPr/>
          </p:nvSpPr>
          <p:spPr>
            <a:xfrm>
              <a:off x="465822" y="2616753"/>
              <a:ext cx="3210721" cy="35855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Dollar General – Sales Associate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Queens, New York     August 2020 - Current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Provides excellent costumer support both on floor and at register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Manages register and rewards system while processing transactions efficiently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Provides instore and online promotions to clients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pPr lvl="0"/>
              <a:r>
                <a:rPr lang="en-US" sz="1100" kern="1000" dirty="0">
                  <a:latin typeface="Heiti SC Medium" pitchFamily="2" charset="-128"/>
                  <a:ea typeface="Heiti SC Medium" pitchFamily="2" charset="-128"/>
                </a:rPr>
                <a:t>Services for Students with Disabilities – Note Taker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Bayside, New York     January 2020 – March 2020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Took notes for students of a variety of courses and majors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Organized and transcribed notes both handwritten and typed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Delivered notes to students and office efficiently and on time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Macy</a:t>
              </a:r>
              <a:r>
                <a:rPr lang="en-US" sz="1100" dirty="0">
                  <a:latin typeface="Times New Roman" panose="02020603050405020304" pitchFamily="18" charset="0"/>
                  <a:ea typeface="Heiti SC Medium" pitchFamily="2" charset="-128"/>
                  <a:cs typeface="Times New Roman" panose="02020603050405020304" pitchFamily="18" charset="0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 Santaland – Support Elf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November 2019 – December 2019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Ushered attendees in a calm orderly manner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Directed large crowds through attractions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Managed reservations and worked comprehensively with costumer service requests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94F527-5257-2549-9A5A-50BBAF64D377}"/>
                </a:ext>
              </a:extLst>
            </p:cNvPr>
            <p:cNvGrpSpPr/>
            <p:nvPr/>
          </p:nvGrpSpPr>
          <p:grpSpPr>
            <a:xfrm>
              <a:off x="2955242" y="2332610"/>
              <a:ext cx="1410501" cy="276999"/>
              <a:chOff x="2955242" y="2332610"/>
              <a:chExt cx="1410501" cy="27699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A9FDB3-3968-0347-A29B-C96E29D5F7BC}"/>
                  </a:ext>
                </a:extLst>
              </p:cNvPr>
              <p:cNvSpPr/>
              <p:nvPr/>
            </p:nvSpPr>
            <p:spPr>
              <a:xfrm>
                <a:off x="3040772" y="2397948"/>
                <a:ext cx="1248462" cy="1834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90DCD6-4FAF-E64B-8B17-5EBAFD1D7F4E}"/>
                  </a:ext>
                </a:extLst>
              </p:cNvPr>
              <p:cNvSpPr txBox="1"/>
              <p:nvPr/>
            </p:nvSpPr>
            <p:spPr>
              <a:xfrm>
                <a:off x="2955242" y="2332610"/>
                <a:ext cx="1410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D2E3E"/>
                    </a:solidFill>
                    <a:latin typeface="Heiti TC Medium" pitchFamily="2" charset="-128"/>
                    <a:ea typeface="Heiti TC Medium" pitchFamily="2" charset="-128"/>
                  </a:rPr>
                  <a:t>Work Experience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559788-0197-6C4A-A703-9542B35A50FB}"/>
                </a:ext>
              </a:extLst>
            </p:cNvPr>
            <p:cNvSpPr txBox="1"/>
            <p:nvPr/>
          </p:nvSpPr>
          <p:spPr>
            <a:xfrm>
              <a:off x="3676360" y="2616753"/>
              <a:ext cx="3207754" cy="43242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Daiso USA – Sales Associate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Queens, New York     February 2019 – September 2019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Stocked efficiently while maintaining an organized workplace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Assembled displays for seasonal and themed merchandise safely and securely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Closed registers and set up deposits thoroughly and efficiently</a:t>
              </a:r>
            </a:p>
            <a:p>
              <a:endParaRPr lang="en-US" sz="3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Youth Orchestra of St. Luke</a:t>
              </a:r>
              <a:r>
                <a:rPr lang="en-US" sz="1100" dirty="0">
                  <a:latin typeface="Times New Roman" panose="02020603050405020304" pitchFamily="18" charset="0"/>
                  <a:ea typeface="Heiti SC Medium" pitchFamily="2" charset="-128"/>
                  <a:cs typeface="Times New Roman" panose="02020603050405020304" pitchFamily="18" charset="0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s, DiMenna Center – Summer Intern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July 2018 – August 2018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Provided aid in assembling and dismantling equipment for music lessons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Assisted in the education department office, supplied maintenance and organization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Provided administrative support to various departments within OSL, as needed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Career Development Summer Intensive, Center for Arts Education – Intern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July 2018 – August 2018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Explored various workplace and communication etiquette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Gained further knowledge of financial and technological literacy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Learned the structure and mechanics of networking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B3CC27-7AD6-D442-99A5-5823DD101FC3}"/>
              </a:ext>
            </a:extLst>
          </p:cNvPr>
          <p:cNvGrpSpPr/>
          <p:nvPr/>
        </p:nvGrpSpPr>
        <p:grpSpPr>
          <a:xfrm>
            <a:off x="492411" y="2071909"/>
            <a:ext cx="6352363" cy="307777"/>
            <a:chOff x="492409" y="2226171"/>
            <a:chExt cx="6352363" cy="30777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9829F0-4A4C-6F4F-B127-C49A2D2B925A}"/>
                </a:ext>
              </a:extLst>
            </p:cNvPr>
            <p:cNvCxnSpPr>
              <a:cxnSpLocks/>
            </p:cNvCxnSpPr>
            <p:nvPr/>
          </p:nvCxnSpPr>
          <p:spPr>
            <a:xfrm>
              <a:off x="492409" y="2385340"/>
              <a:ext cx="6352363" cy="0"/>
            </a:xfrm>
            <a:prstGeom prst="line">
              <a:avLst/>
            </a:prstGeom>
            <a:ln>
              <a:solidFill>
                <a:srgbClr val="9A9AD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34AECD-F0C9-F547-9F58-C5F15C39C31C}"/>
                </a:ext>
              </a:extLst>
            </p:cNvPr>
            <p:cNvSpPr/>
            <p:nvPr/>
          </p:nvSpPr>
          <p:spPr>
            <a:xfrm>
              <a:off x="3438848" y="2297106"/>
              <a:ext cx="452509" cy="1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763843-5493-5141-9E9C-4928EA5EB241}"/>
                </a:ext>
              </a:extLst>
            </p:cNvPr>
            <p:cNvSpPr txBox="1"/>
            <p:nvPr/>
          </p:nvSpPr>
          <p:spPr>
            <a:xfrm>
              <a:off x="3340010" y="2226171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D2E3E"/>
                  </a:solidFill>
                  <a:latin typeface="Heiti TC Medium" pitchFamily="2" charset="-128"/>
                  <a:ea typeface="Heiti TC Medium" pitchFamily="2" charset="-128"/>
                </a:rPr>
                <a:t>Skills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B388EC-0774-0247-B24E-219E9FD525E8}"/>
              </a:ext>
            </a:extLst>
          </p:cNvPr>
          <p:cNvSpPr txBox="1"/>
          <p:nvPr/>
        </p:nvSpPr>
        <p:spPr>
          <a:xfrm>
            <a:off x="656373" y="2347366"/>
            <a:ext cx="196857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iti TC Medium" pitchFamily="2" charset="-128"/>
                <a:ea typeface="Heiti TC Medium" pitchFamily="2" charset="-128"/>
              </a:rPr>
              <a:t>Software &amp; Programing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7650D-ED03-F241-B872-11A91C30D1D3}"/>
              </a:ext>
            </a:extLst>
          </p:cNvPr>
          <p:cNvSpPr txBox="1"/>
          <p:nvPr/>
        </p:nvSpPr>
        <p:spPr>
          <a:xfrm>
            <a:off x="316716" y="2541624"/>
            <a:ext cx="2846637" cy="101436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 anchor="ctr">
            <a:noAutofit/>
          </a:bodyPr>
          <a:lstStyle/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Microsoft Office Suite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Serato Suite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Avid Suite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Adobe Creative Suite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Kontakt</a:t>
            </a:r>
          </a:p>
          <a:p>
            <a:pPr marL="168275" indent="-168275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Nuendo</a:t>
            </a:r>
          </a:p>
          <a:p>
            <a:pPr marL="168275" indent="-168275">
              <a:buFont typeface="Wingdings" pitchFamily="2" charset="2"/>
              <a:buChar char="v"/>
            </a:pPr>
            <a:r>
              <a:rPr lang="en-US" sz="900" dirty="0" err="1">
                <a:latin typeface="Heiti TC Medium" pitchFamily="2" charset="-128"/>
                <a:ea typeface="Heiti TC Medium" pitchFamily="2" charset="-128"/>
              </a:rPr>
              <a:t>Audinate</a:t>
            </a: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 Dante</a:t>
            </a:r>
          </a:p>
          <a:p>
            <a:pPr marL="168275" indent="-168275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Python</a:t>
            </a:r>
          </a:p>
          <a:p>
            <a:pPr marL="168275" indent="-168275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JavaScript</a:t>
            </a:r>
          </a:p>
          <a:p>
            <a:pPr marL="168275" indent="-168275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HTML &amp; CSS</a:t>
            </a:r>
          </a:p>
          <a:p>
            <a:pPr marL="168275" indent="-168275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Dolby </a:t>
            </a:r>
            <a:r>
              <a:rPr lang="en-US" sz="900" dirty="0" err="1">
                <a:latin typeface="Heiti TC Medium" pitchFamily="2" charset="-128"/>
                <a:ea typeface="Heiti TC Medium" pitchFamily="2" charset="-128"/>
              </a:rPr>
              <a:t>Atmos</a:t>
            </a: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 Production Suite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5AE76-9290-CC47-8083-AE9C238300BA}"/>
              </a:ext>
            </a:extLst>
          </p:cNvPr>
          <p:cNvSpPr txBox="1"/>
          <p:nvPr/>
        </p:nvSpPr>
        <p:spPr>
          <a:xfrm>
            <a:off x="2972641" y="2357525"/>
            <a:ext cx="18372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iti TC Medium" pitchFamily="2" charset="-128"/>
                <a:ea typeface="Heiti TC Medium" pitchFamily="2" charset="-128"/>
              </a:rPr>
              <a:t>Hardware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57C63-B6BD-454E-AA79-315CC04CC752}"/>
              </a:ext>
            </a:extLst>
          </p:cNvPr>
          <p:cNvSpPr txBox="1"/>
          <p:nvPr/>
        </p:nvSpPr>
        <p:spPr>
          <a:xfrm>
            <a:off x="2917681" y="2553557"/>
            <a:ext cx="21778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Arduino Uno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 err="1">
                <a:latin typeface="Heiti TC Medium" pitchFamily="2" charset="-128"/>
                <a:ea typeface="Heiti TC Medium" pitchFamily="2" charset="-128"/>
              </a:rPr>
              <a:t>Korg</a:t>
            </a: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 synthesizers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Solid State Logic Mixing Consoles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 err="1">
                <a:latin typeface="Heiti TC Medium" pitchFamily="2" charset="-128"/>
                <a:ea typeface="Heiti TC Medium" pitchFamily="2" charset="-128"/>
              </a:rPr>
              <a:t>Soundcraft</a:t>
            </a: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 Mixing Console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Midas Live Mixing 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13FAE-884F-0143-BC69-0F6E2D3B9096}"/>
              </a:ext>
            </a:extLst>
          </p:cNvPr>
          <p:cNvSpPr txBox="1"/>
          <p:nvPr/>
        </p:nvSpPr>
        <p:spPr>
          <a:xfrm>
            <a:off x="5031871" y="2363146"/>
            <a:ext cx="184003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iti TC Medium" pitchFamily="2" charset="-128"/>
                <a:ea typeface="Heiti TC Medium" pitchFamily="2" charset="-128"/>
              </a:rPr>
              <a:t>Personal &amp; Knowledge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09B9C-A2B7-B14D-98D7-17D082E398FC}"/>
              </a:ext>
            </a:extLst>
          </p:cNvPr>
          <p:cNvSpPr txBox="1"/>
          <p:nvPr/>
        </p:nvSpPr>
        <p:spPr>
          <a:xfrm>
            <a:off x="5037661" y="2561074"/>
            <a:ext cx="19181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Fluent in Spanish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Piano Intermediate Level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Guitar Novice Level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Audio and video recording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Audio and video editing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51048B-7D9B-2649-AF6F-B805828E1DF1}"/>
              </a:ext>
            </a:extLst>
          </p:cNvPr>
          <p:cNvCxnSpPr>
            <a:cxnSpLocks/>
          </p:cNvCxnSpPr>
          <p:nvPr/>
        </p:nvCxnSpPr>
        <p:spPr>
          <a:xfrm>
            <a:off x="2958765" y="2671012"/>
            <a:ext cx="0" cy="800191"/>
          </a:xfrm>
          <a:prstGeom prst="line">
            <a:avLst/>
          </a:prstGeom>
          <a:ln>
            <a:solidFill>
              <a:srgbClr val="9A9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C4BD3D-6947-6F48-AB07-55A9F75F2956}"/>
              </a:ext>
            </a:extLst>
          </p:cNvPr>
          <p:cNvCxnSpPr>
            <a:cxnSpLocks/>
          </p:cNvCxnSpPr>
          <p:nvPr/>
        </p:nvCxnSpPr>
        <p:spPr>
          <a:xfrm>
            <a:off x="4990473" y="2635930"/>
            <a:ext cx="0" cy="800191"/>
          </a:xfrm>
          <a:prstGeom prst="line">
            <a:avLst/>
          </a:prstGeom>
          <a:ln>
            <a:solidFill>
              <a:srgbClr val="9A9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04C4771-9852-014A-8A3A-18487DF8D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547" y="251725"/>
            <a:ext cx="875488" cy="7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9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>
            <a:extLst>
              <a:ext uri="{FF2B5EF4-FFF2-40B4-BE49-F238E27FC236}">
                <a16:creationId xmlns:a16="http://schemas.microsoft.com/office/drawing/2014/main" id="{9008C397-0901-7546-BE08-50B078C46E91}"/>
              </a:ext>
            </a:extLst>
          </p:cNvPr>
          <p:cNvSpPr/>
          <p:nvPr/>
        </p:nvSpPr>
        <p:spPr>
          <a:xfrm>
            <a:off x="332932" y="196514"/>
            <a:ext cx="6662228" cy="810583"/>
          </a:xfrm>
          <a:prstGeom prst="snip2DiagRect">
            <a:avLst/>
          </a:prstGeom>
          <a:solidFill>
            <a:srgbClr val="9A9AD0"/>
          </a:solidFill>
          <a:ln>
            <a:solidFill>
              <a:srgbClr val="9A9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B4850-CD0A-6040-B34D-5F1A8CE368DC}"/>
              </a:ext>
            </a:extLst>
          </p:cNvPr>
          <p:cNvCxnSpPr>
            <a:cxnSpLocks/>
          </p:cNvCxnSpPr>
          <p:nvPr/>
        </p:nvCxnSpPr>
        <p:spPr>
          <a:xfrm>
            <a:off x="6124515" y="186598"/>
            <a:ext cx="0" cy="87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DD8D3F8-90CC-304B-8443-96C3745CE077}"/>
              </a:ext>
            </a:extLst>
          </p:cNvPr>
          <p:cNvSpPr/>
          <p:nvPr/>
        </p:nvSpPr>
        <p:spPr>
          <a:xfrm>
            <a:off x="6071272" y="380992"/>
            <a:ext cx="108458" cy="430862"/>
          </a:xfrm>
          <a:prstGeom prst="rect">
            <a:avLst/>
          </a:prstGeom>
          <a:solidFill>
            <a:srgbClr val="9A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7C662-28BC-814C-8E5C-C012D2E810BD}"/>
              </a:ext>
            </a:extLst>
          </p:cNvPr>
          <p:cNvSpPr txBox="1"/>
          <p:nvPr/>
        </p:nvSpPr>
        <p:spPr>
          <a:xfrm>
            <a:off x="556651" y="281564"/>
            <a:ext cx="437339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Lilia Arelize Torres</a:t>
            </a:r>
          </a:p>
          <a:p>
            <a:r>
              <a:rPr lang="en-US" sz="1000" dirty="0" err="1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Liliaarelizetorres@gmail.com</a:t>
            </a:r>
            <a:r>
              <a:rPr lang="en-US" sz="10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 | (347)-771-0073 | New York, USA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4F35FA-4C71-544B-9E02-16F9F26ABB05}"/>
              </a:ext>
            </a:extLst>
          </p:cNvPr>
          <p:cNvGrpSpPr/>
          <p:nvPr/>
        </p:nvGrpSpPr>
        <p:grpSpPr>
          <a:xfrm>
            <a:off x="6232973" y="244132"/>
            <a:ext cx="708944" cy="708101"/>
            <a:chOff x="6064840" y="316037"/>
            <a:chExt cx="913487" cy="912401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24D0592-D396-BF41-B301-FD580E82EC11}"/>
                </a:ext>
              </a:extLst>
            </p:cNvPr>
            <p:cNvSpPr/>
            <p:nvPr/>
          </p:nvSpPr>
          <p:spPr>
            <a:xfrm>
              <a:off x="6064840" y="316037"/>
              <a:ext cx="913487" cy="912401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1F81D8-BB1E-534B-89A0-61530101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7535" y="426344"/>
              <a:ext cx="709410" cy="70941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82754C-7F84-F84C-A212-16A5EE9ED51C}"/>
              </a:ext>
            </a:extLst>
          </p:cNvPr>
          <p:cNvSpPr txBox="1"/>
          <p:nvPr/>
        </p:nvSpPr>
        <p:spPr>
          <a:xfrm rot="16200000">
            <a:off x="5817595" y="483253"/>
            <a:ext cx="599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LinkedIn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CF2861-F4B6-0F40-8C2A-1F49AD034A4A}"/>
              </a:ext>
            </a:extLst>
          </p:cNvPr>
          <p:cNvGrpSpPr/>
          <p:nvPr/>
        </p:nvGrpSpPr>
        <p:grpSpPr>
          <a:xfrm>
            <a:off x="443416" y="3258572"/>
            <a:ext cx="6418292" cy="4817676"/>
            <a:chOff x="465822" y="2051933"/>
            <a:chExt cx="6418292" cy="488908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0675DA-C5CF-624C-95A4-4D04E7FE042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12" y="2492515"/>
              <a:ext cx="6352363" cy="0"/>
            </a:xfrm>
            <a:prstGeom prst="line">
              <a:avLst/>
            </a:prstGeom>
            <a:ln>
              <a:solidFill>
                <a:srgbClr val="9A9AD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3754FB-2213-9E48-9DFF-A413E3300C54}"/>
                </a:ext>
              </a:extLst>
            </p:cNvPr>
            <p:cNvSpPr txBox="1"/>
            <p:nvPr/>
          </p:nvSpPr>
          <p:spPr>
            <a:xfrm>
              <a:off x="465822" y="2616753"/>
              <a:ext cx="3210721" cy="35855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Dollar General – Sales Associate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Queens, New York     August 2020 - Current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Provides excellent costumer support both on floor and at register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Manages register and rewards system while processing transactions efficiently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Provides instore and online promotions to clients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pPr lvl="0"/>
              <a:r>
                <a:rPr lang="en-US" sz="1100" kern="1000" dirty="0">
                  <a:latin typeface="Heiti SC Medium" pitchFamily="2" charset="-128"/>
                  <a:ea typeface="Heiti SC Medium" pitchFamily="2" charset="-128"/>
                </a:rPr>
                <a:t>Services for Students with Disabilities – Note Taker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Bayside, New York     January 2020 – March 2020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Took notes for students of a variety of courses and majors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Organized and transcribed notes both handwritten and typed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Delivered notes to students and office efficiently and on time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Macy</a:t>
              </a:r>
              <a:r>
                <a:rPr lang="en-US" sz="1100" dirty="0">
                  <a:latin typeface="Times New Roman" panose="02020603050405020304" pitchFamily="18" charset="0"/>
                  <a:ea typeface="Heiti SC Medium" pitchFamily="2" charset="-128"/>
                  <a:cs typeface="Times New Roman" panose="02020603050405020304" pitchFamily="18" charset="0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 Santaland – Support Elf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November 2019 – December 2019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Ushered attendees in a calm orderly manner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Directed large crowds through attractions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Managed reservations and worked comprehensively with costumer service requests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94F527-5257-2549-9A5A-50BBAF64D377}"/>
                </a:ext>
              </a:extLst>
            </p:cNvPr>
            <p:cNvGrpSpPr/>
            <p:nvPr/>
          </p:nvGrpSpPr>
          <p:grpSpPr>
            <a:xfrm>
              <a:off x="2629302" y="2051933"/>
              <a:ext cx="2120658" cy="565235"/>
              <a:chOff x="2629302" y="2051933"/>
              <a:chExt cx="2120658" cy="56523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A9FDB3-3968-0347-A29B-C96E29D5F7BC}"/>
                  </a:ext>
                </a:extLst>
              </p:cNvPr>
              <p:cNvSpPr/>
              <p:nvPr/>
            </p:nvSpPr>
            <p:spPr>
              <a:xfrm>
                <a:off x="2735038" y="2051933"/>
                <a:ext cx="1910915" cy="5295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90DCD6-4FAF-E64B-8B17-5EBAFD1D7F4E}"/>
                  </a:ext>
                </a:extLst>
              </p:cNvPr>
              <p:cNvSpPr txBox="1"/>
              <p:nvPr/>
            </p:nvSpPr>
            <p:spPr>
              <a:xfrm>
                <a:off x="2629302" y="2336063"/>
                <a:ext cx="2120658" cy="28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D2E3E"/>
                    </a:solidFill>
                    <a:latin typeface="Heiti TC Medium" pitchFamily="2" charset="-128"/>
                    <a:ea typeface="Heiti TC Medium" pitchFamily="2" charset="-128"/>
                  </a:rPr>
                  <a:t>Performance Experience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559788-0197-6C4A-A703-9542B35A50FB}"/>
                </a:ext>
              </a:extLst>
            </p:cNvPr>
            <p:cNvSpPr txBox="1"/>
            <p:nvPr/>
          </p:nvSpPr>
          <p:spPr>
            <a:xfrm>
              <a:off x="3676360" y="2616753"/>
              <a:ext cx="3207754" cy="43242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Daiso USA – Sales Associate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Queens, New York     February 2019 – September 2019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Stocked efficiently while maintaining an organized workplace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Assembled displays for seasonal and themed merchandise safely and securely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Closed registers and set up deposits thoroughly and efficiently</a:t>
              </a:r>
            </a:p>
            <a:p>
              <a:endParaRPr lang="en-US" sz="3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Youth Orchestra of St. Luke</a:t>
              </a:r>
              <a:r>
                <a:rPr lang="en-US" sz="1100" dirty="0">
                  <a:latin typeface="Times New Roman" panose="02020603050405020304" pitchFamily="18" charset="0"/>
                  <a:ea typeface="Heiti SC Medium" pitchFamily="2" charset="-128"/>
                  <a:cs typeface="Times New Roman" panose="02020603050405020304" pitchFamily="18" charset="0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s, DiMenna Center – Summer Intern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July 2018 – August 2018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Provided aid in assembling and dismantling equipment for music lessons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Assisted in the education department office, supplied maintenance and organization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Provided administrative support to various departments within OSL, as needed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Career Development Summer Intensive, Center for Arts Education – Intern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July 2018 – August 2018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Explored various workplace and communication etiquette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Gained further knowledge of financial and technological literacy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Learned the structure and mechanics of networking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404C4771-9852-014A-8A3A-18487DF8D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547" y="251725"/>
            <a:ext cx="875488" cy="7003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C38B20E-677C-2941-9747-632BE37D0321}"/>
              </a:ext>
            </a:extLst>
          </p:cNvPr>
          <p:cNvSpPr/>
          <p:nvPr/>
        </p:nvSpPr>
        <p:spPr>
          <a:xfrm>
            <a:off x="2899652" y="1034435"/>
            <a:ext cx="1630015" cy="27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C81EA-3420-C146-86A1-067078FF6ED4}"/>
              </a:ext>
            </a:extLst>
          </p:cNvPr>
          <p:cNvGrpSpPr/>
          <p:nvPr/>
        </p:nvGrpSpPr>
        <p:grpSpPr>
          <a:xfrm>
            <a:off x="442257" y="1069237"/>
            <a:ext cx="6418292" cy="2295850"/>
            <a:chOff x="442257" y="1069237"/>
            <a:chExt cx="6418292" cy="229585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0C8E27-A80D-4D46-A4B1-02808339CFA1}"/>
                </a:ext>
              </a:extLst>
            </p:cNvPr>
            <p:cNvCxnSpPr>
              <a:cxnSpLocks/>
            </p:cNvCxnSpPr>
            <p:nvPr/>
          </p:nvCxnSpPr>
          <p:spPr>
            <a:xfrm>
              <a:off x="493593" y="1224312"/>
              <a:ext cx="6352363" cy="0"/>
            </a:xfrm>
            <a:prstGeom prst="line">
              <a:avLst/>
            </a:prstGeom>
            <a:ln>
              <a:solidFill>
                <a:srgbClr val="9A9AD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7AEFE3-90A3-E049-9325-379345122AC4}"/>
                </a:ext>
              </a:extLst>
            </p:cNvPr>
            <p:cNvSpPr txBox="1"/>
            <p:nvPr/>
          </p:nvSpPr>
          <p:spPr>
            <a:xfrm>
              <a:off x="2802462" y="1069237"/>
              <a:ext cx="1814951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D2E3E"/>
                  </a:solidFill>
                  <a:latin typeface="Heiti TC Medium" pitchFamily="2" charset="-128"/>
                  <a:ea typeface="Heiti TC Medium" pitchFamily="2" charset="-128"/>
                </a:rPr>
                <a:t>Volunteer Experience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4EFB30C-F671-7246-A731-52A1B917F0BC}"/>
                </a:ext>
              </a:extLst>
            </p:cNvPr>
            <p:cNvSpPr txBox="1"/>
            <p:nvPr/>
          </p:nvSpPr>
          <p:spPr>
            <a:xfrm>
              <a:off x="442257" y="1410706"/>
              <a:ext cx="3210721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Corona Queens Library Event – Pilar De Sueños, Bayside High School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Corona Queens     March 2019</a:t>
              </a: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Angel Of Hope Ceremony – SPARK Program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Eisenhower Park, NY     May 2018</a:t>
              </a: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Dancing Dreams Show at Clear View Senior Center - SPARK Program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Bayside, NY     February 2019 – September 2019</a:t>
              </a: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862DDF-604F-AC49-8FA8-31056A5796E1}"/>
                </a:ext>
              </a:extLst>
            </p:cNvPr>
            <p:cNvSpPr txBox="1"/>
            <p:nvPr/>
          </p:nvSpPr>
          <p:spPr>
            <a:xfrm>
              <a:off x="3652795" y="1410706"/>
              <a:ext cx="3207754" cy="19543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Valentine</a:t>
              </a:r>
              <a:r>
                <a:rPr lang="en-US" sz="1100" dirty="0">
                  <a:latin typeface="Times" pitchFamily="2" charset="0"/>
                  <a:ea typeface="Heiti SC Medium" pitchFamily="2" charset="-128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 Day at St. Mary</a:t>
              </a:r>
              <a:r>
                <a:rPr lang="en-US" sz="1100" dirty="0">
                  <a:latin typeface="Times New Roman" panose="02020603050405020304" pitchFamily="18" charset="0"/>
                  <a:ea typeface="Heiti SC Medium" pitchFamily="2" charset="-128"/>
                  <a:cs typeface="Times New Roman" panose="02020603050405020304" pitchFamily="18" charset="0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 Hospital for Children – SPARK Program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Bayside, New York     July 2018 – August 2018</a:t>
              </a:r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Young People</a:t>
              </a:r>
              <a:r>
                <a:rPr lang="en-US" sz="1100" dirty="0">
                  <a:latin typeface="Times" pitchFamily="2" charset="0"/>
                  <a:ea typeface="Heiti SC Medium" pitchFamily="2" charset="-128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 Concert, David Geffen Hall – New York Philharmonic 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July 2018 – August 2018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Senior Citizens Prom, Clear View Senior Center – SPARK Program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July 2018 – August 2018</a:t>
              </a:r>
            </a:p>
            <a:p>
              <a:endParaRPr lang="en-US" sz="5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9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>
            <a:extLst>
              <a:ext uri="{FF2B5EF4-FFF2-40B4-BE49-F238E27FC236}">
                <a16:creationId xmlns:a16="http://schemas.microsoft.com/office/drawing/2014/main" id="{9008C397-0901-7546-BE08-50B078C46E91}"/>
              </a:ext>
            </a:extLst>
          </p:cNvPr>
          <p:cNvSpPr/>
          <p:nvPr/>
        </p:nvSpPr>
        <p:spPr>
          <a:xfrm>
            <a:off x="332932" y="-713255"/>
            <a:ext cx="6662228" cy="810583"/>
          </a:xfrm>
          <a:prstGeom prst="snip2DiagRect">
            <a:avLst/>
          </a:prstGeom>
          <a:solidFill>
            <a:srgbClr val="9A9AD0"/>
          </a:solidFill>
          <a:ln>
            <a:solidFill>
              <a:srgbClr val="9A9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B4850-CD0A-6040-B34D-5F1A8CE368DC}"/>
              </a:ext>
            </a:extLst>
          </p:cNvPr>
          <p:cNvCxnSpPr>
            <a:cxnSpLocks/>
          </p:cNvCxnSpPr>
          <p:nvPr/>
        </p:nvCxnSpPr>
        <p:spPr>
          <a:xfrm>
            <a:off x="6124515" y="-723170"/>
            <a:ext cx="0" cy="872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DD8D3F8-90CC-304B-8443-96C3745CE077}"/>
              </a:ext>
            </a:extLst>
          </p:cNvPr>
          <p:cNvSpPr/>
          <p:nvPr/>
        </p:nvSpPr>
        <p:spPr>
          <a:xfrm>
            <a:off x="6071272" y="-528776"/>
            <a:ext cx="108458" cy="430862"/>
          </a:xfrm>
          <a:prstGeom prst="rect">
            <a:avLst/>
          </a:prstGeom>
          <a:solidFill>
            <a:srgbClr val="9A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0C8E27-A80D-4D46-A4B1-02808339CFA1}"/>
              </a:ext>
            </a:extLst>
          </p:cNvPr>
          <p:cNvCxnSpPr>
            <a:cxnSpLocks/>
          </p:cNvCxnSpPr>
          <p:nvPr/>
        </p:nvCxnSpPr>
        <p:spPr>
          <a:xfrm>
            <a:off x="465183" y="464176"/>
            <a:ext cx="2874829" cy="0"/>
          </a:xfrm>
          <a:prstGeom prst="line">
            <a:avLst/>
          </a:prstGeom>
          <a:ln>
            <a:solidFill>
              <a:srgbClr val="9A9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329519-80B9-AE45-85A4-F17315573C14}"/>
              </a:ext>
            </a:extLst>
          </p:cNvPr>
          <p:cNvSpPr/>
          <p:nvPr/>
        </p:nvSpPr>
        <p:spPr>
          <a:xfrm>
            <a:off x="1344938" y="379267"/>
            <a:ext cx="951670" cy="153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7C662-28BC-814C-8E5C-C012D2E810BD}"/>
              </a:ext>
            </a:extLst>
          </p:cNvPr>
          <p:cNvSpPr txBox="1"/>
          <p:nvPr/>
        </p:nvSpPr>
        <p:spPr>
          <a:xfrm>
            <a:off x="556651" y="-628204"/>
            <a:ext cx="437339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Lilia Arelize Torres</a:t>
            </a:r>
          </a:p>
          <a:p>
            <a:r>
              <a:rPr lang="en-US" sz="1000" dirty="0" err="1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Liliaarelizetorres@gmail.com</a:t>
            </a:r>
            <a:r>
              <a:rPr lang="en-US" sz="1000" dirty="0">
                <a:latin typeface="Heiti SC Medium" pitchFamily="2" charset="-128"/>
                <a:ea typeface="Heiti SC Medium" pitchFamily="2" charset="-128"/>
                <a:cs typeface="Tunga" panose="020B0502040204020203" pitchFamily="34" charset="0"/>
              </a:rPr>
              <a:t> | (347)-771-0073 | New York, USA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4F35FA-4C71-544B-9E02-16F9F26ABB05}"/>
              </a:ext>
            </a:extLst>
          </p:cNvPr>
          <p:cNvGrpSpPr/>
          <p:nvPr/>
        </p:nvGrpSpPr>
        <p:grpSpPr>
          <a:xfrm>
            <a:off x="6232973" y="-665637"/>
            <a:ext cx="708944" cy="708101"/>
            <a:chOff x="6064840" y="316037"/>
            <a:chExt cx="913487" cy="912401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24D0592-D396-BF41-B301-FD580E82EC11}"/>
                </a:ext>
              </a:extLst>
            </p:cNvPr>
            <p:cNvSpPr/>
            <p:nvPr/>
          </p:nvSpPr>
          <p:spPr>
            <a:xfrm>
              <a:off x="6064840" y="316037"/>
              <a:ext cx="913487" cy="912401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1F81D8-BB1E-534B-89A0-61530101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7535" y="426344"/>
              <a:ext cx="709410" cy="70941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E283FAA-22BA-F846-A84A-9A086A5D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547" y="-658043"/>
            <a:ext cx="875488" cy="7003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82754C-7F84-F84C-A212-16A5EE9ED51C}"/>
              </a:ext>
            </a:extLst>
          </p:cNvPr>
          <p:cNvSpPr txBox="1"/>
          <p:nvPr/>
        </p:nvSpPr>
        <p:spPr>
          <a:xfrm rot="16200000">
            <a:off x="5817595" y="-426515"/>
            <a:ext cx="599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LinkedIn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7FC5B-D0AA-2F4F-932A-DAD48CDC0EB4}"/>
              </a:ext>
            </a:extLst>
          </p:cNvPr>
          <p:cNvSpPr txBox="1"/>
          <p:nvPr/>
        </p:nvSpPr>
        <p:spPr>
          <a:xfrm>
            <a:off x="412359" y="618298"/>
            <a:ext cx="3091686" cy="8694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iti SC Medium" pitchFamily="2" charset="-128"/>
                <a:ea typeface="Heiti SC Medium" pitchFamily="2" charset="-128"/>
              </a:rPr>
              <a:t>CUNY New York City College of Technology</a:t>
            </a:r>
          </a:p>
          <a:p>
            <a:r>
              <a:rPr lang="en-US" sz="1050" dirty="0">
                <a:latin typeface="Heiti SC Medium" pitchFamily="2" charset="-128"/>
                <a:ea typeface="Heiti SC Medium" pitchFamily="2" charset="-128"/>
              </a:rPr>
              <a:t>Spring 2021– Current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Heiti SC Medium" pitchFamily="2" charset="-128"/>
                <a:ea typeface="Heiti SC Medium" pitchFamily="2" charset="-128"/>
              </a:rPr>
              <a:t>Emerging Media Technology major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Heiti SC Medium" pitchFamily="2" charset="-128"/>
                <a:ea typeface="Heiti SC Medium" pitchFamily="2" charset="-128"/>
              </a:rPr>
              <a:t>Expected to graduate in Fall, 2022</a:t>
            </a:r>
            <a:endParaRPr lang="en-US" sz="5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79B3B-C838-4E46-A534-719BA8BCAF7A}"/>
              </a:ext>
            </a:extLst>
          </p:cNvPr>
          <p:cNvSpPr txBox="1"/>
          <p:nvPr/>
        </p:nvSpPr>
        <p:spPr>
          <a:xfrm>
            <a:off x="412359" y="1494377"/>
            <a:ext cx="3091686" cy="11156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Queensborough Community College </a:t>
            </a:r>
          </a:p>
          <a:p>
            <a:pPr lvl="0"/>
            <a:r>
              <a:rPr lang="en-US" sz="105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Fall 2018 – Spring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Associate Degree in Applied Science for Music 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Global Citizenship Alliance Member ; ASAP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7F98B-3375-6247-898E-CE3E0CCDE88D}"/>
              </a:ext>
            </a:extLst>
          </p:cNvPr>
          <p:cNvSpPr txBox="1"/>
          <p:nvPr/>
        </p:nvSpPr>
        <p:spPr>
          <a:xfrm>
            <a:off x="1286277" y="298764"/>
            <a:ext cx="106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D2E3E"/>
                </a:solidFill>
                <a:latin typeface="Heiti TC Medium" pitchFamily="2" charset="-128"/>
                <a:ea typeface="Heiti TC Medium" pitchFamily="2" charset="-128"/>
              </a:rPr>
              <a:t>Education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CF2861-F4B6-0F40-8C2A-1F49AD034A4A}"/>
              </a:ext>
            </a:extLst>
          </p:cNvPr>
          <p:cNvGrpSpPr/>
          <p:nvPr/>
        </p:nvGrpSpPr>
        <p:grpSpPr>
          <a:xfrm>
            <a:off x="433791" y="2620601"/>
            <a:ext cx="6418292" cy="4624470"/>
            <a:chOff x="465822" y="2316544"/>
            <a:chExt cx="6418292" cy="462447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0675DA-C5CF-624C-95A4-4D04E7FE042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12" y="2492515"/>
              <a:ext cx="6352363" cy="0"/>
            </a:xfrm>
            <a:prstGeom prst="line">
              <a:avLst/>
            </a:prstGeom>
            <a:ln>
              <a:solidFill>
                <a:srgbClr val="9A9AD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3754FB-2213-9E48-9DFF-A413E3300C54}"/>
                </a:ext>
              </a:extLst>
            </p:cNvPr>
            <p:cNvSpPr txBox="1"/>
            <p:nvPr/>
          </p:nvSpPr>
          <p:spPr>
            <a:xfrm>
              <a:off x="465822" y="2616753"/>
              <a:ext cx="3108879" cy="35855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Dollar General – Sales Associate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Queens, New York     August 2020 - Current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Provides excellent costumer support both on floor and at register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Manages register and rewards system while processing transactions efficiently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Provides instore and online promotions to clients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pPr lvl="0"/>
              <a:r>
                <a:rPr lang="en-US" sz="1100" kern="1000" dirty="0">
                  <a:latin typeface="Heiti SC Medium" pitchFamily="2" charset="-128"/>
                  <a:ea typeface="Heiti SC Medium" pitchFamily="2" charset="-128"/>
                </a:rPr>
                <a:t>Services for Students with Disabilities – Note Taker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Bayside, New York     January 2020 – March 2020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Took notes for students of a variety of courses and majors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Organized and transcribed notes both handwritten and typed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prstClr val="black"/>
                  </a:solidFill>
                  <a:latin typeface="Heiti SC Medium" pitchFamily="2" charset="-128"/>
                  <a:ea typeface="Heiti SC Medium" pitchFamily="2" charset="-128"/>
                </a:rPr>
                <a:t>Delivered notes to students and office efficiently and on time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Macy</a:t>
              </a:r>
              <a:r>
                <a:rPr lang="en-US" sz="1100" dirty="0">
                  <a:latin typeface="Times New Roman" panose="02020603050405020304" pitchFamily="18" charset="0"/>
                  <a:ea typeface="Heiti SC Medium" pitchFamily="2" charset="-128"/>
                  <a:cs typeface="Times New Roman" panose="02020603050405020304" pitchFamily="18" charset="0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 Santaland – Support Elf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November 2019 – December 2019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Ushered attendees in a calm orderly manner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Directed large crowds through attractions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Managed reservations and worked comprehensively with costumer service requests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94F527-5257-2549-9A5A-50BBAF64D377}"/>
                </a:ext>
              </a:extLst>
            </p:cNvPr>
            <p:cNvGrpSpPr/>
            <p:nvPr/>
          </p:nvGrpSpPr>
          <p:grpSpPr>
            <a:xfrm>
              <a:off x="2816937" y="2316544"/>
              <a:ext cx="1664853" cy="307777"/>
              <a:chOff x="2816937" y="2316544"/>
              <a:chExt cx="1664853" cy="30777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A9FDB3-3968-0347-A29B-C96E29D5F7BC}"/>
                  </a:ext>
                </a:extLst>
              </p:cNvPr>
              <p:cNvSpPr/>
              <p:nvPr/>
            </p:nvSpPr>
            <p:spPr>
              <a:xfrm>
                <a:off x="2888519" y="2397949"/>
                <a:ext cx="1505911" cy="1738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90DCD6-4FAF-E64B-8B17-5EBAFD1D7F4E}"/>
                  </a:ext>
                </a:extLst>
              </p:cNvPr>
              <p:cNvSpPr txBox="1"/>
              <p:nvPr/>
            </p:nvSpPr>
            <p:spPr>
              <a:xfrm>
                <a:off x="2816937" y="2316544"/>
                <a:ext cx="16648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D2E3E"/>
                    </a:solidFill>
                    <a:latin typeface="Heiti TC Medium" pitchFamily="2" charset="-128"/>
                    <a:ea typeface="Heiti TC Medium" pitchFamily="2" charset="-128"/>
                  </a:rPr>
                  <a:t>Work Experience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559788-0197-6C4A-A703-9542B35A50FB}"/>
                </a:ext>
              </a:extLst>
            </p:cNvPr>
            <p:cNvSpPr txBox="1"/>
            <p:nvPr/>
          </p:nvSpPr>
          <p:spPr>
            <a:xfrm>
              <a:off x="3676360" y="2616753"/>
              <a:ext cx="3207754" cy="43242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Daiso USA – Sales Associate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Queens, New York     February 2019 – September 2019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Stocked efficiently while maintaining an organized workplace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Assembled displays for seasonal and themed merchandise safely and securely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Closed registers and set up deposits thoroughly and efficiently</a:t>
              </a:r>
            </a:p>
            <a:p>
              <a:endParaRPr lang="en-US" sz="3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Youth Orchestra of St. Luke</a:t>
              </a:r>
              <a:r>
                <a:rPr lang="en-US" sz="1100" dirty="0">
                  <a:latin typeface="Times New Roman" panose="02020603050405020304" pitchFamily="18" charset="0"/>
                  <a:ea typeface="Heiti SC Medium" pitchFamily="2" charset="-128"/>
                  <a:cs typeface="Times New Roman" panose="02020603050405020304" pitchFamily="18" charset="0"/>
                </a:rPr>
                <a:t>’</a:t>
              </a:r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s, DiMenna Center – Summer Intern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July 2018 – August 2018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Provided aid in assembling and dismantling equipment for music lessons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Assisted in the education department office, supplied maintenance and organization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Provided administrative support to various departments within OSL, as needed</a:t>
              </a:r>
            </a:p>
            <a:p>
              <a:endParaRPr lang="en-US" sz="400" dirty="0">
                <a:latin typeface="Heiti SC Medium" pitchFamily="2" charset="-128"/>
                <a:ea typeface="Heiti SC Medium" pitchFamily="2" charset="-128"/>
              </a:endParaRPr>
            </a:p>
            <a:p>
              <a:r>
                <a:rPr lang="en-US" sz="1100" dirty="0">
                  <a:latin typeface="Heiti SC Medium" pitchFamily="2" charset="-128"/>
                  <a:ea typeface="Heiti SC Medium" pitchFamily="2" charset="-128"/>
                </a:rPr>
                <a:t>Career Development Summer Intensive, Center for Arts Education – Intern</a:t>
              </a:r>
            </a:p>
            <a:p>
              <a:r>
                <a:rPr lang="en-US" sz="1000" dirty="0">
                  <a:latin typeface="Heiti SC Medium" pitchFamily="2" charset="-128"/>
                  <a:ea typeface="Heiti SC Medium" pitchFamily="2" charset="-128"/>
                </a:rPr>
                <a:t>New York City     July 2018 – August 2018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Explored various workplace and communication etiquette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Gained further knowledge of financial and technological literacy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Heiti SC Medium" pitchFamily="2" charset="-128"/>
                  <a:ea typeface="Heiti SC Medium" pitchFamily="2" charset="-128"/>
                </a:rPr>
                <a:t>Learned the structure and mechanics of networking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B3CC27-7AD6-D442-99A5-5823DD101FC3}"/>
              </a:ext>
            </a:extLst>
          </p:cNvPr>
          <p:cNvGrpSpPr/>
          <p:nvPr/>
        </p:nvGrpSpPr>
        <p:grpSpPr>
          <a:xfrm>
            <a:off x="3668607" y="296615"/>
            <a:ext cx="3368887" cy="307777"/>
            <a:chOff x="3988082" y="2219537"/>
            <a:chExt cx="2856690" cy="30777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9829F0-4A4C-6F4F-B127-C49A2D2B925A}"/>
                </a:ext>
              </a:extLst>
            </p:cNvPr>
            <p:cNvCxnSpPr>
              <a:cxnSpLocks/>
            </p:cNvCxnSpPr>
            <p:nvPr/>
          </p:nvCxnSpPr>
          <p:spPr>
            <a:xfrm>
              <a:off x="3988082" y="2385340"/>
              <a:ext cx="2856690" cy="0"/>
            </a:xfrm>
            <a:prstGeom prst="line">
              <a:avLst/>
            </a:prstGeom>
            <a:ln>
              <a:solidFill>
                <a:srgbClr val="9A9AD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34AECD-F0C9-F547-9F58-C5F15C39C31C}"/>
                </a:ext>
              </a:extLst>
            </p:cNvPr>
            <p:cNvSpPr/>
            <p:nvPr/>
          </p:nvSpPr>
          <p:spPr>
            <a:xfrm>
              <a:off x="5267640" y="2297106"/>
              <a:ext cx="452509" cy="1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763843-5493-5141-9E9C-4928EA5EB241}"/>
                </a:ext>
              </a:extLst>
            </p:cNvPr>
            <p:cNvSpPr txBox="1"/>
            <p:nvPr/>
          </p:nvSpPr>
          <p:spPr>
            <a:xfrm>
              <a:off x="5171923" y="2219537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D2E3E"/>
                  </a:solidFill>
                  <a:latin typeface="Heiti TC Medium" pitchFamily="2" charset="-128"/>
                  <a:ea typeface="Heiti TC Medium" pitchFamily="2" charset="-128"/>
                </a:rPr>
                <a:t>Skills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B388EC-0774-0247-B24E-219E9FD525E8}"/>
              </a:ext>
            </a:extLst>
          </p:cNvPr>
          <p:cNvSpPr txBox="1"/>
          <p:nvPr/>
        </p:nvSpPr>
        <p:spPr>
          <a:xfrm>
            <a:off x="3508584" y="528449"/>
            <a:ext cx="196857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iti TC Medium" pitchFamily="2" charset="-128"/>
                <a:ea typeface="Heiti TC Medium" pitchFamily="2" charset="-128"/>
              </a:rPr>
              <a:t>Software &amp; Programing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7650D-ED03-F241-B872-11A91C30D1D3}"/>
              </a:ext>
            </a:extLst>
          </p:cNvPr>
          <p:cNvSpPr txBox="1"/>
          <p:nvPr/>
        </p:nvSpPr>
        <p:spPr>
          <a:xfrm>
            <a:off x="3542670" y="723838"/>
            <a:ext cx="178794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Microsoft Office Suite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Serato Suite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Avid Suite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Adobe Creative Suite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Kontakt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Nuendo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 err="1">
                <a:latin typeface="Heiti TC Medium" pitchFamily="2" charset="-128"/>
                <a:ea typeface="Heiti TC Medium" pitchFamily="2" charset="-128"/>
              </a:rPr>
              <a:t>Audinate</a:t>
            </a: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 Dante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Python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JavaScript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HTML &amp; CSS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Dolby </a:t>
            </a:r>
            <a:r>
              <a:rPr lang="en-US" sz="900" dirty="0" err="1">
                <a:latin typeface="Heiti TC Medium" pitchFamily="2" charset="-128"/>
                <a:ea typeface="Heiti TC Medium" pitchFamily="2" charset="-128"/>
              </a:rPr>
              <a:t>Atmos</a:t>
            </a: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 Production Suite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5AE76-9290-CC47-8083-AE9C238300BA}"/>
              </a:ext>
            </a:extLst>
          </p:cNvPr>
          <p:cNvSpPr txBox="1"/>
          <p:nvPr/>
        </p:nvSpPr>
        <p:spPr>
          <a:xfrm>
            <a:off x="5233932" y="526416"/>
            <a:ext cx="18372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iti TC Medium" pitchFamily="2" charset="-128"/>
                <a:ea typeface="Heiti TC Medium" pitchFamily="2" charset="-128"/>
              </a:rPr>
              <a:t>Hardware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57C63-B6BD-454E-AA79-315CC04CC752}"/>
              </a:ext>
            </a:extLst>
          </p:cNvPr>
          <p:cNvSpPr txBox="1"/>
          <p:nvPr/>
        </p:nvSpPr>
        <p:spPr>
          <a:xfrm>
            <a:off x="5145108" y="712832"/>
            <a:ext cx="227379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Arduino Uno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 err="1">
                <a:latin typeface="Heiti TC Medium" pitchFamily="2" charset="-128"/>
                <a:ea typeface="Heiti TC Medium" pitchFamily="2" charset="-128"/>
              </a:rPr>
              <a:t>Korg</a:t>
            </a: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 synthesizers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Solid State Logic Mixers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 err="1">
                <a:latin typeface="Heiti TC Medium" pitchFamily="2" charset="-128"/>
                <a:ea typeface="Heiti TC Medium" pitchFamily="2" charset="-128"/>
              </a:rPr>
              <a:t>Soundcraft</a:t>
            </a: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 Mixers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Midas Live Mixers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13FAE-884F-0143-BC69-0F6E2D3B9096}"/>
              </a:ext>
            </a:extLst>
          </p:cNvPr>
          <p:cNvSpPr txBox="1"/>
          <p:nvPr/>
        </p:nvSpPr>
        <p:spPr>
          <a:xfrm>
            <a:off x="5173186" y="1453274"/>
            <a:ext cx="184003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iti TC Medium" pitchFamily="2" charset="-128"/>
                <a:ea typeface="Heiti TC Medium" pitchFamily="2" charset="-128"/>
              </a:rPr>
              <a:t>Personal &amp; Knowledge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09B9C-A2B7-B14D-98D7-17D082E398FC}"/>
              </a:ext>
            </a:extLst>
          </p:cNvPr>
          <p:cNvSpPr txBox="1"/>
          <p:nvPr/>
        </p:nvSpPr>
        <p:spPr>
          <a:xfrm>
            <a:off x="5145112" y="1639608"/>
            <a:ext cx="185851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Fluent in Spanish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Piano Intermediate Level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Guitar Novice Level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Audio and video recording</a:t>
            </a:r>
          </a:p>
          <a:p>
            <a:pPr marL="285750" indent="-165100">
              <a:buFont typeface="Wingdings" pitchFamily="2" charset="2"/>
              <a:buChar char="v"/>
            </a:pPr>
            <a:r>
              <a:rPr lang="en-US" sz="900" dirty="0">
                <a:latin typeface="Heiti TC Medium" pitchFamily="2" charset="-128"/>
                <a:ea typeface="Heiti TC Medium" pitchFamily="2" charset="-128"/>
              </a:rPr>
              <a:t>Audio and video editing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CF6550-5EA2-0045-A2A5-A7DD22F1CD53}"/>
              </a:ext>
            </a:extLst>
          </p:cNvPr>
          <p:cNvCxnSpPr>
            <a:cxnSpLocks/>
          </p:cNvCxnSpPr>
          <p:nvPr/>
        </p:nvCxnSpPr>
        <p:spPr>
          <a:xfrm flipV="1">
            <a:off x="3506026" y="540704"/>
            <a:ext cx="0" cy="1881028"/>
          </a:xfrm>
          <a:prstGeom prst="line">
            <a:avLst/>
          </a:prstGeom>
          <a:ln>
            <a:solidFill>
              <a:srgbClr val="9A9AD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7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</TotalTime>
  <Words>2209</Words>
  <Application>Microsoft Macintosh PowerPoint</Application>
  <PresentationFormat>Custom</PresentationFormat>
  <Paragraphs>357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Heiti SC Medium</vt:lpstr>
      <vt:lpstr>Heiti TC Medium</vt:lpstr>
      <vt:lpstr>Arial</vt:lpstr>
      <vt:lpstr>Calibri</vt:lpstr>
      <vt:lpstr>Calibri Light</vt:lpstr>
      <vt:lpstr>Times</vt:lpstr>
      <vt:lpstr>Times New Roman</vt:lpstr>
      <vt:lpstr>Tunga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Torres</dc:creator>
  <cp:lastModifiedBy>Jorge Torres</cp:lastModifiedBy>
  <cp:revision>65</cp:revision>
  <cp:lastPrinted>2021-05-19T03:45:06Z</cp:lastPrinted>
  <dcterms:created xsi:type="dcterms:W3CDTF">2020-08-06T17:09:02Z</dcterms:created>
  <dcterms:modified xsi:type="dcterms:W3CDTF">2021-05-24T03:14:05Z</dcterms:modified>
</cp:coreProperties>
</file>