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5"/>
  </p:notesMasterIdLst>
  <p:sldIdLst>
    <p:sldId id="256" r:id="rId3"/>
    <p:sldId id="257" r:id="rId4"/>
    <p:sldId id="271" r:id="rId5"/>
    <p:sldId id="273" r:id="rId6"/>
    <p:sldId id="275"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Tahoma" panose="020B0604030504040204" pitchFamily="34" charset="0"/>
      <p:regular r:id="rId16"/>
      <p:bold r:id="rId17"/>
    </p:embeddedFont>
    <p:embeddedFont>
      <p:font typeface="Helvetica Neue Light" panose="020B0604020202020204" charset="0"/>
      <p:regular r:id="rId18"/>
      <p:bold r:id="rId19"/>
      <p:italic r:id="rId20"/>
      <p:boldItalic r:id="rId21"/>
    </p:embeddedFont>
    <p:embeddedFont>
      <p:font typeface="Helvetica Neue"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s" userId="7f6c18b8fac1a562" providerId="LiveId" clId="{109AB547-D6B1-4527-97A7-A92D33FE9E7F}"/>
    <pc:docChg chg="undo custSel modSld">
      <pc:chgData name="anjali s" userId="7f6c18b8fac1a562" providerId="LiveId" clId="{109AB547-D6B1-4527-97A7-A92D33FE9E7F}" dt="2024-12-16T15:56:18.580" v="17" actId="14826"/>
      <pc:docMkLst>
        <pc:docMk/>
      </pc:docMkLst>
      <pc:sldChg chg="modSp mod">
        <pc:chgData name="anjali s" userId="7f6c18b8fac1a562" providerId="LiveId" clId="{109AB547-D6B1-4527-97A7-A92D33FE9E7F}" dt="2024-12-16T15:56:18.580" v="17" actId="14826"/>
        <pc:sldMkLst>
          <pc:docMk/>
          <pc:sldMk cId="0" sldId="262"/>
        </pc:sldMkLst>
        <pc:picChg chg="mod">
          <ac:chgData name="anjali s" userId="7f6c18b8fac1a562" providerId="LiveId" clId="{109AB547-D6B1-4527-97A7-A92D33FE9E7F}" dt="2024-12-16T15:56:18.580" v="17" actId="14826"/>
          <ac:picMkLst>
            <pc:docMk/>
            <pc:sldMk cId="0" sldId="262"/>
            <ac:picMk id="4" creationId="{DA38031C-DC38-0094-D979-BB558EE9384B}"/>
          </ac:picMkLst>
        </pc:picChg>
      </pc:sldChg>
      <pc:sldChg chg="addSp modSp mod">
        <pc:chgData name="anjali s" userId="7f6c18b8fac1a562" providerId="LiveId" clId="{109AB547-D6B1-4527-97A7-A92D33FE9E7F}" dt="2024-12-16T15:09:00.068" v="11" actId="1076"/>
        <pc:sldMkLst>
          <pc:docMk/>
          <pc:sldMk cId="3301465717" sldId="275"/>
        </pc:sldMkLst>
        <pc:spChg chg="add mod">
          <ac:chgData name="anjali s" userId="7f6c18b8fac1a562" providerId="LiveId" clId="{109AB547-D6B1-4527-97A7-A92D33FE9E7F}" dt="2024-12-16T15:09:00.068" v="11" actId="1076"/>
          <ac:spMkLst>
            <pc:docMk/>
            <pc:sldMk cId="3301465717" sldId="275"/>
            <ac:spMk id="13" creationId="{A394D7EA-946B-91F2-60D2-256E5C9D9718}"/>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4" Type="http://schemas.openxmlformats.org/officeDocument/2006/relationships/image" Target="../media/image2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58437-4AFC-4393-84DB-BE33A8B3B745}" type="doc">
      <dgm:prSet loTypeId="urn:microsoft.com/office/officeart/2005/8/layout/process1" loCatId="process" qsTypeId="urn:microsoft.com/office/officeart/2005/8/quickstyle/simple1" qsCatId="simple" csTypeId="urn:microsoft.com/office/officeart/2005/8/colors/accent1_2" csCatId="accent1" phldr="1"/>
      <dgm:spPr/>
    </dgm:pt>
    <dgm:pt modelId="{D318AD13-66A3-4CDC-924E-A75AB35347C5}">
      <dgm:prSet phldrT="[Text]" custT="1">
        <dgm:style>
          <a:lnRef idx="2">
            <a:schemeClr val="dk1"/>
          </a:lnRef>
          <a:fillRef idx="1">
            <a:schemeClr val="lt1"/>
          </a:fillRef>
          <a:effectRef idx="0">
            <a:schemeClr val="dk1"/>
          </a:effectRef>
          <a:fontRef idx="minor">
            <a:schemeClr val="dk1"/>
          </a:fontRef>
        </dgm:style>
      </dgm:prSet>
      <dgm:spPr>
        <a:ln>
          <a:solidFill>
            <a:schemeClr val="bg1">
              <a:lumMod val="75000"/>
            </a:schemeClr>
          </a:solidFill>
        </a:ln>
      </dgm:spPr>
      <dgm:t>
        <a:bodyPr/>
        <a:lstStyle/>
        <a:p>
          <a:r>
            <a:rPr lang="en-US" sz="1100" dirty="0">
              <a:solidFill>
                <a:schemeClr val="bg2">
                  <a:lumMod val="75000"/>
                </a:schemeClr>
              </a:solidFill>
              <a:latin typeface="Times New Roman" panose="02020603050405020304" pitchFamily="18" charset="0"/>
              <a:cs typeface="Times New Roman" panose="02020603050405020304" pitchFamily="18" charset="0"/>
            </a:rPr>
            <a:t>Step 1: Checking for Null Values</a:t>
          </a:r>
          <a:endParaRPr lang="en-IN" sz="1100" dirty="0">
            <a:solidFill>
              <a:schemeClr val="bg2">
                <a:lumMod val="75000"/>
              </a:schemeClr>
            </a:solidFill>
          </a:endParaRPr>
        </a:p>
      </dgm:t>
    </dgm:pt>
    <dgm:pt modelId="{544737D7-8DD3-4B4C-8613-6981F3D20824}" type="parTrans" cxnId="{AD76BEC2-E0A6-4037-B089-62A9E22E2AFE}">
      <dgm:prSet/>
      <dgm:spPr/>
      <dgm:t>
        <a:bodyPr/>
        <a:lstStyle/>
        <a:p>
          <a:endParaRPr lang="en-IN"/>
        </a:p>
      </dgm:t>
    </dgm:pt>
    <dgm:pt modelId="{85A14EA0-446A-4F64-A448-30A4BB9FDF7D}" type="sibTrans" cxnId="{AD76BEC2-E0A6-4037-B089-62A9E22E2AFE}">
      <dgm:prSet/>
      <dgm:spPr>
        <a:solidFill>
          <a:schemeClr val="bg1">
            <a:lumMod val="65000"/>
          </a:schemeClr>
        </a:solidFill>
      </dgm:spPr>
      <dgm:t>
        <a:bodyPr/>
        <a:lstStyle/>
        <a:p>
          <a:endParaRPr lang="en-IN"/>
        </a:p>
      </dgm:t>
    </dgm:pt>
    <dgm:pt modelId="{83D79776-353A-499C-99EB-B9F40ED2D606}">
      <dgm:prSet phldrT="[Text]" custT="1"/>
      <dgm:spPr>
        <a:solidFill>
          <a:schemeClr val="bg1"/>
        </a:solidFill>
        <a:ln>
          <a:solidFill>
            <a:schemeClr val="bg1">
              <a:lumMod val="75000"/>
            </a:schemeClr>
          </a:solidFill>
        </a:ln>
      </dgm:spPr>
      <dgm:t>
        <a:bodyPr/>
        <a:lstStyle/>
        <a:p>
          <a:r>
            <a:rPr lang="en-US" sz="1100" dirty="0">
              <a:solidFill>
                <a:schemeClr val="bg2">
                  <a:lumMod val="75000"/>
                </a:schemeClr>
              </a:solidFill>
              <a:latin typeface="Times New Roman" panose="02020603050405020304" pitchFamily="18" charset="0"/>
              <a:ea typeface="Tahoma" panose="020B0604030504040204" pitchFamily="34" charset="0"/>
              <a:cs typeface="Times New Roman" panose="02020603050405020304" pitchFamily="18" charset="0"/>
            </a:rPr>
            <a:t>Step 3: We use logical imputation to resolve null values during data cleaning.</a:t>
          </a:r>
          <a:endParaRPr lang="en-IN" sz="1100" dirty="0">
            <a:solidFill>
              <a:schemeClr val="bg2">
                <a:lumMod val="75000"/>
              </a:schemeClr>
            </a:solidFill>
          </a:endParaRPr>
        </a:p>
      </dgm:t>
    </dgm:pt>
    <dgm:pt modelId="{5A76A006-B6A9-465C-913F-AB9A9661845D}" type="parTrans" cxnId="{427EC41F-077B-4CC5-A165-646297DD908F}">
      <dgm:prSet/>
      <dgm:spPr/>
      <dgm:t>
        <a:bodyPr/>
        <a:lstStyle/>
        <a:p>
          <a:endParaRPr lang="en-IN"/>
        </a:p>
      </dgm:t>
    </dgm:pt>
    <dgm:pt modelId="{627CA2CE-5DBF-4702-9876-75EBBAA69CB1}" type="sibTrans" cxnId="{427EC41F-077B-4CC5-A165-646297DD908F}">
      <dgm:prSet/>
      <dgm:spPr>
        <a:solidFill>
          <a:schemeClr val="bg1">
            <a:lumMod val="65000"/>
          </a:schemeClr>
        </a:solidFill>
      </dgm:spPr>
      <dgm:t>
        <a:bodyPr/>
        <a:lstStyle/>
        <a:p>
          <a:endParaRPr lang="en-IN"/>
        </a:p>
      </dgm:t>
    </dgm:pt>
    <dgm:pt modelId="{A1DB58ED-900B-40F3-9F06-20E31F8FD82B}">
      <dgm:prSet phldrT="[Text]" custT="1"/>
      <dgm:spPr>
        <a:solidFill>
          <a:schemeClr val="bg1"/>
        </a:solidFill>
        <a:ln>
          <a:solidFill>
            <a:schemeClr val="bg1">
              <a:lumMod val="75000"/>
            </a:schemeClr>
          </a:solidFill>
        </a:ln>
      </dgm:spPr>
      <dgm:t>
        <a:bodyPr/>
        <a:lstStyle/>
        <a:p>
          <a:pPr rtl="0"/>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Step 4: </a:t>
          </a:r>
          <a:r>
            <a:rPr lang="en-US" sz="1100" dirty="0">
              <a:solidFill>
                <a:schemeClr val="bg2">
                  <a:lumMod val="75000"/>
                </a:schemeClr>
              </a:solidFill>
              <a:latin typeface="Times New Roman" panose="02020603050405020304" pitchFamily="18" charset="0"/>
              <a:cs typeface="Times New Roman" panose="02020603050405020304" pitchFamily="18" charset="0"/>
            </a:rPr>
            <a:t>We logically imputed missing values in the 'State Name' column, removed the remaining 34 nulls, and handled non-standard missing values in 'Latitude' and 'Longitude' with logical imputation.</a:t>
          </a:r>
          <a:endParaRPr lang="en-IN" sz="1100" dirty="0">
            <a:solidFill>
              <a:schemeClr val="bg2">
                <a:lumMod val="75000"/>
              </a:schemeClr>
            </a:solidFill>
            <a:latin typeface="Times New Roman" panose="02020603050405020304" pitchFamily="18" charset="0"/>
            <a:cs typeface="Times New Roman" panose="02020603050405020304" pitchFamily="18" charset="0"/>
          </a:endParaRPr>
        </a:p>
      </dgm:t>
    </dgm:pt>
    <dgm:pt modelId="{C61B2E82-5829-4942-B69B-33F88C13FD5E}" type="parTrans" cxnId="{8BA3C00F-CBBB-41A7-9F4F-3E628AD4B880}">
      <dgm:prSet/>
      <dgm:spPr/>
      <dgm:t>
        <a:bodyPr/>
        <a:lstStyle/>
        <a:p>
          <a:endParaRPr lang="en-IN"/>
        </a:p>
      </dgm:t>
    </dgm:pt>
    <dgm:pt modelId="{B10096C0-8A8B-49B1-953C-AA8B182587E4}" type="sibTrans" cxnId="{8BA3C00F-CBBB-41A7-9F4F-3E628AD4B880}">
      <dgm:prSet/>
      <dgm:spPr/>
      <dgm:t>
        <a:bodyPr/>
        <a:lstStyle/>
        <a:p>
          <a:endParaRPr lang="en-IN"/>
        </a:p>
      </dgm:t>
    </dgm:pt>
    <dgm:pt modelId="{0F698C85-4EDA-427F-8C1C-19F6D3FAE79A}">
      <dgm:prSet custT="1"/>
      <dgm:spPr>
        <a:solidFill>
          <a:schemeClr val="bg1"/>
        </a:solidFill>
        <a:ln>
          <a:solidFill>
            <a:schemeClr val="bg1">
              <a:lumMod val="75000"/>
            </a:schemeClr>
          </a:solidFill>
        </a:ln>
      </dgm:spPr>
      <dgm:t>
        <a:bodyPr/>
        <a:lstStyle/>
        <a:p>
          <a:r>
            <a:rPr lang="en-US" sz="1100" dirty="0">
              <a:solidFill>
                <a:schemeClr val="bg2">
                  <a:lumMod val="75000"/>
                </a:schemeClr>
              </a:solidFill>
              <a:latin typeface="Times New Roman" panose="02020603050405020304" pitchFamily="18" charset="0"/>
              <a:cs typeface="Times New Roman" panose="02020603050405020304" pitchFamily="18" charset="0"/>
            </a:rPr>
            <a:t>Step2: We replaced "N/A-1" with null in the 'State Name' column to address non-standard missing values.</a:t>
          </a:r>
          <a:endPar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dgm:t>
    </dgm:pt>
    <dgm:pt modelId="{4AD113A1-EEC7-47FD-A7BA-BD9D233EF432}" type="parTrans" cxnId="{16CFD496-E724-4D84-BB0A-23DF57C30E70}">
      <dgm:prSet/>
      <dgm:spPr/>
      <dgm:t>
        <a:bodyPr/>
        <a:lstStyle/>
        <a:p>
          <a:endParaRPr lang="en-IN"/>
        </a:p>
      </dgm:t>
    </dgm:pt>
    <dgm:pt modelId="{F10B8AFD-B6DE-42A6-AA93-F8EACC4FDFF6}" type="sibTrans" cxnId="{16CFD496-E724-4D84-BB0A-23DF57C30E70}">
      <dgm:prSet/>
      <dgm:spPr>
        <a:solidFill>
          <a:schemeClr val="bg1">
            <a:lumMod val="65000"/>
          </a:schemeClr>
        </a:solidFill>
      </dgm:spPr>
      <dgm:t>
        <a:bodyPr/>
        <a:lstStyle/>
        <a:p>
          <a:endParaRPr lang="en-IN" dirty="0"/>
        </a:p>
      </dgm:t>
    </dgm:pt>
    <dgm:pt modelId="{BB1C1573-D619-423A-A36A-DFE6F07D4BE3}" type="pres">
      <dgm:prSet presAssocID="{FF758437-4AFC-4393-84DB-BE33A8B3B745}" presName="Name0" presStyleCnt="0">
        <dgm:presLayoutVars>
          <dgm:dir/>
          <dgm:resizeHandles val="exact"/>
        </dgm:presLayoutVars>
      </dgm:prSet>
      <dgm:spPr/>
    </dgm:pt>
    <dgm:pt modelId="{854AB55D-CF79-4E0C-A120-022BBEC83D23}" type="pres">
      <dgm:prSet presAssocID="{D318AD13-66A3-4CDC-924E-A75AB35347C5}" presName="node" presStyleLbl="node1" presStyleIdx="0" presStyleCnt="4" custFlipHor="1" custScaleX="101936" custLinFactNeighborX="19842" custLinFactNeighborY="1265">
        <dgm:presLayoutVars>
          <dgm:bulletEnabled val="1"/>
        </dgm:presLayoutVars>
      </dgm:prSet>
      <dgm:spPr/>
      <dgm:t>
        <a:bodyPr/>
        <a:lstStyle/>
        <a:p>
          <a:endParaRPr lang="en-IN"/>
        </a:p>
      </dgm:t>
    </dgm:pt>
    <dgm:pt modelId="{BE5B7376-55C5-4CE0-9337-613CB59801A5}" type="pres">
      <dgm:prSet presAssocID="{85A14EA0-446A-4F64-A448-30A4BB9FDF7D}" presName="sibTrans" presStyleLbl="sibTrans2D1" presStyleIdx="0" presStyleCnt="3" custScaleX="142960"/>
      <dgm:spPr/>
      <dgm:t>
        <a:bodyPr/>
        <a:lstStyle/>
        <a:p>
          <a:endParaRPr lang="en-IN"/>
        </a:p>
      </dgm:t>
    </dgm:pt>
    <dgm:pt modelId="{DFAFDCB9-09E6-420A-A5B4-FD614E05BE36}" type="pres">
      <dgm:prSet presAssocID="{85A14EA0-446A-4F64-A448-30A4BB9FDF7D}" presName="connectorText" presStyleLbl="sibTrans2D1" presStyleIdx="0" presStyleCnt="3"/>
      <dgm:spPr/>
      <dgm:t>
        <a:bodyPr/>
        <a:lstStyle/>
        <a:p>
          <a:endParaRPr lang="en-IN"/>
        </a:p>
      </dgm:t>
    </dgm:pt>
    <dgm:pt modelId="{4657C495-C9A5-4A8A-931D-C616A1993661}" type="pres">
      <dgm:prSet presAssocID="{0F698C85-4EDA-427F-8C1C-19F6D3FAE79A}" presName="node" presStyleLbl="node1" presStyleIdx="1" presStyleCnt="4" custLinFactNeighborX="-1362" custLinFactNeighborY="0">
        <dgm:presLayoutVars>
          <dgm:bulletEnabled val="1"/>
        </dgm:presLayoutVars>
      </dgm:prSet>
      <dgm:spPr/>
      <dgm:t>
        <a:bodyPr/>
        <a:lstStyle/>
        <a:p>
          <a:endParaRPr lang="en-IN"/>
        </a:p>
      </dgm:t>
    </dgm:pt>
    <dgm:pt modelId="{9FA3E656-1011-4328-B67A-AA011282D773}" type="pres">
      <dgm:prSet presAssocID="{F10B8AFD-B6DE-42A6-AA93-F8EACC4FDFF6}" presName="sibTrans" presStyleLbl="sibTrans2D1" presStyleIdx="1" presStyleCnt="3" custAng="99732" custScaleX="144184" custLinFactNeighborX="2167"/>
      <dgm:spPr/>
      <dgm:t>
        <a:bodyPr/>
        <a:lstStyle/>
        <a:p>
          <a:endParaRPr lang="en-IN"/>
        </a:p>
      </dgm:t>
    </dgm:pt>
    <dgm:pt modelId="{ADD691D2-BEA7-4E59-86D9-14A27628C2F0}" type="pres">
      <dgm:prSet presAssocID="{F10B8AFD-B6DE-42A6-AA93-F8EACC4FDFF6}" presName="connectorText" presStyleLbl="sibTrans2D1" presStyleIdx="1" presStyleCnt="3"/>
      <dgm:spPr/>
      <dgm:t>
        <a:bodyPr/>
        <a:lstStyle/>
        <a:p>
          <a:endParaRPr lang="en-IN"/>
        </a:p>
      </dgm:t>
    </dgm:pt>
    <dgm:pt modelId="{68AEB7B8-6E36-444D-8D51-BA97DC516016}" type="pres">
      <dgm:prSet presAssocID="{83D79776-353A-499C-99EB-B9F40ED2D606}" presName="node" presStyleLbl="node1" presStyleIdx="2" presStyleCnt="4" custLinFactNeighborX="1397" custLinFactNeighborY="-5973">
        <dgm:presLayoutVars>
          <dgm:bulletEnabled val="1"/>
        </dgm:presLayoutVars>
      </dgm:prSet>
      <dgm:spPr/>
      <dgm:t>
        <a:bodyPr/>
        <a:lstStyle/>
        <a:p>
          <a:endParaRPr lang="en-IN"/>
        </a:p>
      </dgm:t>
    </dgm:pt>
    <dgm:pt modelId="{1848D680-9522-471F-98F6-81EB4AD9DFBB}" type="pres">
      <dgm:prSet presAssocID="{627CA2CE-5DBF-4702-9876-75EBBAA69CB1}" presName="sibTrans" presStyleLbl="sibTrans2D1" presStyleIdx="2" presStyleCnt="3" custAng="21499302" custScaleX="114730" custLinFactNeighborX="-4464" custLinFactNeighborY="-24"/>
      <dgm:spPr/>
      <dgm:t>
        <a:bodyPr/>
        <a:lstStyle/>
        <a:p>
          <a:endParaRPr lang="en-IN"/>
        </a:p>
      </dgm:t>
    </dgm:pt>
    <dgm:pt modelId="{31954E06-75C7-4A00-B6A0-F6BE86EF0034}" type="pres">
      <dgm:prSet presAssocID="{627CA2CE-5DBF-4702-9876-75EBBAA69CB1}" presName="connectorText" presStyleLbl="sibTrans2D1" presStyleIdx="2" presStyleCnt="3"/>
      <dgm:spPr/>
      <dgm:t>
        <a:bodyPr/>
        <a:lstStyle/>
        <a:p>
          <a:endParaRPr lang="en-IN"/>
        </a:p>
      </dgm:t>
    </dgm:pt>
    <dgm:pt modelId="{420E5FF8-D9EE-496A-BBDA-CFBC7738CF28}" type="pres">
      <dgm:prSet presAssocID="{A1DB58ED-900B-40F3-9F06-20E31F8FD82B}" presName="node" presStyleLbl="node1" presStyleIdx="3" presStyleCnt="4">
        <dgm:presLayoutVars>
          <dgm:bulletEnabled val="1"/>
        </dgm:presLayoutVars>
      </dgm:prSet>
      <dgm:spPr/>
      <dgm:t>
        <a:bodyPr/>
        <a:lstStyle/>
        <a:p>
          <a:endParaRPr lang="en-IN"/>
        </a:p>
      </dgm:t>
    </dgm:pt>
  </dgm:ptLst>
  <dgm:cxnLst>
    <dgm:cxn modelId="{427EC41F-077B-4CC5-A165-646297DD908F}" srcId="{FF758437-4AFC-4393-84DB-BE33A8B3B745}" destId="{83D79776-353A-499C-99EB-B9F40ED2D606}" srcOrd="2" destOrd="0" parTransId="{5A76A006-B6A9-465C-913F-AB9A9661845D}" sibTransId="{627CA2CE-5DBF-4702-9876-75EBBAA69CB1}"/>
    <dgm:cxn modelId="{FFCD8CD7-0067-4A01-BD82-E257BAE85CEB}" type="presOf" srcId="{0F698C85-4EDA-427F-8C1C-19F6D3FAE79A}" destId="{4657C495-C9A5-4A8A-931D-C616A1993661}" srcOrd="0" destOrd="0" presId="urn:microsoft.com/office/officeart/2005/8/layout/process1"/>
    <dgm:cxn modelId="{44FBBA5A-EBE4-4C23-BBC9-8C279AFE4B19}" type="presOf" srcId="{A1DB58ED-900B-40F3-9F06-20E31F8FD82B}" destId="{420E5FF8-D9EE-496A-BBDA-CFBC7738CF28}" srcOrd="0" destOrd="0" presId="urn:microsoft.com/office/officeart/2005/8/layout/process1"/>
    <dgm:cxn modelId="{8CD4D613-7F94-4764-A25A-700A923AC686}" type="presOf" srcId="{F10B8AFD-B6DE-42A6-AA93-F8EACC4FDFF6}" destId="{ADD691D2-BEA7-4E59-86D9-14A27628C2F0}" srcOrd="1" destOrd="0" presId="urn:microsoft.com/office/officeart/2005/8/layout/process1"/>
    <dgm:cxn modelId="{58F4F333-C5A7-4629-9885-F52280DCCF2B}" type="presOf" srcId="{FF758437-4AFC-4393-84DB-BE33A8B3B745}" destId="{BB1C1573-D619-423A-A36A-DFE6F07D4BE3}" srcOrd="0" destOrd="0" presId="urn:microsoft.com/office/officeart/2005/8/layout/process1"/>
    <dgm:cxn modelId="{42CFE5D4-C613-4FBD-BBCF-C4C5279D3000}" type="presOf" srcId="{85A14EA0-446A-4F64-A448-30A4BB9FDF7D}" destId="{DFAFDCB9-09E6-420A-A5B4-FD614E05BE36}" srcOrd="1" destOrd="0" presId="urn:microsoft.com/office/officeart/2005/8/layout/process1"/>
    <dgm:cxn modelId="{E29BEB7A-29E3-4816-A87F-728E11B59FBE}" type="presOf" srcId="{F10B8AFD-B6DE-42A6-AA93-F8EACC4FDFF6}" destId="{9FA3E656-1011-4328-B67A-AA011282D773}" srcOrd="0" destOrd="0" presId="urn:microsoft.com/office/officeart/2005/8/layout/process1"/>
    <dgm:cxn modelId="{93FC5C42-03D5-4829-BD57-5AFD1108685C}" type="presOf" srcId="{83D79776-353A-499C-99EB-B9F40ED2D606}" destId="{68AEB7B8-6E36-444D-8D51-BA97DC516016}" srcOrd="0" destOrd="0" presId="urn:microsoft.com/office/officeart/2005/8/layout/process1"/>
    <dgm:cxn modelId="{AD76BEC2-E0A6-4037-B089-62A9E22E2AFE}" srcId="{FF758437-4AFC-4393-84DB-BE33A8B3B745}" destId="{D318AD13-66A3-4CDC-924E-A75AB35347C5}" srcOrd="0" destOrd="0" parTransId="{544737D7-8DD3-4B4C-8613-6981F3D20824}" sibTransId="{85A14EA0-446A-4F64-A448-30A4BB9FDF7D}"/>
    <dgm:cxn modelId="{3952DE4D-9BB5-48F4-AEA8-F14B720EB931}" type="presOf" srcId="{85A14EA0-446A-4F64-A448-30A4BB9FDF7D}" destId="{BE5B7376-55C5-4CE0-9337-613CB59801A5}" srcOrd="0" destOrd="0" presId="urn:microsoft.com/office/officeart/2005/8/layout/process1"/>
    <dgm:cxn modelId="{4802D51E-510E-430A-B8E9-EB0EBFE98A67}" type="presOf" srcId="{627CA2CE-5DBF-4702-9876-75EBBAA69CB1}" destId="{1848D680-9522-471F-98F6-81EB4AD9DFBB}" srcOrd="0" destOrd="0" presId="urn:microsoft.com/office/officeart/2005/8/layout/process1"/>
    <dgm:cxn modelId="{8BA3C00F-CBBB-41A7-9F4F-3E628AD4B880}" srcId="{FF758437-4AFC-4393-84DB-BE33A8B3B745}" destId="{A1DB58ED-900B-40F3-9F06-20E31F8FD82B}" srcOrd="3" destOrd="0" parTransId="{C61B2E82-5829-4942-B69B-33F88C13FD5E}" sibTransId="{B10096C0-8A8B-49B1-953C-AA8B182587E4}"/>
    <dgm:cxn modelId="{16CFD496-E724-4D84-BB0A-23DF57C30E70}" srcId="{FF758437-4AFC-4393-84DB-BE33A8B3B745}" destId="{0F698C85-4EDA-427F-8C1C-19F6D3FAE79A}" srcOrd="1" destOrd="0" parTransId="{4AD113A1-EEC7-47FD-A7BA-BD9D233EF432}" sibTransId="{F10B8AFD-B6DE-42A6-AA93-F8EACC4FDFF6}"/>
    <dgm:cxn modelId="{40B4A7A3-A0D1-4432-B30E-F140440A8C67}" type="presOf" srcId="{D318AD13-66A3-4CDC-924E-A75AB35347C5}" destId="{854AB55D-CF79-4E0C-A120-022BBEC83D23}" srcOrd="0" destOrd="0" presId="urn:microsoft.com/office/officeart/2005/8/layout/process1"/>
    <dgm:cxn modelId="{77728821-75BB-4333-B2CD-5F0191720B04}" type="presOf" srcId="{627CA2CE-5DBF-4702-9876-75EBBAA69CB1}" destId="{31954E06-75C7-4A00-B6A0-F6BE86EF0034}" srcOrd="1" destOrd="0" presId="urn:microsoft.com/office/officeart/2005/8/layout/process1"/>
    <dgm:cxn modelId="{91F0A13A-4123-4A72-A0F3-F8B418B164C0}" type="presParOf" srcId="{BB1C1573-D619-423A-A36A-DFE6F07D4BE3}" destId="{854AB55D-CF79-4E0C-A120-022BBEC83D23}" srcOrd="0" destOrd="0" presId="urn:microsoft.com/office/officeart/2005/8/layout/process1"/>
    <dgm:cxn modelId="{E48E037D-E7FA-4E77-836E-08D7C4EC1377}" type="presParOf" srcId="{BB1C1573-D619-423A-A36A-DFE6F07D4BE3}" destId="{BE5B7376-55C5-4CE0-9337-613CB59801A5}" srcOrd="1" destOrd="0" presId="urn:microsoft.com/office/officeart/2005/8/layout/process1"/>
    <dgm:cxn modelId="{A7DC7B40-90E8-41F7-9580-EFA3DD17859B}" type="presParOf" srcId="{BE5B7376-55C5-4CE0-9337-613CB59801A5}" destId="{DFAFDCB9-09E6-420A-A5B4-FD614E05BE36}" srcOrd="0" destOrd="0" presId="urn:microsoft.com/office/officeart/2005/8/layout/process1"/>
    <dgm:cxn modelId="{50FC7719-FE17-4BE6-9542-A84F3D71F3BD}" type="presParOf" srcId="{BB1C1573-D619-423A-A36A-DFE6F07D4BE3}" destId="{4657C495-C9A5-4A8A-931D-C616A1993661}" srcOrd="2" destOrd="0" presId="urn:microsoft.com/office/officeart/2005/8/layout/process1"/>
    <dgm:cxn modelId="{E278A212-8DA0-4FCA-B45B-AF535A4E0150}" type="presParOf" srcId="{BB1C1573-D619-423A-A36A-DFE6F07D4BE3}" destId="{9FA3E656-1011-4328-B67A-AA011282D773}" srcOrd="3" destOrd="0" presId="urn:microsoft.com/office/officeart/2005/8/layout/process1"/>
    <dgm:cxn modelId="{7F388A89-04E8-42B9-A08B-9E10B258A339}" type="presParOf" srcId="{9FA3E656-1011-4328-B67A-AA011282D773}" destId="{ADD691D2-BEA7-4E59-86D9-14A27628C2F0}" srcOrd="0" destOrd="0" presId="urn:microsoft.com/office/officeart/2005/8/layout/process1"/>
    <dgm:cxn modelId="{A229033A-6197-43A0-92F1-3D4CFBBD6EA9}" type="presParOf" srcId="{BB1C1573-D619-423A-A36A-DFE6F07D4BE3}" destId="{68AEB7B8-6E36-444D-8D51-BA97DC516016}" srcOrd="4" destOrd="0" presId="urn:microsoft.com/office/officeart/2005/8/layout/process1"/>
    <dgm:cxn modelId="{AEDD77CF-229F-4F4D-8AB3-9641B6A5CA79}" type="presParOf" srcId="{BB1C1573-D619-423A-A36A-DFE6F07D4BE3}" destId="{1848D680-9522-471F-98F6-81EB4AD9DFBB}" srcOrd="5" destOrd="0" presId="urn:microsoft.com/office/officeart/2005/8/layout/process1"/>
    <dgm:cxn modelId="{E9CE5FE5-06A8-4A61-9818-6371305C285B}" type="presParOf" srcId="{1848D680-9522-471F-98F6-81EB4AD9DFBB}" destId="{31954E06-75C7-4A00-B6A0-F6BE86EF0034}" srcOrd="0" destOrd="0" presId="urn:microsoft.com/office/officeart/2005/8/layout/process1"/>
    <dgm:cxn modelId="{79D20B5D-4919-44E3-A7BD-E6261F3754CC}" type="presParOf" srcId="{BB1C1573-D619-423A-A36A-DFE6F07D4BE3}" destId="{420E5FF8-D9EE-496A-BBDA-CFBC7738CF28}"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E42CAF-741F-4BA7-9562-C8D2DCCB7E8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C47D07A0-5681-4CFB-A0F3-4C7E82B90455}">
      <dgm:prSet phldrT="[Text]" custT="1"/>
      <dgm:spPr/>
      <dgm: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Numeric Plot Univariate</a:t>
          </a:r>
        </a:p>
      </dgm:t>
    </dgm:pt>
    <dgm:pt modelId="{2B9E79EE-C367-46D8-A48E-DC99C5A5EA2F}" type="parTrans" cxnId="{8E64983A-4D56-464E-A731-7FDDAD19FCFC}">
      <dgm:prSet/>
      <dgm:spPr/>
      <dgm:t>
        <a:bodyPr/>
        <a:lstStyle/>
        <a:p>
          <a:endParaRPr lang="en-IN"/>
        </a:p>
      </dgm:t>
    </dgm:pt>
    <dgm:pt modelId="{229EE17B-63F5-4C10-8AE1-E35222C1C831}" type="sibTrans" cxnId="{8E64983A-4D56-464E-A731-7FDDAD19FCFC}">
      <dgm:prSet/>
      <dgm:spPr/>
      <dgm:t>
        <a:bodyPr/>
        <a:lstStyle/>
        <a:p>
          <a:endParaRPr lang="en-IN"/>
        </a:p>
      </dgm:t>
    </dgm:pt>
    <dgm:pt modelId="{15AAF9CD-06F3-42AB-ADDA-6609313367DC}">
      <dgm:prSet phldrT="[Text]" custT="1"/>
      <dgm:spPr/>
      <dgm: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Categoric Plot Univariate</a:t>
          </a:r>
        </a:p>
      </dgm:t>
    </dgm:pt>
    <dgm:pt modelId="{13D8079B-96E1-44FF-9994-2D66F5FB8657}" type="parTrans" cxnId="{E344FB01-54E7-4696-9CA7-36D68AD8A812}">
      <dgm:prSet/>
      <dgm:spPr/>
      <dgm:t>
        <a:bodyPr/>
        <a:lstStyle/>
        <a:p>
          <a:endParaRPr lang="en-IN"/>
        </a:p>
      </dgm:t>
    </dgm:pt>
    <dgm:pt modelId="{2D2920BA-86FB-4D9B-A0E8-B96E6B21DEFC}" type="sibTrans" cxnId="{E344FB01-54E7-4696-9CA7-36D68AD8A812}">
      <dgm:prSet/>
      <dgm:spPr/>
      <dgm:t>
        <a:bodyPr/>
        <a:lstStyle/>
        <a:p>
          <a:endParaRPr lang="en-IN"/>
        </a:p>
      </dgm:t>
    </dgm:pt>
    <dgm:pt modelId="{2E25E546-B50D-4922-A616-1CD81A0E2439}">
      <dgm:prSet phldrT="[Text]" custT="1"/>
      <dgm:spPr/>
      <dgm: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Bi-Variate Analysis -1</a:t>
          </a:r>
        </a:p>
      </dgm:t>
    </dgm:pt>
    <dgm:pt modelId="{F7053A87-A30E-41C2-B799-0A99A17EE363}" type="parTrans" cxnId="{CF1C73E0-98A5-4B98-8B22-560499893AFC}">
      <dgm:prSet/>
      <dgm:spPr/>
      <dgm:t>
        <a:bodyPr/>
        <a:lstStyle/>
        <a:p>
          <a:endParaRPr lang="en-IN"/>
        </a:p>
      </dgm:t>
    </dgm:pt>
    <dgm:pt modelId="{D50EA52B-57B2-4933-B692-E984C031DADA}" type="sibTrans" cxnId="{CF1C73E0-98A5-4B98-8B22-560499893AFC}">
      <dgm:prSet/>
      <dgm:spPr/>
      <dgm:t>
        <a:bodyPr/>
        <a:lstStyle/>
        <a:p>
          <a:endParaRPr lang="en-IN"/>
        </a:p>
      </dgm:t>
    </dgm:pt>
    <dgm:pt modelId="{444D01B8-3FCE-4B92-BD7A-015B0D9F1C76}">
      <dgm:prSet phldrT="[Text]" custT="1"/>
      <dgm:spPr/>
      <dgm: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Bi-Variate Analysis-2</a:t>
          </a:r>
        </a:p>
      </dgm:t>
    </dgm:pt>
    <dgm:pt modelId="{F27327B0-317A-4201-9581-B47915F164CF}" type="parTrans" cxnId="{9C92C439-1C37-4738-817E-BF345034F4D5}">
      <dgm:prSet/>
      <dgm:spPr/>
      <dgm:t>
        <a:bodyPr/>
        <a:lstStyle/>
        <a:p>
          <a:endParaRPr lang="en-IN"/>
        </a:p>
      </dgm:t>
    </dgm:pt>
    <dgm:pt modelId="{4097AABB-58E9-4B18-82F2-09B2C54C6C93}" type="sibTrans" cxnId="{9C92C439-1C37-4738-817E-BF345034F4D5}">
      <dgm:prSet/>
      <dgm:spPr/>
      <dgm:t>
        <a:bodyPr/>
        <a:lstStyle/>
        <a:p>
          <a:endParaRPr lang="en-IN"/>
        </a:p>
      </dgm:t>
    </dgm:pt>
    <dgm:pt modelId="{711BF409-41E6-4816-B653-58A464CACAC2}" type="pres">
      <dgm:prSet presAssocID="{9EE42CAF-741F-4BA7-9562-C8D2DCCB7E80}" presName="Name0" presStyleCnt="0">
        <dgm:presLayoutVars>
          <dgm:dir/>
          <dgm:resizeHandles val="exact"/>
        </dgm:presLayoutVars>
      </dgm:prSet>
      <dgm:spPr/>
      <dgm:t>
        <a:bodyPr/>
        <a:lstStyle/>
        <a:p>
          <a:endParaRPr lang="en-IN"/>
        </a:p>
      </dgm:t>
    </dgm:pt>
    <dgm:pt modelId="{D497A512-C68C-4764-994C-0E71B4D4A7DC}" type="pres">
      <dgm:prSet presAssocID="{C47D07A0-5681-4CFB-A0F3-4C7E82B90455}" presName="compNode" presStyleCnt="0"/>
      <dgm:spPr/>
    </dgm:pt>
    <dgm:pt modelId="{25D90135-CB00-4020-81E2-19D7E4660ACF}" type="pres">
      <dgm:prSet presAssocID="{C47D07A0-5681-4CFB-A0F3-4C7E82B90455}" presName="pictRect" presStyleLbl="node1" presStyleIdx="0" presStyleCnt="4" custScaleX="96836" custScaleY="131474" custLinFactNeighborX="3597" custLinFactNeighborY="1154"/>
      <dgm:spPr>
        <a:blipFill rotWithShape="1">
          <a:blip xmlns:r="http://schemas.openxmlformats.org/officeDocument/2006/relationships" r:embed="rId1"/>
          <a:srcRect/>
          <a:stretch>
            <a:fillRect t="-10000" b="-10000"/>
          </a:stretch>
        </a:blipFill>
      </dgm:spPr>
    </dgm:pt>
    <dgm:pt modelId="{C44259B7-6B12-402B-99C1-CE3A550C0C46}" type="pres">
      <dgm:prSet presAssocID="{C47D07A0-5681-4CFB-A0F3-4C7E82B90455}" presName="textRect" presStyleLbl="revTx" presStyleIdx="0" presStyleCnt="4" custScaleY="40999" custLinFactNeighborX="-210" custLinFactNeighborY="28210">
        <dgm:presLayoutVars>
          <dgm:bulletEnabled val="1"/>
        </dgm:presLayoutVars>
      </dgm:prSet>
      <dgm:spPr/>
      <dgm:t>
        <a:bodyPr/>
        <a:lstStyle/>
        <a:p>
          <a:endParaRPr lang="en-IN"/>
        </a:p>
      </dgm:t>
    </dgm:pt>
    <dgm:pt modelId="{1DD0790C-71B2-4A85-82CF-DFBB04715409}" type="pres">
      <dgm:prSet presAssocID="{229EE17B-63F5-4C10-8AE1-E35222C1C831}" presName="sibTrans" presStyleLbl="sibTrans2D1" presStyleIdx="0" presStyleCnt="0"/>
      <dgm:spPr/>
      <dgm:t>
        <a:bodyPr/>
        <a:lstStyle/>
        <a:p>
          <a:endParaRPr lang="en-IN"/>
        </a:p>
      </dgm:t>
    </dgm:pt>
    <dgm:pt modelId="{1FD9FD16-7D3D-4896-9A0F-9D35D6B012D0}" type="pres">
      <dgm:prSet presAssocID="{15AAF9CD-06F3-42AB-ADDA-6609313367DC}" presName="compNode" presStyleCnt="0"/>
      <dgm:spPr/>
    </dgm:pt>
    <dgm:pt modelId="{CF61D2DB-C0E6-4B01-AF38-68F6CD6538D4}" type="pres">
      <dgm:prSet presAssocID="{15AAF9CD-06F3-42AB-ADDA-6609313367DC}" presName="pictRect" presStyleLbl="node1" presStyleIdx="1" presStyleCnt="4" custScaleX="102107" custScaleY="131346" custLinFactNeighborX="-1422" custLinFactNeighborY="1169"/>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917B9C9B-4144-48FD-8D27-36D4724114F1}" type="pres">
      <dgm:prSet presAssocID="{15AAF9CD-06F3-42AB-ADDA-6609313367DC}" presName="textRect" presStyleLbl="revTx" presStyleIdx="1" presStyleCnt="4" custScaleY="11841" custLinFactNeighborX="-3310" custLinFactNeighborY="0">
        <dgm:presLayoutVars>
          <dgm:bulletEnabled val="1"/>
        </dgm:presLayoutVars>
      </dgm:prSet>
      <dgm:spPr/>
      <dgm:t>
        <a:bodyPr/>
        <a:lstStyle/>
        <a:p>
          <a:endParaRPr lang="en-IN"/>
        </a:p>
      </dgm:t>
    </dgm:pt>
    <dgm:pt modelId="{F9345FB3-CAC0-4880-BAB0-7A9463B637E4}" type="pres">
      <dgm:prSet presAssocID="{2D2920BA-86FB-4D9B-A0E8-B96E6B21DEFC}" presName="sibTrans" presStyleLbl="sibTrans2D1" presStyleIdx="0" presStyleCnt="0"/>
      <dgm:spPr/>
      <dgm:t>
        <a:bodyPr/>
        <a:lstStyle/>
        <a:p>
          <a:endParaRPr lang="en-IN"/>
        </a:p>
      </dgm:t>
    </dgm:pt>
    <dgm:pt modelId="{B2D030C0-7FA9-4A36-A24F-1C618958B6E3}" type="pres">
      <dgm:prSet presAssocID="{2E25E546-B50D-4922-A616-1CD81A0E2439}" presName="compNode" presStyleCnt="0"/>
      <dgm:spPr/>
    </dgm:pt>
    <dgm:pt modelId="{66F34818-08A7-4BE0-A874-F13E818A247B}" type="pres">
      <dgm:prSet presAssocID="{2E25E546-B50D-4922-A616-1CD81A0E2439}" presName="pictRect" presStyleLbl="node1" presStyleIdx="2" presStyleCnt="4" custScaleX="110855" custScaleY="132267" custLinFactNeighborX="-9874" custLinFactNeighborY="1062"/>
      <dgm:spPr>
        <a:blipFill>
          <a:blip xmlns:r="http://schemas.openxmlformats.org/officeDocument/2006/relationships" r:embed="rId3">
            <a:extLst>
              <a:ext uri="{28A0092B-C50C-407E-A947-70E740481C1C}">
                <a14:useLocalDpi xmlns:a14="http://schemas.microsoft.com/office/drawing/2010/main" val="0"/>
              </a:ext>
            </a:extLst>
          </a:blip>
          <a:srcRect/>
          <a:stretch>
            <a:fillRect l="-19000" r="-19000"/>
          </a:stretch>
        </a:blipFill>
      </dgm:spPr>
    </dgm:pt>
    <dgm:pt modelId="{7228FF43-EAC7-4AA1-9E3D-0C8DCB4B4CAF}" type="pres">
      <dgm:prSet presAssocID="{2E25E546-B50D-4922-A616-1CD81A0E2439}" presName="textRect" presStyleLbl="revTx" presStyleIdx="2" presStyleCnt="4" custScaleY="32564" custLinFactNeighborX="399" custLinFactNeighborY="13603">
        <dgm:presLayoutVars>
          <dgm:bulletEnabled val="1"/>
        </dgm:presLayoutVars>
      </dgm:prSet>
      <dgm:spPr/>
      <dgm:t>
        <a:bodyPr/>
        <a:lstStyle/>
        <a:p>
          <a:endParaRPr lang="en-IN"/>
        </a:p>
      </dgm:t>
    </dgm:pt>
    <dgm:pt modelId="{41722B7B-B147-4368-BC14-EE50899AC786}" type="pres">
      <dgm:prSet presAssocID="{D50EA52B-57B2-4933-B692-E984C031DADA}" presName="sibTrans" presStyleLbl="sibTrans2D1" presStyleIdx="0" presStyleCnt="0"/>
      <dgm:spPr/>
      <dgm:t>
        <a:bodyPr/>
        <a:lstStyle/>
        <a:p>
          <a:endParaRPr lang="en-IN"/>
        </a:p>
      </dgm:t>
    </dgm:pt>
    <dgm:pt modelId="{24FF8CE4-9266-4F6C-AC28-7DFE54534840}" type="pres">
      <dgm:prSet presAssocID="{444D01B8-3FCE-4B92-BD7A-015B0D9F1C76}" presName="compNode" presStyleCnt="0"/>
      <dgm:spPr/>
    </dgm:pt>
    <dgm:pt modelId="{C0737400-CAFA-4D2E-8541-B9FB4C21C110}" type="pres">
      <dgm:prSet presAssocID="{444D01B8-3FCE-4B92-BD7A-015B0D9F1C76}" presName="pictRect" presStyleLbl="node1" presStyleIdx="3" presStyleCnt="4" custScaleX="118857" custScaleY="122769" custLinFactNeighborX="-6255" custLinFactNeighborY="3020"/>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pt>
    <dgm:pt modelId="{8F5E1F35-5FA2-4D48-9768-4BE212B2CAF0}" type="pres">
      <dgm:prSet presAssocID="{444D01B8-3FCE-4B92-BD7A-015B0D9F1C76}" presName="textRect" presStyleLbl="revTx" presStyleIdx="3" presStyleCnt="4" custFlipVert="0" custScaleY="26880" custLinFactNeighborX="65" custLinFactNeighborY="16205">
        <dgm:presLayoutVars>
          <dgm:bulletEnabled val="1"/>
        </dgm:presLayoutVars>
      </dgm:prSet>
      <dgm:spPr/>
      <dgm:t>
        <a:bodyPr/>
        <a:lstStyle/>
        <a:p>
          <a:endParaRPr lang="en-IN"/>
        </a:p>
      </dgm:t>
    </dgm:pt>
  </dgm:ptLst>
  <dgm:cxnLst>
    <dgm:cxn modelId="{1A886350-B50D-4E59-91D1-0CB88744B984}" type="presOf" srcId="{C47D07A0-5681-4CFB-A0F3-4C7E82B90455}" destId="{C44259B7-6B12-402B-99C1-CE3A550C0C46}" srcOrd="0" destOrd="0" presId="urn:microsoft.com/office/officeart/2005/8/layout/pList1"/>
    <dgm:cxn modelId="{8E64983A-4D56-464E-A731-7FDDAD19FCFC}" srcId="{9EE42CAF-741F-4BA7-9562-C8D2DCCB7E80}" destId="{C47D07A0-5681-4CFB-A0F3-4C7E82B90455}" srcOrd="0" destOrd="0" parTransId="{2B9E79EE-C367-46D8-A48E-DC99C5A5EA2F}" sibTransId="{229EE17B-63F5-4C10-8AE1-E35222C1C831}"/>
    <dgm:cxn modelId="{F0E96959-16A0-496A-9D86-6D2E0A51D934}" type="presOf" srcId="{15AAF9CD-06F3-42AB-ADDA-6609313367DC}" destId="{917B9C9B-4144-48FD-8D27-36D4724114F1}" srcOrd="0" destOrd="0" presId="urn:microsoft.com/office/officeart/2005/8/layout/pList1"/>
    <dgm:cxn modelId="{E0B23653-89A6-4BB6-BB58-32802B980965}" type="presOf" srcId="{9EE42CAF-741F-4BA7-9562-C8D2DCCB7E80}" destId="{711BF409-41E6-4816-B653-58A464CACAC2}" srcOrd="0" destOrd="0" presId="urn:microsoft.com/office/officeart/2005/8/layout/pList1"/>
    <dgm:cxn modelId="{B923AE18-8C15-4563-80D7-196CC5F9E195}" type="presOf" srcId="{444D01B8-3FCE-4B92-BD7A-015B0D9F1C76}" destId="{8F5E1F35-5FA2-4D48-9768-4BE212B2CAF0}" srcOrd="0" destOrd="0" presId="urn:microsoft.com/office/officeart/2005/8/layout/pList1"/>
    <dgm:cxn modelId="{09F9407E-040C-4837-BBB6-E5A555265AD3}" type="presOf" srcId="{D50EA52B-57B2-4933-B692-E984C031DADA}" destId="{41722B7B-B147-4368-BC14-EE50899AC786}" srcOrd="0" destOrd="0" presId="urn:microsoft.com/office/officeart/2005/8/layout/pList1"/>
    <dgm:cxn modelId="{E344FB01-54E7-4696-9CA7-36D68AD8A812}" srcId="{9EE42CAF-741F-4BA7-9562-C8D2DCCB7E80}" destId="{15AAF9CD-06F3-42AB-ADDA-6609313367DC}" srcOrd="1" destOrd="0" parTransId="{13D8079B-96E1-44FF-9994-2D66F5FB8657}" sibTransId="{2D2920BA-86FB-4D9B-A0E8-B96E6B21DEFC}"/>
    <dgm:cxn modelId="{9E42052F-83A2-4B68-BB09-B3C780EDAD45}" type="presOf" srcId="{229EE17B-63F5-4C10-8AE1-E35222C1C831}" destId="{1DD0790C-71B2-4A85-82CF-DFBB04715409}" srcOrd="0" destOrd="0" presId="urn:microsoft.com/office/officeart/2005/8/layout/pList1"/>
    <dgm:cxn modelId="{97C8C73B-4477-45C0-A4EF-8B98CEBCD1D3}" type="presOf" srcId="{2E25E546-B50D-4922-A616-1CD81A0E2439}" destId="{7228FF43-EAC7-4AA1-9E3D-0C8DCB4B4CAF}" srcOrd="0" destOrd="0" presId="urn:microsoft.com/office/officeart/2005/8/layout/pList1"/>
    <dgm:cxn modelId="{9C92C439-1C37-4738-817E-BF345034F4D5}" srcId="{9EE42CAF-741F-4BA7-9562-C8D2DCCB7E80}" destId="{444D01B8-3FCE-4B92-BD7A-015B0D9F1C76}" srcOrd="3" destOrd="0" parTransId="{F27327B0-317A-4201-9581-B47915F164CF}" sibTransId="{4097AABB-58E9-4B18-82F2-09B2C54C6C93}"/>
    <dgm:cxn modelId="{A4EB9238-6A03-4073-8D07-6FBE3D1B011F}" type="presOf" srcId="{2D2920BA-86FB-4D9B-A0E8-B96E6B21DEFC}" destId="{F9345FB3-CAC0-4880-BAB0-7A9463B637E4}" srcOrd="0" destOrd="0" presId="urn:microsoft.com/office/officeart/2005/8/layout/pList1"/>
    <dgm:cxn modelId="{CF1C73E0-98A5-4B98-8B22-560499893AFC}" srcId="{9EE42CAF-741F-4BA7-9562-C8D2DCCB7E80}" destId="{2E25E546-B50D-4922-A616-1CD81A0E2439}" srcOrd="2" destOrd="0" parTransId="{F7053A87-A30E-41C2-B799-0A99A17EE363}" sibTransId="{D50EA52B-57B2-4933-B692-E984C031DADA}"/>
    <dgm:cxn modelId="{18747BA8-B67A-49FA-BFD5-A574685F2E7F}" type="presParOf" srcId="{711BF409-41E6-4816-B653-58A464CACAC2}" destId="{D497A512-C68C-4764-994C-0E71B4D4A7DC}" srcOrd="0" destOrd="0" presId="urn:microsoft.com/office/officeart/2005/8/layout/pList1"/>
    <dgm:cxn modelId="{69B4BD69-20D8-486B-B5A0-D54E7F1EFFA8}" type="presParOf" srcId="{D497A512-C68C-4764-994C-0E71B4D4A7DC}" destId="{25D90135-CB00-4020-81E2-19D7E4660ACF}" srcOrd="0" destOrd="0" presId="urn:microsoft.com/office/officeart/2005/8/layout/pList1"/>
    <dgm:cxn modelId="{4BC7A925-25E9-496C-97A6-E7312E63CB00}" type="presParOf" srcId="{D497A512-C68C-4764-994C-0E71B4D4A7DC}" destId="{C44259B7-6B12-402B-99C1-CE3A550C0C46}" srcOrd="1" destOrd="0" presId="urn:microsoft.com/office/officeart/2005/8/layout/pList1"/>
    <dgm:cxn modelId="{41AAF883-24AD-43B3-8A99-8890912CC6FC}" type="presParOf" srcId="{711BF409-41E6-4816-B653-58A464CACAC2}" destId="{1DD0790C-71B2-4A85-82CF-DFBB04715409}" srcOrd="1" destOrd="0" presId="urn:microsoft.com/office/officeart/2005/8/layout/pList1"/>
    <dgm:cxn modelId="{2086B15D-AA10-4F41-9406-2B3EA47BD591}" type="presParOf" srcId="{711BF409-41E6-4816-B653-58A464CACAC2}" destId="{1FD9FD16-7D3D-4896-9A0F-9D35D6B012D0}" srcOrd="2" destOrd="0" presId="urn:microsoft.com/office/officeart/2005/8/layout/pList1"/>
    <dgm:cxn modelId="{E595FEAD-4869-4F29-9814-748F5158D69C}" type="presParOf" srcId="{1FD9FD16-7D3D-4896-9A0F-9D35D6B012D0}" destId="{CF61D2DB-C0E6-4B01-AF38-68F6CD6538D4}" srcOrd="0" destOrd="0" presId="urn:microsoft.com/office/officeart/2005/8/layout/pList1"/>
    <dgm:cxn modelId="{C7F888BA-572A-4D50-8716-D65EE1C77AB3}" type="presParOf" srcId="{1FD9FD16-7D3D-4896-9A0F-9D35D6B012D0}" destId="{917B9C9B-4144-48FD-8D27-36D4724114F1}" srcOrd="1" destOrd="0" presId="urn:microsoft.com/office/officeart/2005/8/layout/pList1"/>
    <dgm:cxn modelId="{DB87BDA3-15FF-45A0-B019-8B3491EA3C82}" type="presParOf" srcId="{711BF409-41E6-4816-B653-58A464CACAC2}" destId="{F9345FB3-CAC0-4880-BAB0-7A9463B637E4}" srcOrd="3" destOrd="0" presId="urn:microsoft.com/office/officeart/2005/8/layout/pList1"/>
    <dgm:cxn modelId="{0449275B-2307-43E8-83F0-3A71F38DD8F2}" type="presParOf" srcId="{711BF409-41E6-4816-B653-58A464CACAC2}" destId="{B2D030C0-7FA9-4A36-A24F-1C618958B6E3}" srcOrd="4" destOrd="0" presId="urn:microsoft.com/office/officeart/2005/8/layout/pList1"/>
    <dgm:cxn modelId="{C835BD7D-FF43-48C2-8DF1-5C31BD831FE4}" type="presParOf" srcId="{B2D030C0-7FA9-4A36-A24F-1C618958B6E3}" destId="{66F34818-08A7-4BE0-A874-F13E818A247B}" srcOrd="0" destOrd="0" presId="urn:microsoft.com/office/officeart/2005/8/layout/pList1"/>
    <dgm:cxn modelId="{90BE3AE2-356E-4CB6-9748-CD338F76DC05}" type="presParOf" srcId="{B2D030C0-7FA9-4A36-A24F-1C618958B6E3}" destId="{7228FF43-EAC7-4AA1-9E3D-0C8DCB4B4CAF}" srcOrd="1" destOrd="0" presId="urn:microsoft.com/office/officeart/2005/8/layout/pList1"/>
    <dgm:cxn modelId="{AE7300C3-1488-4D73-A728-EA414B0E0274}" type="presParOf" srcId="{711BF409-41E6-4816-B653-58A464CACAC2}" destId="{41722B7B-B147-4368-BC14-EE50899AC786}" srcOrd="5" destOrd="0" presId="urn:microsoft.com/office/officeart/2005/8/layout/pList1"/>
    <dgm:cxn modelId="{B4DCF524-913F-4DF4-B005-301C78C75305}" type="presParOf" srcId="{711BF409-41E6-4816-B653-58A464CACAC2}" destId="{24FF8CE4-9266-4F6C-AC28-7DFE54534840}" srcOrd="6" destOrd="0" presId="urn:microsoft.com/office/officeart/2005/8/layout/pList1"/>
    <dgm:cxn modelId="{8F9AC853-8FF9-4921-978E-C470375F71B2}" type="presParOf" srcId="{24FF8CE4-9266-4F6C-AC28-7DFE54534840}" destId="{C0737400-CAFA-4D2E-8541-B9FB4C21C110}" srcOrd="0" destOrd="0" presId="urn:microsoft.com/office/officeart/2005/8/layout/pList1"/>
    <dgm:cxn modelId="{A8B12D99-D2B2-40E8-9547-571EEAE53AD6}" type="presParOf" srcId="{24FF8CE4-9266-4F6C-AC28-7DFE54534840}" destId="{8F5E1F35-5FA2-4D48-9768-4BE212B2CAF0}" srcOrd="1" destOrd="0" presId="urn:microsoft.com/office/officeart/2005/8/layout/p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980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3320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241b4563e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241b4563e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97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241b4563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241b4563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39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79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41b4563e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41b4563e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30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241b4563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241b4563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0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241b4563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241b4563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2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41b4563e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41b4563e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241b4563e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241b4563e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91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241b4563e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241b4563e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0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userDrawn="1">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41"/>
        <p:cNvGrpSpPr/>
        <p:nvPr/>
      </p:nvGrpSpPr>
      <p:grpSpPr>
        <a:xfrm>
          <a:off x="0" y="0"/>
          <a:ext cx="0" cy="0"/>
          <a:chOff x="0" y="0"/>
          <a:chExt cx="0" cy="0"/>
        </a:xfrm>
      </p:grpSpPr>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3" name="Google Shape;43;p11"/>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a:ea typeface="Helvetica Neue"/>
                <a:cs typeface="Helvetica Neue"/>
                <a:sym typeface="Helvetica Neue"/>
              </a:rPr>
              <a:t>Advantages &amp; Disadvantages</a:t>
            </a:r>
            <a:endParaRPr sz="2800" b="0" i="0" u="none" strike="noStrike" cap="none">
              <a:solidFill>
                <a:srgbClr val="000000"/>
              </a:solidFill>
              <a:latin typeface="Helvetica Neue"/>
              <a:ea typeface="Helvetica Neue"/>
              <a:cs typeface="Helvetica Neue"/>
              <a:sym typeface="Helvetica Neue"/>
            </a:endParaRPr>
          </a:p>
        </p:txBody>
      </p:sp>
      <p:sp>
        <p:nvSpPr>
          <p:cNvPr id="44" name="Google Shape;44;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5" name="Google Shape;55;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58"/>
        <p:cNvGrpSpPr/>
        <p:nvPr/>
      </p:nvGrpSpPr>
      <p:grpSpPr>
        <a:xfrm>
          <a:off x="0" y="0"/>
          <a:ext cx="0" cy="0"/>
          <a:chOff x="0" y="0"/>
          <a:chExt cx="0" cy="0"/>
        </a:xfrm>
      </p:grpSpPr>
      <p:sp>
        <p:nvSpPr>
          <p:cNvPr id="59" name="Google Shape;59;p15"/>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64" name="Google Shape;64;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5" name="Google Shape;6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66"/>
        <p:cNvGrpSpPr/>
        <p:nvPr/>
      </p:nvGrpSpPr>
      <p:grpSpPr>
        <a:xfrm>
          <a:off x="0" y="0"/>
          <a:ext cx="0" cy="0"/>
          <a:chOff x="0" y="0"/>
          <a:chExt cx="0" cy="0"/>
        </a:xfrm>
      </p:grpSpPr>
      <p:sp>
        <p:nvSpPr>
          <p:cNvPr id="67" name="Google Shape;67;p18"/>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GB" sz="5200" b="0" i="0" u="none" strike="noStrike" cap="none">
                <a:solidFill>
                  <a:srgbClr val="365F91"/>
                </a:solidFill>
                <a:latin typeface="Helvetica Neue"/>
                <a:ea typeface="Helvetica Neue"/>
                <a:cs typeface="Helvetica Neue"/>
                <a:sym typeface="Helvetica Neue"/>
              </a:rPr>
              <a:t>Thank</a:t>
            </a:r>
            <a:r>
              <a:rPr lang="en-GB" sz="5200" b="0" i="0" u="none" strike="noStrike" cap="none">
                <a:solidFill>
                  <a:srgbClr val="000000"/>
                </a:solidFill>
                <a:latin typeface="Helvetica Neue"/>
                <a:ea typeface="Helvetica Neue"/>
                <a:cs typeface="Helvetica Neue"/>
                <a:sym typeface="Helvetica Neue"/>
              </a:rPr>
              <a:t> </a:t>
            </a:r>
            <a:r>
              <a:rPr lang="en-GB" sz="5200" b="0" i="0" u="none" strike="noStrike" cap="none">
                <a:solidFill>
                  <a:srgbClr val="039BE5"/>
                </a:solidFill>
                <a:latin typeface="Helvetica Neue Light"/>
                <a:ea typeface="Helvetica Neue Light"/>
                <a:cs typeface="Helvetica Neue Light"/>
                <a:sym typeface="Helvetica Neue Light"/>
              </a:rPr>
              <a:t>you!</a:t>
            </a:r>
            <a:endParaRPr sz="5200" b="0" i="0" u="none" strike="noStrike" cap="none">
              <a:solidFill>
                <a:srgbClr val="999999"/>
              </a:solidFill>
              <a:latin typeface="Helvetica Neue Light"/>
              <a:ea typeface="Helvetica Neue Light"/>
              <a:cs typeface="Helvetica Neue Light"/>
              <a:sym typeface="Helvetica Neue Light"/>
            </a:endParaRPr>
          </a:p>
        </p:txBody>
      </p:sp>
      <p:sp>
        <p:nvSpPr>
          <p:cNvPr id="68" name="Google Shape;68;p18"/>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595959"/>
                </a:solidFill>
                <a:latin typeface="Helvetica Neue"/>
                <a:ea typeface="Helvetica Neue"/>
                <a:cs typeface="Helvetica Neue"/>
                <a:sym typeface="Helvetica Neue"/>
              </a:rPr>
              <a:t>Happy Learning :)</a:t>
            </a:r>
            <a:endParaRPr sz="2800" b="0" i="0" u="none" strike="noStrike" cap="non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5" name="Google Shape;75;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9" name="Google Shape;7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6" name="Google Shape;86;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7" name="Google Shape;87;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8" name="Google Shape;8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 name="Google Shape;9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4" name="Google Shape;94;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8" name="Google Shape;9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2" name="Google Shape;102;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3" name="Google Shape;103;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4" name="Google Shape;10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07" name="Google Shape;10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0" name="Google Shape;110;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11" name="Google Shape;11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7"/>
        <p:cNvGrpSpPr/>
        <p:nvPr/>
      </p:nvGrpSpPr>
      <p:grpSpPr>
        <a:xfrm>
          <a:off x="0" y="0"/>
          <a:ext cx="0" cy="0"/>
          <a:chOff x="0" y="0"/>
          <a:chExt cx="0" cy="0"/>
        </a:xfrm>
      </p:grpSpPr>
      <p:sp>
        <p:nvSpPr>
          <p:cNvPr id="18" name="Google Shape;18;p4"/>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22" name="Google Shape;22;p5"/>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5" name="Google Shape;25;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7"/>
        <p:cNvGrpSpPr/>
        <p:nvPr/>
      </p:nvGrpSpPr>
      <p:grpSpPr>
        <a:xfrm>
          <a:off x="0" y="0"/>
          <a:ext cx="0" cy="0"/>
          <a:chOff x="0" y="0"/>
          <a:chExt cx="0" cy="0"/>
        </a:xfrm>
      </p:grpSpPr>
      <p:sp>
        <p:nvSpPr>
          <p:cNvPr id="38" name="Google Shape;3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10"/>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0" i="0" u="none" strike="noStrike" cap="none">
                <a:solidFill>
                  <a:srgbClr val="000000"/>
                </a:solidFill>
                <a:latin typeface="Helvetica Neue"/>
                <a:ea typeface="Helvetica Neue"/>
                <a:cs typeface="Helvetica Neue"/>
                <a:sym typeface="Helvetica Neue"/>
              </a:rPr>
              <a:t>Agenda</a:t>
            </a:r>
            <a:endParaRPr sz="2800" b="0" i="0" u="none" strike="noStrike" cap="none">
              <a:solidFill>
                <a:srgbClr val="000000"/>
              </a:solidFill>
              <a:latin typeface="Helvetica Neue"/>
              <a:ea typeface="Helvetica Neue"/>
              <a:cs typeface="Helvetica Neue"/>
              <a:sym typeface="Helvetica Neue"/>
            </a:endParaRPr>
          </a:p>
        </p:txBody>
      </p:sp>
      <p:sp>
        <p:nvSpPr>
          <p:cNvPr id="40" name="Google Shape;40;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a:buNone/>
              <a:defRPr sz="2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a:buChar char="●"/>
              <a:defRPr sz="1800" b="0" i="0" u="none" strike="noStrike" cap="none">
                <a:solidFill>
                  <a:schemeClr val="dk2"/>
                </a:solidFill>
                <a:latin typeface="Helvetica Neue"/>
                <a:ea typeface="Helvetica Neue"/>
                <a:cs typeface="Helvetica Neue"/>
                <a:sym typeface="Helvetica Neue"/>
              </a:defRPr>
            </a:lvl1pPr>
            <a:lvl2pPr marL="914400" marR="0" lvl="1"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2pPr>
            <a:lvl3pPr marL="1371600" marR="0" lvl="2"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3pPr>
            <a:lvl4pPr marL="1828800" marR="0" lvl="3"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4pPr>
            <a:lvl5pPr marL="2286000" marR="0" lvl="4"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5pPr>
            <a:lvl6pPr marL="2743200" marR="0" lvl="5"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6pPr>
            <a:lvl7pPr marL="3200400" marR="0" lvl="6"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7pPr>
            <a:lvl8pPr marL="3657600" marR="0" lvl="7" indent="-317500" algn="l" rtl="0">
              <a:lnSpc>
                <a:spcPct val="115000"/>
              </a:lnSpc>
              <a:spcBef>
                <a:spcPts val="1600"/>
              </a:spcBef>
              <a:spcAft>
                <a:spcPts val="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8pPr>
            <a:lvl9pPr marL="4114800" marR="0" lvl="8" indent="-317500" algn="l" rtl="0">
              <a:lnSpc>
                <a:spcPct val="115000"/>
              </a:lnSpc>
              <a:spcBef>
                <a:spcPts val="1600"/>
              </a:spcBef>
              <a:spcAft>
                <a:spcPts val="1600"/>
              </a:spcAft>
              <a:buClr>
                <a:schemeClr val="dk2"/>
              </a:buClr>
              <a:buSzPts val="1400"/>
              <a:buFont typeface="Helvetica Neue"/>
              <a:buChar char="■"/>
              <a:defRPr sz="1400" b="0" i="0" u="none" strike="noStrike" cap="none">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a:buNone/>
            </a:pPr>
            <a:endParaRPr sz="600" b="0" i="0" u="none" strike="noStrike" cap="none">
              <a:solidFill>
                <a:srgbClr val="000000"/>
              </a:solidFill>
              <a:latin typeface="Helvetica Neue Light"/>
              <a:ea typeface="Helvetica Neue Light"/>
              <a:cs typeface="Helvetica Neue Light"/>
              <a:sym typeface="Helvetica Neue Light"/>
            </a:endParaRPr>
          </a:p>
        </p:txBody>
      </p:sp>
      <p:pic>
        <p:nvPicPr>
          <p:cNvPr id="10" name="Google Shape;10;p1"/>
          <p:cNvPicPr preferRelativeResize="0"/>
          <p:nvPr/>
        </p:nvPicPr>
        <p:blipFill rotWithShape="1">
          <a:blip r:embed="rId19">
            <a:alphaModFix/>
          </a:blip>
          <a:srcRect/>
          <a:stretch/>
        </p:blipFill>
        <p:spPr>
          <a:xfrm>
            <a:off x="7857734" y="33184"/>
            <a:ext cx="1286266" cy="4481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1" name="Google Shape;7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2" name="Google Shape;7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hyperlink" Target="https://www.data.gov.i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www.data.gov.in/" TargetMode="External"/><Relationship Id="rId7"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data.gov.in/resource/voice-call-quality-customer-experience-sep-2018" TargetMode="External"/><Relationship Id="rId5" Type="http://schemas.openxmlformats.org/officeDocument/2006/relationships/hyperlink" Target="https://www.data.gov.in/resource/voice-call-quality-customer-experience-aug-2018" TargetMode="External"/><Relationship Id="rId4" Type="http://schemas.openxmlformats.org/officeDocument/2006/relationships/hyperlink" Target="https://www.data.gov.in/resource/voice-call-quality-customer-experience-july-2018" TargetMode="External"/><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3.png"/><Relationship Id="rId7" Type="http://schemas.openxmlformats.org/officeDocument/2006/relationships/diagramLayout" Target="../diagrams/layout1.xml"/><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5.jpg"/><Relationship Id="rId5" Type="http://schemas.openxmlformats.org/officeDocument/2006/relationships/image" Target="../media/image15.png"/><Relationship Id="rId10" Type="http://schemas.microsoft.com/office/2007/relationships/diagramDrawing" Target="../diagrams/drawing1.xml"/><Relationship Id="rId4" Type="http://schemas.openxmlformats.org/officeDocument/2006/relationships/image" Target="../media/image1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6.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6.jpg"/><Relationship Id="rId4" Type="http://schemas.openxmlformats.org/officeDocument/2006/relationships/image" Target="../media/image17.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1"/>
          <p:cNvSpPr txBox="1"/>
          <p:nvPr/>
        </p:nvSpPr>
        <p:spPr>
          <a:xfrm>
            <a:off x="446700" y="780712"/>
            <a:ext cx="8250600" cy="1591500"/>
          </a:xfrm>
          <a:prstGeom prst="rect">
            <a:avLst/>
          </a:prstGeom>
          <a:noFill/>
          <a:ln>
            <a:noFill/>
          </a:ln>
        </p:spPr>
        <p:txBody>
          <a:bodyPr spcFirstLastPara="1" wrap="square" lIns="34300" tIns="17150" rIns="34300" bIns="17150" anchor="t" anchorCtr="0">
            <a:noAutofit/>
          </a:bodyPr>
          <a:lstStyle/>
          <a:p>
            <a:pPr marL="0" marR="0" lvl="0" indent="0" algn="ctr" rtl="0">
              <a:lnSpc>
                <a:spcPct val="115000"/>
              </a:lnSpc>
              <a:spcBef>
                <a:spcPts val="0"/>
              </a:spcBef>
              <a:spcAft>
                <a:spcPts val="0"/>
              </a:spcAft>
              <a:buClr>
                <a:srgbClr val="000000"/>
              </a:buClr>
              <a:buSzPts val="1200"/>
              <a:buFont typeface="Arial"/>
              <a:buNone/>
            </a:pPr>
            <a:r>
              <a:rPr lang="en-GB" sz="3500" b="1" i="0" u="none" strike="noStrike" cap="none" dirty="0">
                <a:solidFill>
                  <a:schemeClr val="bg2">
                    <a:lumMod val="75000"/>
                  </a:schemeClr>
                </a:solidFill>
                <a:latin typeface="Avenir"/>
                <a:ea typeface="Avenir"/>
                <a:cs typeface="Avenir"/>
                <a:sym typeface="Avenir"/>
              </a:rPr>
              <a:t>Voice </a:t>
            </a:r>
            <a:r>
              <a:rPr lang="en-GB" sz="3500" b="1" dirty="0">
                <a:solidFill>
                  <a:schemeClr val="bg2">
                    <a:lumMod val="75000"/>
                  </a:schemeClr>
                </a:solidFill>
                <a:latin typeface="Avenir"/>
                <a:ea typeface="Avenir"/>
                <a:cs typeface="Avenir"/>
                <a:sym typeface="Avenir"/>
              </a:rPr>
              <a:t>C</a:t>
            </a:r>
            <a:r>
              <a:rPr lang="en-GB" sz="3500" b="1" i="0" u="none" strike="noStrike" cap="none" dirty="0">
                <a:solidFill>
                  <a:schemeClr val="bg2">
                    <a:lumMod val="75000"/>
                  </a:schemeClr>
                </a:solidFill>
                <a:latin typeface="Avenir"/>
                <a:ea typeface="Avenir"/>
                <a:cs typeface="Avenir"/>
                <a:sym typeface="Avenir"/>
              </a:rPr>
              <a:t>all </a:t>
            </a:r>
            <a:r>
              <a:rPr lang="en-GB" sz="3500" b="1" dirty="0">
                <a:solidFill>
                  <a:schemeClr val="bg2">
                    <a:lumMod val="75000"/>
                  </a:schemeClr>
                </a:solidFill>
                <a:latin typeface="Avenir"/>
                <a:ea typeface="Avenir"/>
                <a:cs typeface="Avenir"/>
                <a:sym typeface="Avenir"/>
              </a:rPr>
              <a:t>Quality Analysis For Superior Customer Experience &amp; Retention</a:t>
            </a:r>
            <a:endParaRPr sz="3500" b="1" dirty="0">
              <a:solidFill>
                <a:schemeClr val="bg2">
                  <a:lumMod val="75000"/>
                </a:schemeClr>
              </a:solidFill>
              <a:latin typeface="Avenir"/>
              <a:ea typeface="Avenir"/>
              <a:cs typeface="Avenir"/>
              <a:sym typeface="Avenir"/>
            </a:endParaRPr>
          </a:p>
          <a:p>
            <a:pPr marL="0" lvl="0" indent="0" algn="ctr" rtl="0">
              <a:lnSpc>
                <a:spcPct val="115000"/>
              </a:lnSpc>
              <a:spcBef>
                <a:spcPts val="0"/>
              </a:spcBef>
              <a:spcAft>
                <a:spcPts val="0"/>
              </a:spcAft>
              <a:buClr>
                <a:schemeClr val="dk1"/>
              </a:buClr>
              <a:buSzPts val="1200"/>
              <a:buFont typeface="Arial"/>
              <a:buNone/>
            </a:pPr>
            <a:endParaRPr sz="3500" dirty="0">
              <a:solidFill>
                <a:schemeClr val="bg2">
                  <a:lumMod val="75000"/>
                </a:schemeClr>
              </a:solidFill>
              <a:latin typeface="Avenir"/>
              <a:ea typeface="Avenir"/>
              <a:cs typeface="Avenir"/>
              <a:sym typeface="Avenir"/>
            </a:endParaRPr>
          </a:p>
          <a:p>
            <a:pPr marL="0" marR="0" lvl="0" indent="0" algn="ctr" rtl="0">
              <a:lnSpc>
                <a:spcPct val="115000"/>
              </a:lnSpc>
              <a:spcBef>
                <a:spcPts val="0"/>
              </a:spcBef>
              <a:spcAft>
                <a:spcPts val="0"/>
              </a:spcAft>
              <a:buClr>
                <a:srgbClr val="000000"/>
              </a:buClr>
              <a:buSzPts val="1200"/>
              <a:buFont typeface="Arial"/>
              <a:buNone/>
            </a:pPr>
            <a:endParaRPr sz="3500" dirty="0">
              <a:solidFill>
                <a:schemeClr val="bg2">
                  <a:lumMod val="75000"/>
                </a:schemeClr>
              </a:solidFill>
              <a:latin typeface="Avenir"/>
              <a:ea typeface="Avenir"/>
              <a:cs typeface="Avenir"/>
              <a:sym typeface="Avenir"/>
            </a:endParaRPr>
          </a:p>
        </p:txBody>
      </p:sp>
      <p:sp>
        <p:nvSpPr>
          <p:cNvPr id="120" name="Google Shape;120;p31"/>
          <p:cNvSpPr txBox="1"/>
          <p:nvPr/>
        </p:nvSpPr>
        <p:spPr>
          <a:xfrm>
            <a:off x="587829" y="2641599"/>
            <a:ext cx="7991583" cy="18145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solidFill>
                  <a:schemeClr val="bg2">
                    <a:lumMod val="60000"/>
                    <a:lumOff val="40000"/>
                  </a:schemeClr>
                </a:solidFill>
                <a:latin typeface="Helvetica Neue"/>
                <a:ea typeface="Helvetica Neue"/>
                <a:cs typeface="Helvetica Neue"/>
                <a:sym typeface="Helvetica Neue"/>
              </a:rPr>
              <a:t>Group 4 | Mentor : S </a:t>
            </a:r>
            <a:r>
              <a:rPr lang="en-GB" sz="1800" dirty="0" err="1">
                <a:solidFill>
                  <a:schemeClr val="bg2">
                    <a:lumMod val="60000"/>
                    <a:lumOff val="40000"/>
                  </a:schemeClr>
                </a:solidFill>
                <a:latin typeface="Helvetica Neue"/>
                <a:ea typeface="Helvetica Neue"/>
                <a:cs typeface="Helvetica Neue"/>
                <a:sym typeface="Helvetica Neue"/>
              </a:rPr>
              <a:t>Sourab</a:t>
            </a:r>
            <a:r>
              <a:rPr lang="en-GB" sz="1800" dirty="0">
                <a:solidFill>
                  <a:schemeClr val="bg2">
                    <a:lumMod val="60000"/>
                    <a:lumOff val="40000"/>
                  </a:schemeClr>
                </a:solidFill>
                <a:latin typeface="Helvetica Neue"/>
                <a:ea typeface="Helvetica Neue"/>
                <a:cs typeface="Helvetica Neue"/>
                <a:sym typeface="Helvetica Neue"/>
              </a:rPr>
              <a:t> Reddy | Batch: BLR - PGP-DSE June 24</a:t>
            </a:r>
            <a:endParaRPr sz="1800" dirty="0">
              <a:solidFill>
                <a:schemeClr val="bg2">
                  <a:lumMod val="60000"/>
                  <a:lumOff val="40000"/>
                </a:schemeClr>
              </a:solidFill>
              <a:latin typeface="Helvetica Neue"/>
              <a:ea typeface="Helvetica Neue"/>
              <a:cs typeface="Helvetica Neue"/>
              <a:sym typeface="Helvetica Neue"/>
            </a:endParaRPr>
          </a:p>
          <a:p>
            <a:pPr marL="0" lvl="0" indent="0" algn="ctr" rtl="0">
              <a:spcBef>
                <a:spcPts val="0"/>
              </a:spcBef>
              <a:spcAft>
                <a:spcPts val="0"/>
              </a:spcAft>
              <a:buNone/>
            </a:pPr>
            <a:endParaRPr sz="1800" dirty="0">
              <a:solidFill>
                <a:schemeClr val="bg2">
                  <a:lumMod val="60000"/>
                  <a:lumOff val="40000"/>
                </a:schemeClr>
              </a:solidFill>
              <a:latin typeface="Helvetica Neue"/>
              <a:ea typeface="Helvetica Neue"/>
              <a:cs typeface="Helvetica Neue"/>
              <a:sym typeface="Helvetica Neue"/>
            </a:endParaRPr>
          </a:p>
          <a:p>
            <a:pPr marL="0" lvl="0" indent="0" algn="ctr" rtl="0">
              <a:spcBef>
                <a:spcPts val="0"/>
              </a:spcBef>
              <a:spcAft>
                <a:spcPts val="0"/>
              </a:spcAft>
              <a:buNone/>
            </a:pPr>
            <a:r>
              <a:rPr lang="en-GB" sz="1800" dirty="0">
                <a:solidFill>
                  <a:schemeClr val="bg2">
                    <a:lumMod val="60000"/>
                    <a:lumOff val="40000"/>
                  </a:schemeClr>
                </a:solidFill>
                <a:latin typeface="Helvetica Neue"/>
                <a:ea typeface="Helvetica Neue"/>
                <a:cs typeface="Helvetica Neue"/>
                <a:sym typeface="Helvetica Neue"/>
              </a:rPr>
              <a:t>Team Members</a:t>
            </a:r>
            <a:endParaRPr sz="1800" dirty="0">
              <a:solidFill>
                <a:schemeClr val="bg2">
                  <a:lumMod val="60000"/>
                  <a:lumOff val="40000"/>
                </a:schemeClr>
              </a:solidFill>
              <a:latin typeface="Helvetica Neue"/>
              <a:ea typeface="Helvetica Neue"/>
              <a:cs typeface="Helvetica Neue"/>
              <a:sym typeface="Helvetica Neue"/>
            </a:endParaRPr>
          </a:p>
          <a:p>
            <a:pPr marL="0" lvl="0" indent="0" algn="ctr" rtl="0">
              <a:spcBef>
                <a:spcPts val="0"/>
              </a:spcBef>
              <a:spcAft>
                <a:spcPts val="0"/>
              </a:spcAft>
              <a:buNone/>
            </a:pPr>
            <a:r>
              <a:rPr lang="en-GB" sz="1800" dirty="0" err="1">
                <a:solidFill>
                  <a:schemeClr val="bg2">
                    <a:lumMod val="60000"/>
                    <a:lumOff val="40000"/>
                  </a:schemeClr>
                </a:solidFill>
                <a:latin typeface="Helvetica Neue"/>
                <a:ea typeface="Helvetica Neue"/>
                <a:cs typeface="Helvetica Neue"/>
                <a:sym typeface="Helvetica Neue"/>
              </a:rPr>
              <a:t>Priyankar</a:t>
            </a:r>
            <a:r>
              <a:rPr lang="en-GB" sz="1800" dirty="0">
                <a:solidFill>
                  <a:schemeClr val="bg2">
                    <a:lumMod val="60000"/>
                    <a:lumOff val="40000"/>
                  </a:schemeClr>
                </a:solidFill>
                <a:latin typeface="Helvetica Neue"/>
                <a:ea typeface="Helvetica Neue"/>
                <a:cs typeface="Helvetica Neue"/>
                <a:sym typeface="Helvetica Neue"/>
              </a:rPr>
              <a:t> Patnaik, Arpit Sharma, Anjali S, </a:t>
            </a:r>
            <a:r>
              <a:rPr lang="en-GB" sz="1800" dirty="0" err="1">
                <a:solidFill>
                  <a:schemeClr val="bg2">
                    <a:lumMod val="60000"/>
                    <a:lumOff val="40000"/>
                  </a:schemeClr>
                </a:solidFill>
                <a:latin typeface="Helvetica Neue"/>
                <a:ea typeface="Helvetica Neue"/>
                <a:cs typeface="Helvetica Neue"/>
                <a:sym typeface="Helvetica Neue"/>
              </a:rPr>
              <a:t>Rujuta</a:t>
            </a:r>
            <a:r>
              <a:rPr lang="en-GB" sz="1800" dirty="0">
                <a:solidFill>
                  <a:schemeClr val="bg2">
                    <a:lumMod val="60000"/>
                    <a:lumOff val="40000"/>
                  </a:schemeClr>
                </a:solidFill>
                <a:latin typeface="Helvetica Neue"/>
                <a:ea typeface="Helvetica Neue"/>
                <a:cs typeface="Helvetica Neue"/>
                <a:sym typeface="Helvetica Neue"/>
              </a:rPr>
              <a:t> S Deshpande, </a:t>
            </a:r>
            <a:r>
              <a:rPr lang="en-GB" sz="1800" dirty="0" err="1">
                <a:solidFill>
                  <a:schemeClr val="bg2">
                    <a:lumMod val="60000"/>
                    <a:lumOff val="40000"/>
                  </a:schemeClr>
                </a:solidFill>
                <a:latin typeface="Helvetica Neue"/>
                <a:ea typeface="Helvetica Neue"/>
                <a:cs typeface="Helvetica Neue"/>
                <a:sym typeface="Helvetica Neue"/>
              </a:rPr>
              <a:t>Ruchitha</a:t>
            </a:r>
            <a:r>
              <a:rPr lang="en-GB" sz="1800" dirty="0">
                <a:solidFill>
                  <a:schemeClr val="bg2">
                    <a:lumMod val="60000"/>
                    <a:lumOff val="40000"/>
                  </a:schemeClr>
                </a:solidFill>
                <a:latin typeface="Helvetica Neue"/>
                <a:ea typeface="Helvetica Neue"/>
                <a:cs typeface="Helvetica Neue"/>
                <a:sym typeface="Helvetica Neue"/>
              </a:rPr>
              <a:t> B M</a:t>
            </a:r>
            <a:endParaRPr sz="1800" dirty="0">
              <a:solidFill>
                <a:schemeClr val="bg2">
                  <a:lumMod val="60000"/>
                  <a:lumOff val="40000"/>
                </a:schemeClr>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Oval 1">
            <a:extLst>
              <a:ext uri="{FF2B5EF4-FFF2-40B4-BE49-F238E27FC236}">
                <a16:creationId xmlns:a16="http://schemas.microsoft.com/office/drawing/2014/main" xmlns="" id="{5FBB0809-DE1B-899D-92EC-72B7DD20DBE3}"/>
              </a:ext>
            </a:extLst>
          </p:cNvPr>
          <p:cNvSpPr/>
          <p:nvPr/>
        </p:nvSpPr>
        <p:spPr>
          <a:xfrm>
            <a:off x="234209" y="117750"/>
            <a:ext cx="648000" cy="648000"/>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3" name="Title 1">
            <a:extLst>
              <a:ext uri="{FF2B5EF4-FFF2-40B4-BE49-F238E27FC236}">
                <a16:creationId xmlns:a16="http://schemas.microsoft.com/office/drawing/2014/main" xmlns="" id="{16462D33-4F75-1834-C8E5-D456B1B79B9A}"/>
              </a:ext>
            </a:extLst>
          </p:cNvPr>
          <p:cNvSpPr txBox="1">
            <a:spLocks/>
          </p:cNvSpPr>
          <p:nvPr/>
        </p:nvSpPr>
        <p:spPr>
          <a:xfrm>
            <a:off x="882208" y="199911"/>
            <a:ext cx="2729705"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Model Evaluation</a:t>
            </a:r>
          </a:p>
        </p:txBody>
      </p:sp>
      <p:graphicFrame>
        <p:nvGraphicFramePr>
          <p:cNvPr id="4" name="Table 3">
            <a:extLst>
              <a:ext uri="{FF2B5EF4-FFF2-40B4-BE49-F238E27FC236}">
                <a16:creationId xmlns:a16="http://schemas.microsoft.com/office/drawing/2014/main" xmlns="" id="{AAAE4BAF-9D22-F618-428B-DEC12C1DB1D1}"/>
              </a:ext>
            </a:extLst>
          </p:cNvPr>
          <p:cNvGraphicFramePr>
            <a:graphicFrameLocks noGrp="1"/>
          </p:cNvGraphicFramePr>
          <p:nvPr>
            <p:extLst>
              <p:ext uri="{D42A27DB-BD31-4B8C-83A1-F6EECF244321}">
                <p14:modId xmlns:p14="http://schemas.microsoft.com/office/powerpoint/2010/main" val="3847956835"/>
              </p:ext>
            </p:extLst>
          </p:nvPr>
        </p:nvGraphicFramePr>
        <p:xfrm>
          <a:off x="309966" y="1106482"/>
          <a:ext cx="8438827" cy="3613885"/>
        </p:xfrm>
        <a:graphic>
          <a:graphicData uri="http://schemas.openxmlformats.org/drawingml/2006/table">
            <a:tbl>
              <a:tblPr firstRow="1" firstCol="1" bandRow="1">
                <a:tableStyleId>{0E3FDE45-AF77-4B5C-9715-49D594BDF05E}</a:tableStyleId>
              </a:tblPr>
              <a:tblGrid>
                <a:gridCol w="1901473">
                  <a:extLst>
                    <a:ext uri="{9D8B030D-6E8A-4147-A177-3AD203B41FA5}">
                      <a16:colId xmlns:a16="http://schemas.microsoft.com/office/drawing/2014/main" xmlns="" val="1665170274"/>
                    </a:ext>
                  </a:extLst>
                </a:gridCol>
                <a:gridCol w="714868">
                  <a:extLst>
                    <a:ext uri="{9D8B030D-6E8A-4147-A177-3AD203B41FA5}">
                      <a16:colId xmlns:a16="http://schemas.microsoft.com/office/drawing/2014/main" xmlns="" val="3290323644"/>
                    </a:ext>
                  </a:extLst>
                </a:gridCol>
                <a:gridCol w="863029">
                  <a:extLst>
                    <a:ext uri="{9D8B030D-6E8A-4147-A177-3AD203B41FA5}">
                      <a16:colId xmlns:a16="http://schemas.microsoft.com/office/drawing/2014/main" xmlns="" val="3324619303"/>
                    </a:ext>
                  </a:extLst>
                </a:gridCol>
                <a:gridCol w="1356101">
                  <a:extLst>
                    <a:ext uri="{9D8B030D-6E8A-4147-A177-3AD203B41FA5}">
                      <a16:colId xmlns:a16="http://schemas.microsoft.com/office/drawing/2014/main" xmlns="" val="4104928244"/>
                    </a:ext>
                  </a:extLst>
                </a:gridCol>
                <a:gridCol w="1550667">
                  <a:extLst>
                    <a:ext uri="{9D8B030D-6E8A-4147-A177-3AD203B41FA5}">
                      <a16:colId xmlns:a16="http://schemas.microsoft.com/office/drawing/2014/main" xmlns="" val="2381775195"/>
                    </a:ext>
                  </a:extLst>
                </a:gridCol>
                <a:gridCol w="2052689">
                  <a:extLst>
                    <a:ext uri="{9D8B030D-6E8A-4147-A177-3AD203B41FA5}">
                      <a16:colId xmlns:a16="http://schemas.microsoft.com/office/drawing/2014/main" xmlns="" val="1885025355"/>
                    </a:ext>
                  </a:extLst>
                </a:gridCol>
              </a:tblGrid>
              <a:tr h="440855">
                <a:tc>
                  <a:txBody>
                    <a:bodyPr/>
                    <a:lstStyle/>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Model</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Train Accuracy</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kern="0">
                          <a:solidFill>
                            <a:schemeClr val="tx1"/>
                          </a:solidFill>
                          <a:effectLst/>
                          <a:latin typeface="Times New Roman" panose="02020603050405020304" pitchFamily="18" charset="0"/>
                          <a:cs typeface="Times New Roman" panose="02020603050405020304" pitchFamily="18" charset="0"/>
                        </a:rPr>
                        <a:t>Test Accuracy</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Accuracy Gap (%)</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Overfitting /</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Generalization</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Recommended Model</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63269310"/>
                  </a:ext>
                </a:extLst>
              </a:tr>
              <a:tr h="319543">
                <a:tc>
                  <a:txBody>
                    <a:bodyPr/>
                    <a:lstStyle/>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Random Forest Classifier</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96.33 %</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85.41%</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10.92%</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alpha val="20000"/>
                      </a:schemeClr>
                    </a:solidFill>
                  </a:tcPr>
                </a:tc>
                <a:tc rowSpan="2" gridSpan="2">
                  <a:txBody>
                    <a:bodyPr/>
                    <a:lstStyle/>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Gap difference = -2.66% </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High overfitting; performance drops after tuning</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Not recommended due to overfitting.</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alpha val="20000"/>
                      </a:schemeClr>
                    </a:solidFill>
                  </a:tcPr>
                </a:tc>
                <a:tc rowSpan="2" hMerge="1">
                  <a:txBody>
                    <a:bodyPr/>
                    <a:lstStyle/>
                    <a:p>
                      <a:endParaRPr lang="en-IN"/>
                    </a:p>
                  </a:txBody>
                  <a:tcPr/>
                </a:tc>
                <a:extLst>
                  <a:ext uri="{0D108BD9-81ED-4DB2-BD59-A6C34878D82A}">
                    <a16:rowId xmlns:a16="http://schemas.microsoft.com/office/drawing/2014/main" xmlns="" val="4037390135"/>
                  </a:ext>
                </a:extLst>
              </a:tr>
              <a:tr h="587213">
                <a:tc>
                  <a:txBody>
                    <a:bodyPr/>
                    <a:lstStyle/>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Random Forest Classifier </a:t>
                      </a:r>
                      <a:endParaRPr lang="en-IN" sz="1100" b="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 HT &amp; CW </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93.64%</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85.38%</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a:solidFill>
                            <a:schemeClr val="tx1"/>
                          </a:solidFill>
                          <a:effectLst/>
                          <a:latin typeface="Times New Roman" panose="02020603050405020304" pitchFamily="18" charset="0"/>
                          <a:cs typeface="Times New Roman" panose="02020603050405020304" pitchFamily="18" charset="0"/>
                        </a:rPr>
                        <a:t>8.26%</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xmlns="" val="1338095872"/>
                  </a:ext>
                </a:extLst>
              </a:tr>
              <a:tr h="375799">
                <a:tc>
                  <a:txBody>
                    <a:bodyPr/>
                    <a:lstStyle/>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Gradient Boosting Classifier</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73.98%</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73.36% </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0.62% </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rowSpan="2" gridSpan="2">
                  <a:txBody>
                    <a:bodyPr/>
                    <a:lstStyle/>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Gap difference = +10.36%  </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Significant overfitting, but some improvement in generalization when compared to Random Forest.</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Not recommended due to overfitting.</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alpha val="20000"/>
                      </a:schemeClr>
                    </a:solidFill>
                  </a:tcPr>
                </a:tc>
                <a:tc rowSpan="2" hMerge="1">
                  <a:txBody>
                    <a:bodyPr/>
                    <a:lstStyle/>
                    <a:p>
                      <a:endParaRPr lang="en-IN"/>
                    </a:p>
                  </a:txBody>
                  <a:tcPr/>
                </a:tc>
                <a:extLst>
                  <a:ext uri="{0D108BD9-81ED-4DB2-BD59-A6C34878D82A}">
                    <a16:rowId xmlns:a16="http://schemas.microsoft.com/office/drawing/2014/main" xmlns="" val="4211369939"/>
                  </a:ext>
                </a:extLst>
              </a:tr>
              <a:tr h="0">
                <a:tc>
                  <a:txBody>
                    <a:bodyPr/>
                    <a:lstStyle/>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Gradient Boosting Classifier</a:t>
                      </a:r>
                      <a:endParaRPr lang="en-IN" sz="1100" b="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-HT &amp; CW</a:t>
                      </a:r>
                      <a:endParaRPr lang="en-IN" sz="1100" b="0" kern="100" dirty="0">
                        <a:solidFill>
                          <a:schemeClr val="tx1"/>
                        </a:solidFill>
                        <a:effectLst/>
                        <a:latin typeface="Times New Roman" panose="02020603050405020304" pitchFamily="18" charset="0"/>
                        <a:cs typeface="Times New Roman" panose="02020603050405020304" pitchFamily="18" charset="0"/>
                      </a:endParaRPr>
                    </a:p>
                    <a:p>
                      <a:pPr marL="914400">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 </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95.63%</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84.65%</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10.98%</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xmlns="" val="3815228707"/>
                  </a:ext>
                </a:extLst>
              </a:tr>
              <a:tr h="339827">
                <a:tc>
                  <a:txBody>
                    <a:bodyPr/>
                    <a:lstStyle/>
                    <a:p>
                      <a:pPr>
                        <a:lnSpc>
                          <a:spcPct val="107000"/>
                        </a:lnSpc>
                        <a:spcAft>
                          <a:spcPts val="800"/>
                        </a:spcAft>
                      </a:pPr>
                      <a:r>
                        <a:rPr lang="en-IN" sz="1100" b="0" kern="0" dirty="0" err="1">
                          <a:solidFill>
                            <a:schemeClr val="tx1"/>
                          </a:solidFill>
                          <a:effectLst/>
                          <a:latin typeface="Times New Roman" panose="02020603050405020304" pitchFamily="18" charset="0"/>
                          <a:cs typeface="Times New Roman" panose="02020603050405020304" pitchFamily="18" charset="0"/>
                        </a:rPr>
                        <a:t>XGBoost</a:t>
                      </a:r>
                      <a:r>
                        <a:rPr lang="en-IN" sz="1100" b="0" kern="0" dirty="0">
                          <a:solidFill>
                            <a:schemeClr val="tx1"/>
                          </a:solidFill>
                          <a:effectLst/>
                          <a:latin typeface="Times New Roman" panose="02020603050405020304" pitchFamily="18" charset="0"/>
                          <a:cs typeface="Times New Roman" panose="02020603050405020304" pitchFamily="18" charset="0"/>
                        </a:rPr>
                        <a:t> Classifier</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84.27%</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82.2%</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2.07% </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alpha val="20000"/>
                      </a:schemeClr>
                    </a:solidFill>
                  </a:tcPr>
                </a:tc>
                <a:tc rowSpan="2" gridSpan="2">
                  <a:txBody>
                    <a:bodyPr/>
                    <a:lstStyle/>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Gap difference = +3.92%  </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Balanced overfitting, better performance and generalization.</a:t>
                      </a:r>
                      <a:endParaRPr lang="en-IN" sz="110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Recommended for balanced performance</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alpha val="20000"/>
                      </a:schemeClr>
                    </a:solidFill>
                  </a:tcPr>
                </a:tc>
                <a:tc rowSpan="2" hMerge="1">
                  <a:txBody>
                    <a:bodyPr/>
                    <a:lstStyle/>
                    <a:p>
                      <a:endParaRPr lang="en-IN"/>
                    </a:p>
                  </a:txBody>
                  <a:tcPr/>
                </a:tc>
                <a:extLst>
                  <a:ext uri="{0D108BD9-81ED-4DB2-BD59-A6C34878D82A}">
                    <a16:rowId xmlns:a16="http://schemas.microsoft.com/office/drawing/2014/main" xmlns="" val="217170413"/>
                  </a:ext>
                </a:extLst>
              </a:tr>
              <a:tr h="813895">
                <a:tc>
                  <a:txBody>
                    <a:bodyPr/>
                    <a:lstStyle/>
                    <a:p>
                      <a:pPr>
                        <a:lnSpc>
                          <a:spcPct val="107000"/>
                        </a:lnSpc>
                        <a:spcAft>
                          <a:spcPts val="800"/>
                        </a:spcAft>
                      </a:pPr>
                      <a:r>
                        <a:rPr lang="en-IN" sz="1100" b="0" kern="0" dirty="0" err="1">
                          <a:solidFill>
                            <a:schemeClr val="tx1"/>
                          </a:solidFill>
                          <a:effectLst/>
                          <a:latin typeface="Times New Roman" panose="02020603050405020304" pitchFamily="18" charset="0"/>
                          <a:cs typeface="Times New Roman" panose="02020603050405020304" pitchFamily="18" charset="0"/>
                        </a:rPr>
                        <a:t>XGBoost</a:t>
                      </a:r>
                      <a:r>
                        <a:rPr lang="en-IN" sz="1100" b="0" kern="0" dirty="0">
                          <a:solidFill>
                            <a:schemeClr val="tx1"/>
                          </a:solidFill>
                          <a:effectLst/>
                          <a:latin typeface="Times New Roman" panose="02020603050405020304" pitchFamily="18" charset="0"/>
                          <a:cs typeface="Times New Roman" panose="02020603050405020304" pitchFamily="18" charset="0"/>
                        </a:rPr>
                        <a:t> Classifier</a:t>
                      </a:r>
                      <a:endParaRPr lang="en-IN" sz="1100" b="0" kern="10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100" b="0" kern="0" dirty="0">
                          <a:solidFill>
                            <a:schemeClr val="tx1"/>
                          </a:solidFill>
                          <a:effectLst/>
                          <a:latin typeface="Times New Roman" panose="02020603050405020304" pitchFamily="18" charset="0"/>
                          <a:cs typeface="Times New Roman" panose="02020603050405020304" pitchFamily="18" charset="0"/>
                        </a:rPr>
                        <a:t>-HT &amp; CW</a:t>
                      </a:r>
                      <a:endParaRPr lang="en-IN" sz="11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88.62%</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83.63%</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kern="0" dirty="0">
                          <a:solidFill>
                            <a:schemeClr val="tx1"/>
                          </a:solidFill>
                          <a:effectLst/>
                          <a:latin typeface="Times New Roman" panose="02020603050405020304" pitchFamily="18" charset="0"/>
                          <a:cs typeface="Times New Roman" panose="02020603050405020304" pitchFamily="18" charset="0"/>
                        </a:rPr>
                        <a:t>5.99%</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056" marR="3905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xmlns="" val="278134139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p:nvPr/>
        </p:nvSpPr>
        <p:spPr>
          <a:xfrm>
            <a:off x="166253" y="789880"/>
            <a:ext cx="8700655" cy="3962230"/>
          </a:xfrm>
          <a:prstGeom prst="rect">
            <a:avLst/>
          </a:prstGeom>
          <a:noFill/>
          <a:ln>
            <a:noFill/>
          </a:ln>
        </p:spPr>
        <p:txBody>
          <a:bodyPr spcFirstLastPara="1" wrap="square" lIns="91425" tIns="91425" rIns="91425" bIns="91425" anchor="t" anchorCtr="0">
            <a:noAutofit/>
          </a:bodyPr>
          <a:lstStyle/>
          <a:p>
            <a:pPr algn="just"/>
            <a:r>
              <a:rPr lang="en-US" sz="1100" b="1" dirty="0">
                <a:latin typeface="Times New Roman" panose="02020603050405020304" pitchFamily="18" charset="0"/>
                <a:cs typeface="Times New Roman" panose="02020603050405020304" pitchFamily="18" charset="0"/>
              </a:rPr>
              <a:t>I</a:t>
            </a:r>
            <a:r>
              <a:rPr lang="en-US" sz="1100" b="1" dirty="0" smtClean="0">
                <a:latin typeface="Times New Roman" panose="02020603050405020304" pitchFamily="18" charset="0"/>
                <a:cs typeface="Times New Roman" panose="02020603050405020304" pitchFamily="18" charset="0"/>
              </a:rPr>
              <a:t>mpact </a:t>
            </a:r>
            <a:r>
              <a:rPr lang="en-US" sz="1100" b="1" dirty="0">
                <a:latin typeface="Times New Roman" panose="02020603050405020304" pitchFamily="18" charset="0"/>
                <a:cs typeface="Times New Roman" panose="02020603050405020304" pitchFamily="18" charset="0"/>
              </a:rPr>
              <a:t>on Retention and Profits</a:t>
            </a:r>
            <a:r>
              <a:rPr lang="en-US" sz="1100" dirty="0">
                <a:latin typeface="Times New Roman" panose="02020603050405020304" pitchFamily="18" charset="0"/>
                <a:cs typeface="Times New Roman" panose="02020603050405020304" pitchFamily="18" charset="0"/>
              </a:rPr>
              <a:t>: Poor voice call quality drives customer churn. A 5% improvement in retention can increase profits by 25–95% (Gartner</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Feedback Utilization</a:t>
            </a:r>
            <a:r>
              <a:rPr lang="en-US" sz="1100" dirty="0">
                <a:latin typeface="Times New Roman" panose="02020603050405020304" pitchFamily="18" charset="0"/>
                <a:cs typeface="Times New Roman" panose="02020603050405020304" pitchFamily="18" charset="0"/>
              </a:rPr>
              <a:t>: Platforms like the </a:t>
            </a:r>
            <a:r>
              <a:rPr lang="en-US" sz="1100" dirty="0" err="1">
                <a:latin typeface="Times New Roman" panose="02020603050405020304" pitchFamily="18" charset="0"/>
                <a:cs typeface="Times New Roman" panose="02020603050405020304" pitchFamily="18" charset="0"/>
              </a:rPr>
              <a:t>MyCall</a:t>
            </a:r>
            <a:r>
              <a:rPr lang="en-US" sz="1100" dirty="0">
                <a:latin typeface="Times New Roman" panose="02020603050405020304" pitchFamily="18" charset="0"/>
                <a:cs typeface="Times New Roman" panose="02020603050405020304" pitchFamily="18" charset="0"/>
              </a:rPr>
              <a:t> app provide actionable feedback, enabling telecom companies to address pain points and improve service quality</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Boost Customer Retention</a:t>
            </a:r>
            <a:r>
              <a:rPr lang="en-US" sz="1100" dirty="0">
                <a:latin typeface="Times New Roman" panose="02020603050405020304" pitchFamily="18" charset="0"/>
                <a:cs typeface="Times New Roman" panose="02020603050405020304" pitchFamily="18" charset="0"/>
              </a:rPr>
              <a:t>: Enhanced call quality directly reduces churn and fosters customer loyalty</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Targeted Investments</a:t>
            </a:r>
            <a:r>
              <a:rPr lang="en-US" sz="1100" dirty="0">
                <a:latin typeface="Times New Roman" panose="02020603050405020304" pitchFamily="18" charset="0"/>
                <a:cs typeface="Times New Roman" panose="02020603050405020304" pitchFamily="18" charset="0"/>
              </a:rPr>
              <a:t>: Focus infrastructure upgrades in regions with poor call quality ratings for maximum impact</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Customer-Centric Approach</a:t>
            </a:r>
            <a:r>
              <a:rPr lang="en-US" sz="1100" dirty="0">
                <a:latin typeface="Times New Roman" panose="02020603050405020304" pitchFamily="18" charset="0"/>
                <a:cs typeface="Times New Roman" panose="02020603050405020304" pitchFamily="18" charset="0"/>
              </a:rPr>
              <a:t>: Align network improvements with actual customer feedback to build trust and satisfaction</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Efficient Resource Allocation</a:t>
            </a:r>
            <a:r>
              <a:rPr lang="en-US" sz="1100" dirty="0">
                <a:latin typeface="Times New Roman" panose="02020603050405020304" pitchFamily="18" charset="0"/>
                <a:cs typeface="Times New Roman" panose="02020603050405020304" pitchFamily="18" charset="0"/>
              </a:rPr>
              <a:t>: Optimize budget by directing resources to underperforming areas</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Proactive Monitoring</a:t>
            </a:r>
            <a:r>
              <a:rPr lang="en-US" sz="1100" dirty="0">
                <a:latin typeface="Times New Roman" panose="02020603050405020304" pitchFamily="18" charset="0"/>
                <a:cs typeface="Times New Roman" panose="02020603050405020304" pitchFamily="18" charset="0"/>
              </a:rPr>
              <a:t>: Implement real-time network monitoring to identify and resolve issues before they affect users</a:t>
            </a:r>
            <a:r>
              <a:rPr lang="en-US" sz="1100" dirty="0" smtClean="0">
                <a:latin typeface="Times New Roman" panose="02020603050405020304" pitchFamily="18" charset="0"/>
                <a:cs typeface="Times New Roman" panose="02020603050405020304" pitchFamily="18" charset="0"/>
              </a:rPr>
              <a:t>.</a:t>
            </a:r>
          </a:p>
          <a:p>
            <a:pPr algn="just"/>
            <a:endParaRPr lang="en-US" sz="1100" dirty="0">
              <a:latin typeface="Times New Roman" panose="02020603050405020304" pitchFamily="18" charset="0"/>
              <a:cs typeface="Times New Roman" panose="02020603050405020304" pitchFamily="18" charset="0"/>
            </a:endParaRPr>
          </a:p>
          <a:p>
            <a:pPr algn="just"/>
            <a:r>
              <a:rPr lang="en-US" sz="1100" b="1" dirty="0" smtClean="0">
                <a:latin typeface="Times New Roman" panose="02020603050405020304" pitchFamily="18" charset="0"/>
                <a:cs typeface="Times New Roman" panose="02020603050405020304" pitchFamily="18" charset="0"/>
              </a:rPr>
              <a:t>Operator-Specific </a:t>
            </a:r>
            <a:r>
              <a:rPr lang="en-US" sz="1100" b="1" dirty="0">
                <a:latin typeface="Times New Roman" panose="02020603050405020304" pitchFamily="18" charset="0"/>
                <a:cs typeface="Times New Roman" panose="02020603050405020304" pitchFamily="18" charset="0"/>
              </a:rPr>
              <a:t>Insights</a:t>
            </a:r>
            <a:r>
              <a:rPr lang="en-US" sz="1100" dirty="0">
                <a:latin typeface="Times New Roman" panose="02020603050405020304" pitchFamily="18" charset="0"/>
                <a:cs typeface="Times New Roman" panose="02020603050405020304" pitchFamily="18" charset="0"/>
              </a:rPr>
              <a:t>:</a:t>
            </a:r>
          </a:p>
          <a:p>
            <a:pPr algn="just"/>
            <a:r>
              <a:rPr lang="en-US" sz="1100" b="1" dirty="0" smtClean="0">
                <a:latin typeface="Times New Roman" panose="02020603050405020304" pitchFamily="18" charset="0"/>
                <a:cs typeface="Times New Roman" panose="02020603050405020304" pitchFamily="18" charset="0"/>
              </a:rPr>
              <a:t>	</a:t>
            </a:r>
            <a:r>
              <a:rPr lang="en-US" sz="1100" b="1" dirty="0" err="1" smtClean="0">
                <a:latin typeface="Times New Roman" panose="02020603050405020304" pitchFamily="18" charset="0"/>
                <a:cs typeface="Times New Roman" panose="02020603050405020304" pitchFamily="18" charset="0"/>
              </a:rPr>
              <a:t>RJio</a:t>
            </a:r>
            <a:r>
              <a:rPr lang="en-US" sz="1100" dirty="0">
                <a:latin typeface="Times New Roman" panose="02020603050405020304" pitchFamily="18" charset="0"/>
                <a:cs typeface="Times New Roman" panose="02020603050405020304" pitchFamily="18" charset="0"/>
              </a:rPr>
              <a:t>: Market leader with strong 4G adoption but faces isolated performance issues in Kerala, Gujarat, and Odisha.</a:t>
            </a:r>
          </a:p>
          <a:p>
            <a:pPr algn="just"/>
            <a:r>
              <a:rPr lang="en-US" sz="1100" b="1" dirty="0" smtClean="0">
                <a:latin typeface="Times New Roman" panose="02020603050405020304" pitchFamily="18" charset="0"/>
                <a:cs typeface="Times New Roman" panose="02020603050405020304" pitchFamily="18" charset="0"/>
              </a:rPr>
              <a:t>	Vodafone</a:t>
            </a:r>
            <a:r>
              <a:rPr lang="en-US" sz="1100" dirty="0">
                <a:latin typeface="Times New Roman" panose="02020603050405020304" pitchFamily="18" charset="0"/>
                <a:cs typeface="Times New Roman" panose="02020603050405020304" pitchFamily="18" charset="0"/>
              </a:rPr>
              <a:t>: Excels in the North East with the highest 4G user ratings.</a:t>
            </a:r>
          </a:p>
          <a:p>
            <a:pPr algn="just"/>
            <a:r>
              <a:rPr lang="en-US" sz="1100" b="1" dirty="0" smtClean="0">
                <a:latin typeface="Times New Roman" panose="02020603050405020304" pitchFamily="18" charset="0"/>
                <a:cs typeface="Times New Roman" panose="02020603050405020304" pitchFamily="18" charset="0"/>
              </a:rPr>
              <a:t>	Airtel</a:t>
            </a:r>
            <a:r>
              <a:rPr lang="en-US" sz="1100" dirty="0">
                <a:latin typeface="Times New Roman" panose="02020603050405020304" pitchFamily="18" charset="0"/>
                <a:cs typeface="Times New Roman" panose="02020603050405020304" pitchFamily="18" charset="0"/>
              </a:rPr>
              <a:t>: Shows variability in service quality, particularly needing improvements in the North and Northeast regions.</a:t>
            </a:r>
          </a:p>
        </p:txBody>
      </p:sp>
      <p:sp>
        <p:nvSpPr>
          <p:cNvPr id="2" name="Oval 1">
            <a:extLst>
              <a:ext uri="{FF2B5EF4-FFF2-40B4-BE49-F238E27FC236}">
                <a16:creationId xmlns:a16="http://schemas.microsoft.com/office/drawing/2014/main" xmlns="" id="{E7C580FE-97D2-F23F-B7D9-DFE2B35390D1}"/>
              </a:ext>
            </a:extLst>
          </p:cNvPr>
          <p:cNvSpPr/>
          <p:nvPr/>
        </p:nvSpPr>
        <p:spPr>
          <a:xfrm>
            <a:off x="308901" y="72691"/>
            <a:ext cx="648000" cy="648000"/>
          </a:xfrm>
          <a:prstGeom prst="ellipse">
            <a:avLst/>
          </a:prstGeom>
          <a:blipFill>
            <a:blip r:embed="rId3">
              <a:extLst>
                <a:ext uri="{28A0092B-C50C-407E-A947-70E740481C1C}">
                  <a14:useLocalDpi xmlns:a14="http://schemas.microsoft.com/office/drawing/2010/main" val="0"/>
                </a:ext>
              </a:extLst>
            </a:blip>
            <a:srcRect/>
            <a:stretch>
              <a:fillRect t="-5000" b="-5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3" name="Title 1">
            <a:extLst>
              <a:ext uri="{FF2B5EF4-FFF2-40B4-BE49-F238E27FC236}">
                <a16:creationId xmlns:a16="http://schemas.microsoft.com/office/drawing/2014/main" xmlns="" id="{0F0D5E43-5BE1-1446-C891-5E4E68D38F54}"/>
              </a:ext>
            </a:extLst>
          </p:cNvPr>
          <p:cNvSpPr txBox="1">
            <a:spLocks/>
          </p:cNvSpPr>
          <p:nvPr/>
        </p:nvSpPr>
        <p:spPr>
          <a:xfrm>
            <a:off x="959700" y="179979"/>
            <a:ext cx="1881902"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Business Insights</a:t>
            </a:r>
          </a:p>
          <a:p>
            <a:pPr>
              <a:lnSpc>
                <a:spcPct val="115000"/>
              </a:lnSpc>
            </a:pPr>
            <a:endParaRPr lang="en-GB" sz="1800" b="1" dirty="0">
              <a:solidFill>
                <a:schemeClr val="bg2">
                  <a:lumMod val="75000"/>
                </a:schemeClr>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3" name="Picture 2">
            <a:extLst>
              <a:ext uri="{FF2B5EF4-FFF2-40B4-BE49-F238E27FC236}">
                <a16:creationId xmlns:a16="http://schemas.microsoft.com/office/drawing/2014/main" xmlns="" id="{A57349E5-0A1C-B45A-3BF6-ACF323EA940B}"/>
              </a:ext>
            </a:extLst>
          </p:cNvPr>
          <p:cNvPicPr>
            <a:picLocks noChangeAspect="1"/>
          </p:cNvPicPr>
          <p:nvPr/>
        </p:nvPicPr>
        <p:blipFill>
          <a:blip r:embed="rId3">
            <a:alphaModFix amt="10000"/>
          </a:blip>
          <a:stretch>
            <a:fillRect/>
          </a:stretch>
        </p:blipFill>
        <p:spPr>
          <a:xfrm>
            <a:off x="0" y="0"/>
            <a:ext cx="9144000" cy="5147351"/>
          </a:xfrm>
          <a:prstGeom prst="rect">
            <a:avLst/>
          </a:prstGeom>
        </p:spPr>
      </p:pic>
      <p:sp>
        <p:nvSpPr>
          <p:cNvPr id="2" name="Google Shape;119;p31">
            <a:extLst>
              <a:ext uri="{FF2B5EF4-FFF2-40B4-BE49-F238E27FC236}">
                <a16:creationId xmlns:a16="http://schemas.microsoft.com/office/drawing/2014/main" xmlns="" id="{B1B7FFE0-1B2E-6415-7695-A57A074130B9}"/>
              </a:ext>
            </a:extLst>
          </p:cNvPr>
          <p:cNvSpPr txBox="1"/>
          <p:nvPr/>
        </p:nvSpPr>
        <p:spPr>
          <a:xfrm>
            <a:off x="446700" y="1953396"/>
            <a:ext cx="8250600" cy="1591500"/>
          </a:xfrm>
          <a:prstGeom prst="rect">
            <a:avLst/>
          </a:prstGeom>
          <a:noFill/>
          <a:ln>
            <a:noFill/>
          </a:ln>
        </p:spPr>
        <p:txBody>
          <a:bodyPr spcFirstLastPara="1" wrap="square" lIns="34300" tIns="17150" rIns="34300" bIns="17150" anchor="t" anchorCtr="0">
            <a:noAutofit/>
          </a:bodyPr>
          <a:lstStyle/>
          <a:p>
            <a:pPr marL="0" marR="0" lvl="0" indent="0" algn="ctr" rtl="0">
              <a:lnSpc>
                <a:spcPct val="115000"/>
              </a:lnSpc>
              <a:spcBef>
                <a:spcPts val="0"/>
              </a:spcBef>
              <a:spcAft>
                <a:spcPts val="0"/>
              </a:spcAft>
              <a:buClr>
                <a:srgbClr val="000000"/>
              </a:buClr>
              <a:buSzPts val="1200"/>
              <a:buFont typeface="Arial"/>
              <a:buNone/>
            </a:pPr>
            <a:r>
              <a:rPr lang="en-US" sz="3500" b="1" i="0" u="none" strike="noStrike" cap="none" dirty="0">
                <a:solidFill>
                  <a:schemeClr val="bg2">
                    <a:lumMod val="75000"/>
                  </a:schemeClr>
                </a:solidFill>
                <a:latin typeface="Avenir"/>
                <a:ea typeface="Avenir"/>
                <a:cs typeface="Avenir"/>
                <a:sym typeface="Avenir"/>
              </a:rPr>
              <a:t>THANK YOU</a:t>
            </a:r>
            <a:endParaRPr sz="3500" dirty="0">
              <a:solidFill>
                <a:schemeClr val="bg2">
                  <a:lumMod val="75000"/>
                </a:schemeClr>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2"/>
          <p:cNvSpPr txBox="1"/>
          <p:nvPr/>
        </p:nvSpPr>
        <p:spPr>
          <a:xfrm>
            <a:off x="253175" y="190850"/>
            <a:ext cx="4997100" cy="5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bg2">
                    <a:lumMod val="75000"/>
                  </a:schemeClr>
                </a:solidFill>
                <a:latin typeface="Times New Roman"/>
                <a:ea typeface="Times New Roman"/>
                <a:cs typeface="Times New Roman"/>
                <a:sym typeface="Times New Roman"/>
              </a:rPr>
              <a:t>Introduction To Problem Statement</a:t>
            </a:r>
            <a:endParaRPr sz="1800" b="1" dirty="0">
              <a:solidFill>
                <a:schemeClr val="bg2">
                  <a:lumMod val="75000"/>
                </a:schemeClr>
              </a:solidFill>
              <a:latin typeface="Times New Roman"/>
              <a:ea typeface="Times New Roman"/>
              <a:cs typeface="Times New Roman"/>
              <a:sym typeface="Times New Roman"/>
            </a:endParaRPr>
          </a:p>
        </p:txBody>
      </p:sp>
      <p:sp>
        <p:nvSpPr>
          <p:cNvPr id="126" name="Google Shape;126;p32"/>
          <p:cNvSpPr txBox="1"/>
          <p:nvPr/>
        </p:nvSpPr>
        <p:spPr>
          <a:xfrm>
            <a:off x="253175" y="773750"/>
            <a:ext cx="7787400" cy="10550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100" b="1" dirty="0">
                <a:solidFill>
                  <a:schemeClr val="bg2">
                    <a:lumMod val="75000"/>
                  </a:schemeClr>
                </a:solidFill>
                <a:latin typeface="Times New Roman"/>
                <a:ea typeface="Times New Roman"/>
                <a:cs typeface="Times New Roman"/>
                <a:sym typeface="Times New Roman"/>
              </a:rPr>
              <a:t>Problem Statement</a:t>
            </a:r>
            <a:endParaRPr sz="1100" b="1" dirty="0">
              <a:solidFill>
                <a:schemeClr val="bg2">
                  <a:lumMod val="75000"/>
                </a:schemeClr>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GB" sz="1100" dirty="0">
                <a:solidFill>
                  <a:schemeClr val="bg2">
                    <a:lumMod val="75000"/>
                  </a:schemeClr>
                </a:solidFill>
                <a:latin typeface="Times New Roman"/>
                <a:ea typeface="Times New Roman"/>
                <a:cs typeface="Times New Roman"/>
                <a:sym typeface="Times New Roman"/>
              </a:rPr>
              <a:t>The telecom industry struggles with customer retention due to poor voice call quality, leading to dissatisfaction and churn. The goal of this study is to develop predictive models that identify and address factors affecting call quality, aiming to improve service, enhance customer satisfaction, reduce churn, and optimize network resources</a:t>
            </a:r>
            <a:endParaRPr sz="1100" dirty="0">
              <a:solidFill>
                <a:schemeClr val="bg2">
                  <a:lumMod val="75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bg2">
                  <a:lumMod val="75000"/>
                </a:schemeClr>
              </a:solidFill>
              <a:latin typeface="Helvetica Neue"/>
              <a:ea typeface="Helvetica Neue"/>
              <a:cs typeface="Helvetica Neue"/>
              <a:sym typeface="Helvetica Neue"/>
            </a:endParaRPr>
          </a:p>
        </p:txBody>
      </p:sp>
      <p:sp>
        <p:nvSpPr>
          <p:cNvPr id="127" name="Google Shape;127;p32"/>
          <p:cNvSpPr txBox="1"/>
          <p:nvPr/>
        </p:nvSpPr>
        <p:spPr>
          <a:xfrm>
            <a:off x="253175" y="1946228"/>
            <a:ext cx="7698000" cy="170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00" b="1" dirty="0">
                <a:solidFill>
                  <a:schemeClr val="bg2">
                    <a:lumMod val="75000"/>
                  </a:schemeClr>
                </a:solidFill>
                <a:latin typeface="Times New Roman"/>
                <a:ea typeface="Times New Roman"/>
                <a:cs typeface="Times New Roman"/>
                <a:sym typeface="Times New Roman"/>
              </a:rPr>
              <a:t>Objective</a:t>
            </a:r>
            <a:endParaRPr sz="1100" b="1"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dirty="0">
                <a:solidFill>
                  <a:schemeClr val="bg2">
                    <a:lumMod val="75000"/>
                  </a:schemeClr>
                </a:solidFill>
                <a:latin typeface="Times New Roman"/>
                <a:ea typeface="Times New Roman"/>
                <a:cs typeface="Times New Roman"/>
                <a:sym typeface="Times New Roman"/>
              </a:rPr>
              <a:t>1. Address poor voice call quality on the basis of customer rating.</a:t>
            </a: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dirty="0">
                <a:solidFill>
                  <a:schemeClr val="bg2">
                    <a:lumMod val="75000"/>
                  </a:schemeClr>
                </a:solidFill>
                <a:latin typeface="Times New Roman"/>
                <a:ea typeface="Times New Roman"/>
                <a:cs typeface="Times New Roman"/>
                <a:sym typeface="Times New Roman"/>
              </a:rPr>
              <a:t>2. Develop predictive models to identify and mitigate factors affecting call quality.</a:t>
            </a: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b="1" dirty="0">
                <a:solidFill>
                  <a:schemeClr val="bg2">
                    <a:lumMod val="75000"/>
                  </a:schemeClr>
                </a:solidFill>
                <a:latin typeface="Times New Roman"/>
                <a:ea typeface="Times New Roman"/>
                <a:cs typeface="Times New Roman"/>
                <a:sym typeface="Times New Roman"/>
              </a:rPr>
              <a:t>Value Added</a:t>
            </a: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dirty="0">
                <a:solidFill>
                  <a:schemeClr val="bg2">
                    <a:lumMod val="75000"/>
                  </a:schemeClr>
                </a:solidFill>
                <a:latin typeface="Times New Roman"/>
                <a:ea typeface="Times New Roman"/>
                <a:cs typeface="Times New Roman"/>
                <a:sym typeface="Times New Roman"/>
              </a:rPr>
              <a:t>1. Improve customer satisfaction .</a:t>
            </a: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dirty="0">
                <a:solidFill>
                  <a:schemeClr val="bg2">
                    <a:lumMod val="75000"/>
                  </a:schemeClr>
                </a:solidFill>
                <a:latin typeface="Times New Roman"/>
                <a:ea typeface="Times New Roman"/>
                <a:cs typeface="Times New Roman"/>
                <a:sym typeface="Times New Roman"/>
              </a:rPr>
              <a:t>2. Optimize network resources.</a:t>
            </a:r>
            <a:endParaRPr sz="1100" dirty="0">
              <a:solidFill>
                <a:schemeClr val="bg2">
                  <a:lumMod val="75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850" b="1" dirty="0">
              <a:solidFill>
                <a:schemeClr val="bg2">
                  <a:lumMod val="75000"/>
                </a:schemeClr>
              </a:solidFill>
            </a:endParaRPr>
          </a:p>
          <a:p>
            <a:pPr marL="0" lvl="0" indent="0" algn="l" rtl="0">
              <a:lnSpc>
                <a:spcPct val="115000"/>
              </a:lnSpc>
              <a:spcBef>
                <a:spcPts val="0"/>
              </a:spcBef>
              <a:spcAft>
                <a:spcPts val="0"/>
              </a:spcAft>
              <a:buClr>
                <a:schemeClr val="dk1"/>
              </a:buClr>
              <a:buSzPts val="1100"/>
              <a:buFont typeface="Arial"/>
              <a:buNone/>
            </a:pPr>
            <a:endParaRPr sz="850" b="1" dirty="0">
              <a:solidFill>
                <a:schemeClr val="bg2">
                  <a:lumMod val="75000"/>
                </a:schemeClr>
              </a:solidFill>
            </a:endParaRPr>
          </a:p>
        </p:txBody>
      </p:sp>
      <p:pic>
        <p:nvPicPr>
          <p:cNvPr id="3" name="Picture 2">
            <a:extLst>
              <a:ext uri="{FF2B5EF4-FFF2-40B4-BE49-F238E27FC236}">
                <a16:creationId xmlns:a16="http://schemas.microsoft.com/office/drawing/2014/main" xmlns="" id="{53B6BCBD-A2D8-4DE3-0C46-33688C4CBBEE}"/>
              </a:ext>
            </a:extLst>
          </p:cNvPr>
          <p:cNvPicPr>
            <a:picLocks noChangeAspect="1"/>
          </p:cNvPicPr>
          <p:nvPr/>
        </p:nvPicPr>
        <p:blipFill>
          <a:blip r:embed="rId3"/>
          <a:stretch>
            <a:fillRect/>
          </a:stretch>
        </p:blipFill>
        <p:spPr>
          <a:xfrm>
            <a:off x="5583044" y="2800778"/>
            <a:ext cx="3263081" cy="2055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439D1FFC-5A8D-4586-D187-92DE608BCC77}"/>
              </a:ext>
            </a:extLst>
          </p:cNvPr>
          <p:cNvGrpSpPr/>
          <p:nvPr/>
        </p:nvGrpSpPr>
        <p:grpSpPr>
          <a:xfrm>
            <a:off x="104078" y="579863"/>
            <a:ext cx="8928410" cy="4467923"/>
            <a:chOff x="196922" y="765718"/>
            <a:chExt cx="8750154" cy="4282068"/>
          </a:xfrm>
        </p:grpSpPr>
        <p:sp>
          <p:nvSpPr>
            <p:cNvPr id="20" name="Freeform: Shape 19">
              <a:extLst>
                <a:ext uri="{FF2B5EF4-FFF2-40B4-BE49-F238E27FC236}">
                  <a16:creationId xmlns:a16="http://schemas.microsoft.com/office/drawing/2014/main" xmlns="" id="{1552F46B-2F1B-19AA-DA59-F5637CD8A6D7}"/>
                </a:ext>
              </a:extLst>
            </p:cNvPr>
            <p:cNvSpPr/>
            <p:nvPr/>
          </p:nvSpPr>
          <p:spPr>
            <a:xfrm>
              <a:off x="196922"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Data Collection  </a:t>
              </a:r>
              <a:endParaRPr lang="en-IN" sz="1300" b="1" kern="1200" dirty="0"/>
            </a:p>
          </p:txBody>
        </p:sp>
        <p:sp>
          <p:nvSpPr>
            <p:cNvPr id="21" name="Oval 20">
              <a:extLst>
                <a:ext uri="{FF2B5EF4-FFF2-40B4-BE49-F238E27FC236}">
                  <a16:creationId xmlns:a16="http://schemas.microsoft.com/office/drawing/2014/main" xmlns="" id="{3CA6E5E2-6193-AC01-2577-C48F2FF4C10B}"/>
                </a:ext>
              </a:extLst>
            </p:cNvPr>
            <p:cNvSpPr/>
            <p:nvPr/>
          </p:nvSpPr>
          <p:spPr>
            <a:xfrm>
              <a:off x="266263" y="1195607"/>
              <a:ext cx="1080002" cy="1079998"/>
            </a:xfrm>
            <a:prstGeom prst="ellipse">
              <a:avLst/>
            </a:prstGeom>
            <a:blipFill>
              <a:blip r:embed="rId2">
                <a:extLst>
                  <a:ext uri="{28A0092B-C50C-407E-A947-70E740481C1C}">
                    <a14:useLocalDpi xmlns:a14="http://schemas.microsoft.com/office/drawing/2010/main" val="0"/>
                  </a:ext>
                </a:extLst>
              </a:blip>
              <a:srcRect/>
              <a:stretch>
                <a:fillRect t="-5000" b="-5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22" name="Freeform: Shape 21">
              <a:extLst>
                <a:ext uri="{FF2B5EF4-FFF2-40B4-BE49-F238E27FC236}">
                  <a16:creationId xmlns:a16="http://schemas.microsoft.com/office/drawing/2014/main" xmlns="" id="{59D3E361-51E4-8671-9E4C-5C4E352C0E7A}"/>
                </a:ext>
              </a:extLst>
            </p:cNvPr>
            <p:cNvSpPr/>
            <p:nvPr/>
          </p:nvSpPr>
          <p:spPr>
            <a:xfrm>
              <a:off x="1452167"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Data Exploration </a:t>
              </a:r>
              <a:endParaRPr lang="en-IN" sz="1300" b="1" kern="1200" dirty="0"/>
            </a:p>
          </p:txBody>
        </p:sp>
        <p:sp>
          <p:nvSpPr>
            <p:cNvPr id="23" name="Oval 22">
              <a:extLst>
                <a:ext uri="{FF2B5EF4-FFF2-40B4-BE49-F238E27FC236}">
                  <a16:creationId xmlns:a16="http://schemas.microsoft.com/office/drawing/2014/main" xmlns="" id="{53AB546E-89B2-374A-975C-82EF22B36E4F}"/>
                </a:ext>
              </a:extLst>
            </p:cNvPr>
            <p:cNvSpPr/>
            <p:nvPr/>
          </p:nvSpPr>
          <p:spPr>
            <a:xfrm>
              <a:off x="1521508" y="1195607"/>
              <a:ext cx="1080002" cy="1079998"/>
            </a:xfrm>
            <a:prstGeom prst="ellipse">
              <a:avLst/>
            </a:prstGeom>
            <a:blipFill>
              <a:blip r:embed="rId3">
                <a:extLst>
                  <a:ext uri="{28A0092B-C50C-407E-A947-70E740481C1C}">
                    <a14:useLocalDpi xmlns:a14="http://schemas.microsoft.com/office/drawing/2010/main" val="0"/>
                  </a:ext>
                </a:extLst>
              </a:blip>
              <a:srcRect/>
              <a:stretch>
                <a:fillRect t="-2000" b="-2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24" name="Freeform: Shape 23">
              <a:extLst>
                <a:ext uri="{FF2B5EF4-FFF2-40B4-BE49-F238E27FC236}">
                  <a16:creationId xmlns:a16="http://schemas.microsoft.com/office/drawing/2014/main" xmlns="" id="{B2902F75-FD6A-59C8-07AE-EC1833A41D18}"/>
                </a:ext>
              </a:extLst>
            </p:cNvPr>
            <p:cNvSpPr/>
            <p:nvPr/>
          </p:nvSpPr>
          <p:spPr>
            <a:xfrm>
              <a:off x="2707412"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Data Cleaning </a:t>
              </a:r>
              <a:endParaRPr lang="en-IN" sz="1300" b="1" kern="1200" dirty="0"/>
            </a:p>
          </p:txBody>
        </p:sp>
        <p:sp>
          <p:nvSpPr>
            <p:cNvPr id="25" name="Oval 24">
              <a:extLst>
                <a:ext uri="{FF2B5EF4-FFF2-40B4-BE49-F238E27FC236}">
                  <a16:creationId xmlns:a16="http://schemas.microsoft.com/office/drawing/2014/main" xmlns="" id="{0594CE3C-10EA-CF89-D893-397AA30EECC6}"/>
                </a:ext>
              </a:extLst>
            </p:cNvPr>
            <p:cNvSpPr/>
            <p:nvPr/>
          </p:nvSpPr>
          <p:spPr>
            <a:xfrm>
              <a:off x="2776753" y="1195607"/>
              <a:ext cx="1080002" cy="1079998"/>
            </a:xfrm>
            <a:prstGeom prst="ellipse">
              <a:avLst/>
            </a:prstGeom>
            <a:blipFill>
              <a:blip r:embed="rId4">
                <a:extLst>
                  <a:ext uri="{28A0092B-C50C-407E-A947-70E740481C1C}">
                    <a14:useLocalDpi xmlns:a14="http://schemas.microsoft.com/office/drawing/2010/main" val="0"/>
                  </a:ext>
                </a:extLst>
              </a:blip>
              <a:srcRect/>
              <a:stretch>
                <a:fillRect l="-2000" r="-2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26" name="Freeform: Shape 25">
              <a:extLst>
                <a:ext uri="{FF2B5EF4-FFF2-40B4-BE49-F238E27FC236}">
                  <a16:creationId xmlns:a16="http://schemas.microsoft.com/office/drawing/2014/main" xmlns="" id="{F35CC622-1EAB-D3F2-99A9-53EB0E152812}"/>
                </a:ext>
              </a:extLst>
            </p:cNvPr>
            <p:cNvSpPr/>
            <p:nvPr/>
          </p:nvSpPr>
          <p:spPr>
            <a:xfrm>
              <a:off x="3962657"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Variable Analysis</a:t>
              </a:r>
              <a:endParaRPr lang="en-IN" sz="1300" b="1" kern="1200" dirty="0"/>
            </a:p>
          </p:txBody>
        </p:sp>
        <p:sp>
          <p:nvSpPr>
            <p:cNvPr id="27" name="Oval 26">
              <a:extLst>
                <a:ext uri="{FF2B5EF4-FFF2-40B4-BE49-F238E27FC236}">
                  <a16:creationId xmlns:a16="http://schemas.microsoft.com/office/drawing/2014/main" xmlns="" id="{2F3F4393-6F06-30D1-4B36-D20065C66EC0}"/>
                </a:ext>
              </a:extLst>
            </p:cNvPr>
            <p:cNvSpPr/>
            <p:nvPr/>
          </p:nvSpPr>
          <p:spPr>
            <a:xfrm>
              <a:off x="4031998" y="1195607"/>
              <a:ext cx="1080002" cy="1079998"/>
            </a:xfrm>
            <a:prstGeom prst="ellipse">
              <a:avLst/>
            </a:prstGeom>
            <a:blipFill>
              <a:blip r:embed="rId5">
                <a:extLst>
                  <a:ext uri="{28A0092B-C50C-407E-A947-70E740481C1C}">
                    <a14:useLocalDpi xmlns:a14="http://schemas.microsoft.com/office/drawing/2010/main" val="0"/>
                  </a:ext>
                </a:extLst>
              </a:blip>
              <a:srcRect/>
              <a:stretch>
                <a:fillRect l="-8000" r="-8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28" name="Freeform: Shape 27">
              <a:extLst>
                <a:ext uri="{FF2B5EF4-FFF2-40B4-BE49-F238E27FC236}">
                  <a16:creationId xmlns:a16="http://schemas.microsoft.com/office/drawing/2014/main" xmlns="" id="{8EEEC276-9DCB-CA89-4A0E-21BAADD61283}"/>
                </a:ext>
              </a:extLst>
            </p:cNvPr>
            <p:cNvSpPr/>
            <p:nvPr/>
          </p:nvSpPr>
          <p:spPr>
            <a:xfrm>
              <a:off x="5217902"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Feature Engineering</a:t>
              </a:r>
              <a:endParaRPr lang="en-IN" sz="1300" b="1" kern="1200" dirty="0"/>
            </a:p>
          </p:txBody>
        </p:sp>
        <p:sp>
          <p:nvSpPr>
            <p:cNvPr id="29" name="Oval 28">
              <a:extLst>
                <a:ext uri="{FF2B5EF4-FFF2-40B4-BE49-F238E27FC236}">
                  <a16:creationId xmlns:a16="http://schemas.microsoft.com/office/drawing/2014/main" xmlns="" id="{56243160-09FC-E943-CD07-9287FC4FD2FE}"/>
                </a:ext>
              </a:extLst>
            </p:cNvPr>
            <p:cNvSpPr/>
            <p:nvPr/>
          </p:nvSpPr>
          <p:spPr>
            <a:xfrm>
              <a:off x="5287243" y="1195607"/>
              <a:ext cx="1080002" cy="1079998"/>
            </a:xfrm>
            <a:prstGeom prst="ellipse">
              <a:avLst/>
            </a:prstGeom>
            <a:blipFill>
              <a:blip r:embed="rId6"/>
              <a:srcRect/>
              <a:stretch>
                <a:fillRect t="-6000" b="-6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xmlns="" id="{03ECC772-2851-B52D-2AF4-07944B948E63}"/>
                </a:ext>
              </a:extLst>
            </p:cNvPr>
            <p:cNvSpPr/>
            <p:nvPr/>
          </p:nvSpPr>
          <p:spPr>
            <a:xfrm>
              <a:off x="6473147"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Model Training</a:t>
              </a:r>
              <a:endParaRPr lang="en-IN" sz="1300" b="1" kern="1200" dirty="0"/>
            </a:p>
          </p:txBody>
        </p:sp>
        <p:sp>
          <p:nvSpPr>
            <p:cNvPr id="31" name="Oval 30">
              <a:extLst>
                <a:ext uri="{FF2B5EF4-FFF2-40B4-BE49-F238E27FC236}">
                  <a16:creationId xmlns:a16="http://schemas.microsoft.com/office/drawing/2014/main" xmlns="" id="{58880795-CC77-F3F2-2299-6550C281696D}"/>
                </a:ext>
              </a:extLst>
            </p:cNvPr>
            <p:cNvSpPr/>
            <p:nvPr/>
          </p:nvSpPr>
          <p:spPr>
            <a:xfrm>
              <a:off x="6542488" y="1195607"/>
              <a:ext cx="1080002" cy="1079998"/>
            </a:xfrm>
            <a:prstGeom prst="ellipse">
              <a:avLst/>
            </a:prstGeom>
            <a:blipFill>
              <a:blip r:embed="rId7">
                <a:extLst>
                  <a:ext uri="{28A0092B-C50C-407E-A947-70E740481C1C}">
                    <a14:useLocalDpi xmlns:a14="http://schemas.microsoft.com/office/drawing/2010/main" val="0"/>
                  </a:ext>
                </a:extLst>
              </a:blip>
              <a:srcRect/>
              <a:stretch>
                <a:fillRect t="-4000" b="-4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32" name="Freeform: Shape 31">
              <a:extLst>
                <a:ext uri="{FF2B5EF4-FFF2-40B4-BE49-F238E27FC236}">
                  <a16:creationId xmlns:a16="http://schemas.microsoft.com/office/drawing/2014/main" xmlns="" id="{BAB8A4A4-8391-2005-3F16-3DD82B7C032C}"/>
                </a:ext>
              </a:extLst>
            </p:cNvPr>
            <p:cNvSpPr/>
            <p:nvPr/>
          </p:nvSpPr>
          <p:spPr>
            <a:xfrm>
              <a:off x="7728392" y="765718"/>
              <a:ext cx="1218684" cy="4282068"/>
            </a:xfrm>
            <a:custGeom>
              <a:avLst/>
              <a:gdLst>
                <a:gd name="connsiteX0" fmla="*/ 0 w 1218684"/>
                <a:gd name="connsiteY0" fmla="*/ 121868 h 4282068"/>
                <a:gd name="connsiteX1" fmla="*/ 121868 w 1218684"/>
                <a:gd name="connsiteY1" fmla="*/ 0 h 4282068"/>
                <a:gd name="connsiteX2" fmla="*/ 1096816 w 1218684"/>
                <a:gd name="connsiteY2" fmla="*/ 0 h 4282068"/>
                <a:gd name="connsiteX3" fmla="*/ 1218684 w 1218684"/>
                <a:gd name="connsiteY3" fmla="*/ 121868 h 4282068"/>
                <a:gd name="connsiteX4" fmla="*/ 1218684 w 1218684"/>
                <a:gd name="connsiteY4" fmla="*/ 4160200 h 4282068"/>
                <a:gd name="connsiteX5" fmla="*/ 1096816 w 1218684"/>
                <a:gd name="connsiteY5" fmla="*/ 4282068 h 4282068"/>
                <a:gd name="connsiteX6" fmla="*/ 121868 w 1218684"/>
                <a:gd name="connsiteY6" fmla="*/ 4282068 h 4282068"/>
                <a:gd name="connsiteX7" fmla="*/ 0 w 1218684"/>
                <a:gd name="connsiteY7" fmla="*/ 4160200 h 4282068"/>
                <a:gd name="connsiteX8" fmla="*/ 0 w 1218684"/>
                <a:gd name="connsiteY8" fmla="*/ 121868 h 42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84" h="4282068">
                  <a:moveTo>
                    <a:pt x="0" y="121868"/>
                  </a:moveTo>
                  <a:cubicBezTo>
                    <a:pt x="0" y="54562"/>
                    <a:pt x="54562" y="0"/>
                    <a:pt x="121868" y="0"/>
                  </a:cubicBezTo>
                  <a:lnTo>
                    <a:pt x="1096816" y="0"/>
                  </a:lnTo>
                  <a:cubicBezTo>
                    <a:pt x="1164122" y="0"/>
                    <a:pt x="1218684" y="54562"/>
                    <a:pt x="1218684" y="121868"/>
                  </a:cubicBezTo>
                  <a:lnTo>
                    <a:pt x="1218684" y="4160200"/>
                  </a:lnTo>
                  <a:cubicBezTo>
                    <a:pt x="1218684" y="4227506"/>
                    <a:pt x="1164122" y="4282068"/>
                    <a:pt x="1096816" y="4282068"/>
                  </a:cubicBezTo>
                  <a:lnTo>
                    <a:pt x="121868" y="4282068"/>
                  </a:lnTo>
                  <a:cubicBezTo>
                    <a:pt x="54562" y="4282068"/>
                    <a:pt x="0" y="4227506"/>
                    <a:pt x="0" y="4160200"/>
                  </a:cubicBezTo>
                  <a:lnTo>
                    <a:pt x="0" y="12186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92456" tIns="1805283" rIns="92456" bIns="948870" numCol="1" spcCol="1270" anchor="ctr" anchorCtr="0">
              <a:noAutofit/>
            </a:bodyPr>
            <a:lstStyle/>
            <a:p>
              <a:pPr marL="0" lvl="0" indent="0" algn="ctr" defTabSz="577850">
                <a:lnSpc>
                  <a:spcPct val="90000"/>
                </a:lnSpc>
                <a:spcBef>
                  <a:spcPct val="0"/>
                </a:spcBef>
                <a:spcAft>
                  <a:spcPct val="35000"/>
                </a:spcAft>
                <a:buNone/>
              </a:pPr>
              <a:r>
                <a:rPr lang="en-US" sz="1300" b="1" kern="1200" dirty="0"/>
                <a:t>Model Evaluation</a:t>
              </a:r>
              <a:endParaRPr lang="en-IN" sz="1300" b="1" kern="1200" dirty="0"/>
            </a:p>
          </p:txBody>
        </p:sp>
        <p:sp>
          <p:nvSpPr>
            <p:cNvPr id="33" name="Oval 32">
              <a:extLst>
                <a:ext uri="{FF2B5EF4-FFF2-40B4-BE49-F238E27FC236}">
                  <a16:creationId xmlns:a16="http://schemas.microsoft.com/office/drawing/2014/main" xmlns="" id="{4C7009CF-BE7B-44E0-8AC1-0A859144E3E5}"/>
                </a:ext>
              </a:extLst>
            </p:cNvPr>
            <p:cNvSpPr/>
            <p:nvPr/>
          </p:nvSpPr>
          <p:spPr>
            <a:xfrm>
              <a:off x="7797733" y="1195607"/>
              <a:ext cx="1080002" cy="1079998"/>
            </a:xfrm>
            <a:prstGeom prst="ellipse">
              <a:avLst/>
            </a:prstGeom>
            <a:blipFill>
              <a:blip r:embed="rId8">
                <a:extLst>
                  <a:ext uri="{28A0092B-C50C-407E-A947-70E740481C1C}">
                    <a14:useLocalDpi xmlns:a14="http://schemas.microsoft.com/office/drawing/2010/main" val="0"/>
                  </a:ext>
                </a:extLst>
              </a:blip>
              <a:srcRect/>
              <a:stretch>
                <a:fillRect/>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grpSp>
      <p:sp>
        <p:nvSpPr>
          <p:cNvPr id="11" name="TextBox 10">
            <a:extLst>
              <a:ext uri="{FF2B5EF4-FFF2-40B4-BE49-F238E27FC236}">
                <a16:creationId xmlns:a16="http://schemas.microsoft.com/office/drawing/2014/main" xmlns="" id="{8FB507F6-3A58-03BA-9D43-03B7E8DCE548}"/>
              </a:ext>
            </a:extLst>
          </p:cNvPr>
          <p:cNvSpPr txBox="1"/>
          <p:nvPr/>
        </p:nvSpPr>
        <p:spPr>
          <a:xfrm>
            <a:off x="2715762" y="3534000"/>
            <a:ext cx="1163444" cy="769441"/>
          </a:xfrm>
          <a:prstGeom prst="rect">
            <a:avLst/>
          </a:prstGeom>
          <a:noFill/>
        </p:spPr>
        <p:txBody>
          <a:bodyPr wrap="square">
            <a:spAutoFit/>
          </a:bodyPr>
          <a:lstStyle/>
          <a:p>
            <a:pPr algn="ctr"/>
            <a:r>
              <a:rPr lang="en-US" sz="1100" dirty="0">
                <a:latin typeface="Times New Roman" panose="02020603050405020304" pitchFamily="18" charset="0"/>
                <a:cs typeface="Times New Roman" panose="02020603050405020304" pitchFamily="18" charset="0"/>
              </a:rPr>
              <a:t>Identifying and correcting errors, handling missing values</a:t>
            </a:r>
            <a:endParaRPr lang="en-IN" sz="1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55501E81-4C3F-E80D-07FA-86CEFB16DCD5}"/>
              </a:ext>
            </a:extLst>
          </p:cNvPr>
          <p:cNvSpPr txBox="1"/>
          <p:nvPr/>
        </p:nvSpPr>
        <p:spPr>
          <a:xfrm>
            <a:off x="3959273" y="3534001"/>
            <a:ext cx="1163444" cy="938719"/>
          </a:xfrm>
          <a:prstGeom prst="rect">
            <a:avLst/>
          </a:prstGeom>
          <a:noFill/>
        </p:spPr>
        <p:txBody>
          <a:bodyPr wrap="square">
            <a:spAutoFit/>
          </a:bodyPr>
          <a:lstStyle/>
          <a:p>
            <a:pPr algn="ctr"/>
            <a:r>
              <a:rPr lang="en-US" sz="1100" dirty="0">
                <a:latin typeface="Times New Roman" panose="02020603050405020304" pitchFamily="18" charset="0"/>
                <a:cs typeface="Times New Roman" panose="02020603050405020304" pitchFamily="18" charset="0"/>
              </a:rPr>
              <a:t>Understand its distribution, relationships with other variables</a:t>
            </a:r>
            <a:endParaRPr lang="en-IN"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4EC3C30C-14E0-9C8C-A9DC-9D95C64E6359}"/>
              </a:ext>
            </a:extLst>
          </p:cNvPr>
          <p:cNvSpPr txBox="1"/>
          <p:nvPr/>
        </p:nvSpPr>
        <p:spPr>
          <a:xfrm>
            <a:off x="5236658" y="3534001"/>
            <a:ext cx="1163444" cy="938719"/>
          </a:xfrm>
          <a:prstGeom prst="rect">
            <a:avLst/>
          </a:prstGeom>
          <a:noFill/>
        </p:spPr>
        <p:txBody>
          <a:bodyPr wrap="square">
            <a:spAutoFit/>
          </a:bodyPr>
          <a:lstStyle/>
          <a:p>
            <a:pPr marL="0" lvl="0" indent="0" algn="ctr" rtl="0">
              <a:spcBef>
                <a:spcPts val="0"/>
              </a:spcBef>
              <a:spcAft>
                <a:spcPts val="0"/>
              </a:spcAft>
              <a:buNone/>
            </a:pPr>
            <a:r>
              <a:rPr lang="en-US" sz="1100" dirty="0">
                <a:solidFill>
                  <a:schemeClr val="dk1"/>
                </a:solidFill>
                <a:latin typeface="Times New Roman"/>
                <a:ea typeface="Times New Roman"/>
                <a:cs typeface="Times New Roman"/>
                <a:sym typeface="Times New Roman"/>
              </a:rPr>
              <a:t>Enhance model performance by creating meaningful features.</a:t>
            </a:r>
          </a:p>
        </p:txBody>
      </p:sp>
      <p:sp>
        <p:nvSpPr>
          <p:cNvPr id="14" name="TextBox 13">
            <a:extLst>
              <a:ext uri="{FF2B5EF4-FFF2-40B4-BE49-F238E27FC236}">
                <a16:creationId xmlns:a16="http://schemas.microsoft.com/office/drawing/2014/main" xmlns="" id="{22B450E9-899B-5301-E693-25CF3599F81B}"/>
              </a:ext>
            </a:extLst>
          </p:cNvPr>
          <p:cNvSpPr txBox="1"/>
          <p:nvPr/>
        </p:nvSpPr>
        <p:spPr>
          <a:xfrm>
            <a:off x="6517474" y="3534001"/>
            <a:ext cx="1163444" cy="600164"/>
          </a:xfrm>
          <a:prstGeom prst="rect">
            <a:avLst/>
          </a:prstGeom>
          <a:noFill/>
        </p:spPr>
        <p:txBody>
          <a:bodyPr wrap="square">
            <a:spAutoFit/>
          </a:bodyPr>
          <a:lstStyle/>
          <a:p>
            <a:pPr algn="ctr"/>
            <a:r>
              <a:rPr lang="en-US" sz="1100" dirty="0">
                <a:latin typeface="Times New Roman" panose="02020603050405020304" pitchFamily="18" charset="0"/>
                <a:cs typeface="Times New Roman" panose="02020603050405020304" pitchFamily="18" charset="0"/>
              </a:rPr>
              <a:t>We selected Decision Tree as base models.</a:t>
            </a:r>
          </a:p>
        </p:txBody>
      </p:sp>
      <p:sp>
        <p:nvSpPr>
          <p:cNvPr id="15" name="TextBox 14">
            <a:extLst>
              <a:ext uri="{FF2B5EF4-FFF2-40B4-BE49-F238E27FC236}">
                <a16:creationId xmlns:a16="http://schemas.microsoft.com/office/drawing/2014/main" xmlns="" id="{42A1C7F0-E7AF-F327-2E80-8260E87B7C08}"/>
              </a:ext>
            </a:extLst>
          </p:cNvPr>
          <p:cNvSpPr txBox="1"/>
          <p:nvPr/>
        </p:nvSpPr>
        <p:spPr>
          <a:xfrm>
            <a:off x="7798291" y="3534000"/>
            <a:ext cx="1163444" cy="769441"/>
          </a:xfrm>
          <a:prstGeom prst="rect">
            <a:avLst/>
          </a:prstGeom>
          <a:noFill/>
        </p:spPr>
        <p:txBody>
          <a:bodyPr wrap="square">
            <a:spAutoFit/>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Assessing a trained machine learning model's performance</a:t>
            </a:r>
            <a:endPar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 name="TextBox 15">
            <a:extLst>
              <a:ext uri="{FF2B5EF4-FFF2-40B4-BE49-F238E27FC236}">
                <a16:creationId xmlns:a16="http://schemas.microsoft.com/office/drawing/2014/main" xmlns="" id="{4CF75FF6-AF13-1449-2ED0-7842C01FB145}"/>
              </a:ext>
            </a:extLst>
          </p:cNvPr>
          <p:cNvSpPr txBox="1"/>
          <p:nvPr/>
        </p:nvSpPr>
        <p:spPr>
          <a:xfrm>
            <a:off x="1447827" y="3534000"/>
            <a:ext cx="1163444" cy="430887"/>
          </a:xfrm>
          <a:prstGeom prst="rect">
            <a:avLst/>
          </a:prstGeom>
          <a:noFill/>
        </p:spPr>
        <p:txBody>
          <a:bodyPr wrap="square">
            <a:spAutoFit/>
          </a:bodyPr>
          <a:lstStyle/>
          <a:p>
            <a:pPr algn="ctr"/>
            <a:r>
              <a:rPr lang="en-US" sz="1100" dirty="0">
                <a:latin typeface="Times New Roman" panose="02020603050405020304" pitchFamily="18" charset="0"/>
                <a:cs typeface="Times New Roman" panose="02020603050405020304" pitchFamily="18" charset="0"/>
              </a:rPr>
              <a:t>Inspection &amp; overview</a:t>
            </a:r>
            <a:endParaRPr lang="en-IN" sz="11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DAEE0DB9-7648-E09A-5147-2171B1761CF3}"/>
              </a:ext>
            </a:extLst>
          </p:cNvPr>
          <p:cNvSpPr txBox="1"/>
          <p:nvPr/>
        </p:nvSpPr>
        <p:spPr>
          <a:xfrm>
            <a:off x="144111" y="3536780"/>
            <a:ext cx="1163444" cy="769441"/>
          </a:xfrm>
          <a:prstGeom prst="rect">
            <a:avLst/>
          </a:prstGeom>
          <a:noFill/>
        </p:spPr>
        <p:txBody>
          <a:bodyPr wrap="square">
            <a:spAutoFit/>
          </a:bodyPr>
          <a:lstStyle/>
          <a:p>
            <a:pPr marL="0" lvl="0" indent="0" algn="ctr" rtl="0">
              <a:spcBef>
                <a:spcPts val="0"/>
              </a:spcBef>
              <a:spcAft>
                <a:spcPts val="0"/>
              </a:spcAft>
              <a:buNone/>
            </a:pPr>
            <a:r>
              <a:rPr lang="en-IN" sz="1100"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9"/>
              </a:rPr>
              <a:t>data.gov</a:t>
            </a:r>
            <a:endParaRPr lang="en-IN" sz="1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1100" b="0" i="0" dirty="0">
                <a:solidFill>
                  <a:srgbClr val="212529"/>
                </a:solidFill>
                <a:effectLst/>
                <a:latin typeface="Times New Roman" panose="02020603050405020304" pitchFamily="18" charset="0"/>
                <a:cs typeface="Times New Roman" panose="02020603050405020304" pitchFamily="18" charset="0"/>
              </a:rPr>
              <a:t>Data </a:t>
            </a:r>
            <a:r>
              <a:rPr lang="en-US" sz="1100" dirty="0">
                <a:solidFill>
                  <a:srgbClr val="212529"/>
                </a:solidFill>
                <a:latin typeface="Times New Roman" panose="02020603050405020304" pitchFamily="18" charset="0"/>
                <a:cs typeface="Times New Roman" panose="02020603050405020304" pitchFamily="18" charset="0"/>
              </a:rPr>
              <a:t>c</a:t>
            </a:r>
            <a:r>
              <a:rPr lang="en-US" sz="1100" b="0" i="0" dirty="0">
                <a:solidFill>
                  <a:srgbClr val="212529"/>
                </a:solidFill>
                <a:effectLst/>
                <a:latin typeface="Times New Roman" panose="02020603050405020304" pitchFamily="18" charset="0"/>
                <a:cs typeface="Times New Roman" panose="02020603050405020304" pitchFamily="18" charset="0"/>
              </a:rPr>
              <a:t>aptured using TRAI </a:t>
            </a:r>
            <a:r>
              <a:rPr lang="en-US" sz="1100" b="0" i="0" dirty="0" err="1">
                <a:solidFill>
                  <a:srgbClr val="212529"/>
                </a:solidFill>
                <a:effectLst/>
                <a:latin typeface="Times New Roman" panose="02020603050405020304" pitchFamily="18" charset="0"/>
                <a:cs typeface="Times New Roman" panose="02020603050405020304" pitchFamily="18" charset="0"/>
              </a:rPr>
              <a:t>MyCall</a:t>
            </a:r>
            <a:r>
              <a:rPr lang="en-US" sz="1100" b="0" i="0" dirty="0">
                <a:solidFill>
                  <a:srgbClr val="212529"/>
                </a:solidFill>
                <a:effectLst/>
                <a:latin typeface="Times New Roman" panose="02020603050405020304" pitchFamily="18" charset="0"/>
                <a:cs typeface="Times New Roman" panose="02020603050405020304" pitchFamily="18" charset="0"/>
              </a:rPr>
              <a:t> App</a:t>
            </a:r>
            <a:endParaRPr lang="en-IN" sz="1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8" name="Google Shape;152;p33">
            <a:extLst>
              <a:ext uri="{FF2B5EF4-FFF2-40B4-BE49-F238E27FC236}">
                <a16:creationId xmlns:a16="http://schemas.microsoft.com/office/drawing/2014/main" xmlns="" id="{3150FED5-9B7D-67B2-1709-00B01704E844}"/>
              </a:ext>
            </a:extLst>
          </p:cNvPr>
          <p:cNvSpPr txBox="1"/>
          <p:nvPr/>
        </p:nvSpPr>
        <p:spPr>
          <a:xfrm>
            <a:off x="111512" y="70615"/>
            <a:ext cx="6618600" cy="5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dirty="0">
                <a:solidFill>
                  <a:schemeClr val="bg2">
                    <a:lumMod val="75000"/>
                  </a:schemeClr>
                </a:solidFill>
                <a:latin typeface="Times New Roman" panose="02020603050405020304" pitchFamily="18" charset="0"/>
                <a:cs typeface="Times New Roman" panose="02020603050405020304" pitchFamily="18" charset="0"/>
              </a:rPr>
              <a:t>Navigating Through the Project Life Cycle</a:t>
            </a:r>
            <a:endParaRPr sz="18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37" name="Arrow: Right 36">
            <a:extLst>
              <a:ext uri="{FF2B5EF4-FFF2-40B4-BE49-F238E27FC236}">
                <a16:creationId xmlns:a16="http://schemas.microsoft.com/office/drawing/2014/main" xmlns="" id="{7E217261-975C-8B0F-4ABA-9051314ED775}"/>
              </a:ext>
            </a:extLst>
          </p:cNvPr>
          <p:cNvSpPr/>
          <p:nvPr/>
        </p:nvSpPr>
        <p:spPr>
          <a:xfrm>
            <a:off x="367699" y="4594451"/>
            <a:ext cx="8401167" cy="249051"/>
          </a:xfrm>
          <a:prstGeom prst="rightArrow">
            <a:avLst>
              <a:gd name="adj1" fmla="val 48917"/>
              <a:gd name="adj2" fmla="val 50000"/>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a:solidFill>
                  <a:schemeClr val="bg1">
                    <a:lumMod val="50000"/>
                  </a:schemeClr>
                </a:solidFill>
              </a:ln>
            </a:endParaRPr>
          </a:p>
        </p:txBody>
      </p:sp>
    </p:spTree>
    <p:extLst>
      <p:ext uri="{BB962C8B-B14F-4D97-AF65-F5344CB8AC3E}">
        <p14:creationId xmlns:p14="http://schemas.microsoft.com/office/powerpoint/2010/main" val="178060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xmlns="" id="{FE45D349-4877-1A96-0A6E-CDE553FCD177}"/>
              </a:ext>
            </a:extLst>
          </p:cNvPr>
          <p:cNvSpPr/>
          <p:nvPr/>
        </p:nvSpPr>
        <p:spPr>
          <a:xfrm>
            <a:off x="5389975" y="709045"/>
            <a:ext cx="3554233" cy="4275615"/>
          </a:xfrm>
          <a:prstGeom prst="roundRect">
            <a:avLst>
              <a:gd name="adj" fmla="val 8613"/>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28C344CD-5D68-A3E6-AA2C-F1F79917D4AC}"/>
              </a:ext>
            </a:extLst>
          </p:cNvPr>
          <p:cNvSpPr txBox="1">
            <a:spLocks/>
          </p:cNvSpPr>
          <p:nvPr/>
        </p:nvSpPr>
        <p:spPr>
          <a:xfrm>
            <a:off x="959700" y="314334"/>
            <a:ext cx="1881902"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Data Collection</a:t>
            </a:r>
          </a:p>
        </p:txBody>
      </p:sp>
      <p:sp>
        <p:nvSpPr>
          <p:cNvPr id="3" name="Text Placeholder 2">
            <a:extLst>
              <a:ext uri="{FF2B5EF4-FFF2-40B4-BE49-F238E27FC236}">
                <a16:creationId xmlns:a16="http://schemas.microsoft.com/office/drawing/2014/main" xmlns="" id="{8E5664F0-E5EF-7746-FE46-D9F636B4861A}"/>
              </a:ext>
            </a:extLst>
          </p:cNvPr>
          <p:cNvSpPr txBox="1">
            <a:spLocks/>
          </p:cNvSpPr>
          <p:nvPr/>
        </p:nvSpPr>
        <p:spPr>
          <a:xfrm>
            <a:off x="311700" y="994753"/>
            <a:ext cx="4936161"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Data Source </a:t>
            </a:r>
            <a:r>
              <a:rPr lang="en-US" sz="11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a:t>
            </a:r>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Feedback from TRAI </a:t>
            </a:r>
            <a:r>
              <a:rPr lang="en-US" sz="1100" dirty="0" err="1">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MyCall</a:t>
            </a:r>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App (</a:t>
            </a:r>
            <a:r>
              <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xmlns="" val="tx"/>
                    </a:ext>
                  </a:extLst>
                </a:hlinkClick>
              </a:rPr>
              <a:t>data.gov</a:t>
            </a:r>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a:t>
            </a:r>
          </a:p>
          <a:p>
            <a:pPr algn="just"/>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Dataset Link : </a:t>
            </a:r>
            <a:r>
              <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hlinkClick r:id="rId4">
                  <a:extLst>
                    <a:ext uri="{A12FA001-AC4F-418D-AE19-62706E023703}">
                      <ahyp:hlinkClr xmlns:ahyp="http://schemas.microsoft.com/office/drawing/2018/hyperlinkcolor" xmlns="" val="tx"/>
                    </a:ext>
                  </a:extLst>
                </a:hlinkClick>
              </a:rPr>
              <a:t>July_2018</a:t>
            </a:r>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a:t>
            </a:r>
            <a:r>
              <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xmlns="" val="tx"/>
                    </a:ext>
                  </a:extLst>
                </a:hlinkClick>
              </a:rPr>
              <a:t>August_2018</a:t>
            </a:r>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a:t>
            </a:r>
            <a:r>
              <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hlinkClick r:id="rId6">
                  <a:extLst>
                    <a:ext uri="{A12FA001-AC4F-418D-AE19-62706E023703}">
                      <ahyp:hlinkClr xmlns:ahyp="http://schemas.microsoft.com/office/drawing/2018/hyperlinkcolor" xmlns="" val="tx"/>
                    </a:ext>
                  </a:extLst>
                </a:hlinkClick>
              </a:rPr>
              <a:t>September_2018</a:t>
            </a:r>
            <a:endPar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endParaRPr lang="en-US"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r>
              <a:rPr lang="en-US" sz="11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We consolidated datasets obtained from all three sources and merged them to create the final dataset for our project. Below are the finalized details after combining and refining these datasets.</a:t>
            </a:r>
          </a:p>
          <a:p>
            <a:pPr algn="just"/>
            <a:endParaRPr lang="en-US" sz="12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r>
              <a:rPr lang="en-GB"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Shape of dataset :</a:t>
            </a:r>
          </a:p>
          <a:p>
            <a:pPr algn="just"/>
            <a:endParaRPr lang="en-GB" sz="12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endParaRPr lang="en-GB" sz="12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endParaRPr lang="en-GB" sz="12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endParaRPr lang="en-GB" sz="12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algn="just"/>
            <a:r>
              <a:rPr lang="en-GB" sz="1100" u="sng"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Feature Name :</a:t>
            </a:r>
          </a:p>
        </p:txBody>
      </p:sp>
      <p:sp>
        <p:nvSpPr>
          <p:cNvPr id="4" name="Rounded Rectangle 3">
            <a:extLst>
              <a:ext uri="{FF2B5EF4-FFF2-40B4-BE49-F238E27FC236}">
                <a16:creationId xmlns:a16="http://schemas.microsoft.com/office/drawing/2014/main" xmlns="" id="{5E44D05F-D8D8-E0A2-21B3-69158731C2AB}"/>
              </a:ext>
            </a:extLst>
          </p:cNvPr>
          <p:cNvSpPr/>
          <p:nvPr/>
        </p:nvSpPr>
        <p:spPr>
          <a:xfrm>
            <a:off x="391884" y="2470794"/>
            <a:ext cx="2886575" cy="535831"/>
          </a:xfrm>
          <a:prstGeom prst="round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pPr>
            <a:r>
              <a:rPr lang="en-US" sz="1100" b="1" dirty="0" err="1">
                <a:solidFill>
                  <a:schemeClr val="bg2">
                    <a:lumMod val="75000"/>
                  </a:schemeClr>
                </a:solidFill>
                <a:latin typeface="Times New Roman" panose="02020603050405020304" pitchFamily="18" charset="0"/>
                <a:cs typeface="Times New Roman" panose="02020603050405020304" pitchFamily="18" charset="0"/>
              </a:rPr>
              <a:t>No.of</a:t>
            </a:r>
            <a:r>
              <a:rPr lang="en-US" sz="1100" b="1" dirty="0">
                <a:solidFill>
                  <a:schemeClr val="bg2">
                    <a:lumMod val="75000"/>
                  </a:schemeClr>
                </a:solidFill>
                <a:latin typeface="Times New Roman" panose="02020603050405020304" pitchFamily="18" charset="0"/>
                <a:cs typeface="Times New Roman" panose="02020603050405020304" pitchFamily="18" charset="0"/>
              </a:rPr>
              <a:t> Rows :170783</a:t>
            </a:r>
          </a:p>
          <a:p>
            <a:pPr algn="ctr">
              <a:lnSpc>
                <a:spcPct val="150000"/>
              </a:lnSpc>
            </a:pPr>
            <a:r>
              <a:rPr lang="en-US" sz="1100" b="1" dirty="0">
                <a:solidFill>
                  <a:schemeClr val="bg2">
                    <a:lumMod val="75000"/>
                  </a:schemeClr>
                </a:solidFill>
                <a:latin typeface="Times New Roman" panose="02020603050405020304" pitchFamily="18" charset="0"/>
                <a:cs typeface="Times New Roman" panose="02020603050405020304" pitchFamily="18" charset="0"/>
              </a:rPr>
              <a:t>No.of Columns : 9 </a:t>
            </a:r>
            <a:endParaRPr lang="en-IN" sz="1100" b="1"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5" name="Rounded Rectangle 7">
            <a:extLst>
              <a:ext uri="{FF2B5EF4-FFF2-40B4-BE49-F238E27FC236}">
                <a16:creationId xmlns:a16="http://schemas.microsoft.com/office/drawing/2014/main" xmlns="" id="{41FBE70C-67C4-1107-3D5F-B4109715DD41}"/>
              </a:ext>
            </a:extLst>
          </p:cNvPr>
          <p:cNvSpPr/>
          <p:nvPr/>
        </p:nvSpPr>
        <p:spPr>
          <a:xfrm>
            <a:off x="391884" y="3544178"/>
            <a:ext cx="4673097" cy="1099764"/>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100" dirty="0">
                <a:solidFill>
                  <a:schemeClr val="bg2">
                    <a:lumMod val="75000"/>
                  </a:schemeClr>
                </a:solidFill>
                <a:latin typeface="Times New Roman" panose="02020603050405020304" pitchFamily="18" charset="0"/>
                <a:cs typeface="Times New Roman" panose="02020603050405020304" pitchFamily="18" charset="0"/>
              </a:rPr>
              <a:t>Categorical Columns : 'Operator’, ’In Out Travelling’, ‘Network Type’, 'Call Drop Category‘, ‘State Name‘, ‘Month’</a:t>
            </a:r>
          </a:p>
          <a:p>
            <a:pPr algn="just"/>
            <a:r>
              <a:rPr lang="en-IN" sz="1100" dirty="0">
                <a:solidFill>
                  <a:schemeClr val="bg2">
                    <a:lumMod val="75000"/>
                  </a:schemeClr>
                </a:solidFill>
                <a:latin typeface="Times New Roman" panose="02020603050405020304" pitchFamily="18" charset="0"/>
                <a:cs typeface="Times New Roman" panose="02020603050405020304" pitchFamily="18" charset="0"/>
              </a:rPr>
              <a:t>Numerical Columns : ‘Rating’, ‘Latitude’ ,’Longitude’.</a:t>
            </a:r>
          </a:p>
        </p:txBody>
      </p:sp>
      <p:sp>
        <p:nvSpPr>
          <p:cNvPr id="10" name="Oval 9">
            <a:extLst>
              <a:ext uri="{FF2B5EF4-FFF2-40B4-BE49-F238E27FC236}">
                <a16:creationId xmlns:a16="http://schemas.microsoft.com/office/drawing/2014/main" xmlns="" id="{C762EC27-81A7-5F52-419B-19325D30FB02}"/>
              </a:ext>
            </a:extLst>
          </p:cNvPr>
          <p:cNvSpPr/>
          <p:nvPr/>
        </p:nvSpPr>
        <p:spPr>
          <a:xfrm>
            <a:off x="311700" y="232775"/>
            <a:ext cx="648000" cy="648000"/>
          </a:xfrm>
          <a:prstGeom prst="ellipse">
            <a:avLst/>
          </a:prstGeom>
          <a:blipFill>
            <a:blip r:embed="rId7">
              <a:extLst>
                <a:ext uri="{28A0092B-C50C-407E-A947-70E740481C1C}">
                  <a14:useLocalDpi xmlns:a14="http://schemas.microsoft.com/office/drawing/2010/main" val="0"/>
                </a:ext>
              </a:extLst>
            </a:blip>
            <a:srcRect/>
            <a:stretch>
              <a:fillRect t="-5000" b="-5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txBody>
          <a:bodyPr/>
          <a:lstStyle/>
          <a:p>
            <a:endParaRPr lang="en-IN" dirty="0"/>
          </a:p>
        </p:txBody>
      </p:sp>
      <p:pic>
        <p:nvPicPr>
          <p:cNvPr id="14" name="Picture 13">
            <a:extLst>
              <a:ext uri="{FF2B5EF4-FFF2-40B4-BE49-F238E27FC236}">
                <a16:creationId xmlns:a16="http://schemas.microsoft.com/office/drawing/2014/main" xmlns="" id="{B019B799-037E-1D11-6DF5-1982E4225725}"/>
              </a:ext>
            </a:extLst>
          </p:cNvPr>
          <p:cNvPicPr>
            <a:picLocks noChangeAspect="1"/>
          </p:cNvPicPr>
          <p:nvPr/>
        </p:nvPicPr>
        <p:blipFill>
          <a:blip r:embed="rId8"/>
          <a:srcRect t="14531" b="14821"/>
          <a:stretch/>
        </p:blipFill>
        <p:spPr>
          <a:xfrm>
            <a:off x="5645454" y="1607130"/>
            <a:ext cx="1409568" cy="2135485"/>
          </a:xfrm>
          <a:prstGeom prst="rect">
            <a:avLst/>
          </a:prstGeom>
        </p:spPr>
      </p:pic>
      <p:sp>
        <p:nvSpPr>
          <p:cNvPr id="17" name="TextBox 16">
            <a:extLst>
              <a:ext uri="{FF2B5EF4-FFF2-40B4-BE49-F238E27FC236}">
                <a16:creationId xmlns:a16="http://schemas.microsoft.com/office/drawing/2014/main" xmlns="" id="{EFA2E16A-AC99-FE83-D235-5D18404B1652}"/>
              </a:ext>
            </a:extLst>
          </p:cNvPr>
          <p:cNvSpPr txBox="1"/>
          <p:nvPr/>
        </p:nvSpPr>
        <p:spPr>
          <a:xfrm>
            <a:off x="5517422" y="894545"/>
            <a:ext cx="3554233" cy="276999"/>
          </a:xfrm>
          <a:prstGeom prst="rect">
            <a:avLst/>
          </a:prstGeom>
          <a:noFill/>
        </p:spPr>
        <p:txBody>
          <a:bodyPr wrap="square">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The Story Behind Data Collection: My Call App </a:t>
            </a:r>
            <a:endParaRPr lang="en-IN" sz="1200"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xmlns="" id="{EDF851B5-6DA9-620D-E153-1F0CE1F0A0B8}"/>
              </a:ext>
            </a:extLst>
          </p:cNvPr>
          <p:cNvPicPr>
            <a:picLocks noChangeAspect="1"/>
          </p:cNvPicPr>
          <p:nvPr/>
        </p:nvPicPr>
        <p:blipFill>
          <a:blip r:embed="rId9"/>
          <a:srcRect t="3555" r="2359" b="6112"/>
          <a:stretch/>
        </p:blipFill>
        <p:spPr>
          <a:xfrm>
            <a:off x="7232226" y="1274533"/>
            <a:ext cx="1409568" cy="2800680"/>
          </a:xfrm>
          <a:prstGeom prst="rect">
            <a:avLst/>
          </a:prstGeom>
        </p:spPr>
      </p:pic>
      <p:sp>
        <p:nvSpPr>
          <p:cNvPr id="23" name="TextBox 22">
            <a:extLst>
              <a:ext uri="{FF2B5EF4-FFF2-40B4-BE49-F238E27FC236}">
                <a16:creationId xmlns:a16="http://schemas.microsoft.com/office/drawing/2014/main" xmlns="" id="{1BEFFB48-0BF5-7BEC-8BE6-C3BFBDB168A3}"/>
              </a:ext>
            </a:extLst>
          </p:cNvPr>
          <p:cNvSpPr txBox="1"/>
          <p:nvPr/>
        </p:nvSpPr>
        <p:spPr>
          <a:xfrm>
            <a:off x="5460575" y="4206771"/>
            <a:ext cx="3483633" cy="646331"/>
          </a:xfrm>
          <a:prstGeom prst="rect">
            <a:avLst/>
          </a:prstGeom>
          <a:noFill/>
        </p:spPr>
        <p:txBody>
          <a:bodyPr wrap="square">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The app gathers crowdsourced data on voice quality and submits it to TRAI, contributing to the generation of a QoS report based on user feedback.</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75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35">
            <a:extLst>
              <a:ext uri="{FF2B5EF4-FFF2-40B4-BE49-F238E27FC236}">
                <a16:creationId xmlns:a16="http://schemas.microsoft.com/office/drawing/2014/main" xmlns="" id="{591AA64C-02B5-C921-7588-285AA2E31407}"/>
              </a:ext>
            </a:extLst>
          </p:cNvPr>
          <p:cNvPicPr preferRelativeResize="0"/>
          <p:nvPr/>
        </p:nvPicPr>
        <p:blipFill>
          <a:blip r:embed="rId2">
            <a:alphaModFix/>
          </a:blip>
          <a:srcRect t="-2993"/>
          <a:stretch/>
        </p:blipFill>
        <p:spPr>
          <a:xfrm>
            <a:off x="408429" y="1070177"/>
            <a:ext cx="1861908" cy="1158858"/>
          </a:xfrm>
          <a:prstGeom prst="rect">
            <a:avLst/>
          </a:prstGeom>
          <a:noFill/>
          <a:ln>
            <a:noFill/>
          </a:ln>
        </p:spPr>
      </p:pic>
      <p:pic>
        <p:nvPicPr>
          <p:cNvPr id="5" name="Google Shape;168;p35">
            <a:extLst>
              <a:ext uri="{FF2B5EF4-FFF2-40B4-BE49-F238E27FC236}">
                <a16:creationId xmlns:a16="http://schemas.microsoft.com/office/drawing/2014/main" xmlns="" id="{3794F815-E517-7C28-D88D-666A66E1E11A}"/>
              </a:ext>
            </a:extLst>
          </p:cNvPr>
          <p:cNvPicPr preferRelativeResize="0"/>
          <p:nvPr/>
        </p:nvPicPr>
        <p:blipFill>
          <a:blip r:embed="rId3">
            <a:alphaModFix/>
          </a:blip>
          <a:stretch>
            <a:fillRect/>
          </a:stretch>
        </p:blipFill>
        <p:spPr>
          <a:xfrm>
            <a:off x="2451357" y="1066130"/>
            <a:ext cx="1961400" cy="1166475"/>
          </a:xfrm>
          <a:prstGeom prst="rect">
            <a:avLst/>
          </a:prstGeom>
          <a:noFill/>
          <a:ln>
            <a:noFill/>
          </a:ln>
        </p:spPr>
      </p:pic>
      <p:pic>
        <p:nvPicPr>
          <p:cNvPr id="6" name="Google Shape;169;p35">
            <a:extLst>
              <a:ext uri="{FF2B5EF4-FFF2-40B4-BE49-F238E27FC236}">
                <a16:creationId xmlns:a16="http://schemas.microsoft.com/office/drawing/2014/main" xmlns="" id="{888B3778-791F-D66F-0C74-45A44300F78F}"/>
              </a:ext>
            </a:extLst>
          </p:cNvPr>
          <p:cNvPicPr preferRelativeResize="0"/>
          <p:nvPr/>
        </p:nvPicPr>
        <p:blipFill>
          <a:blip r:embed="rId4">
            <a:alphaModFix/>
          </a:blip>
          <a:stretch>
            <a:fillRect/>
          </a:stretch>
        </p:blipFill>
        <p:spPr>
          <a:xfrm>
            <a:off x="4593777" y="1066130"/>
            <a:ext cx="2134778" cy="1133622"/>
          </a:xfrm>
          <a:prstGeom prst="rect">
            <a:avLst/>
          </a:prstGeom>
          <a:noFill/>
          <a:ln>
            <a:noFill/>
          </a:ln>
        </p:spPr>
      </p:pic>
      <p:pic>
        <p:nvPicPr>
          <p:cNvPr id="7" name="Google Shape;171;p35">
            <a:extLst>
              <a:ext uri="{FF2B5EF4-FFF2-40B4-BE49-F238E27FC236}">
                <a16:creationId xmlns:a16="http://schemas.microsoft.com/office/drawing/2014/main" xmlns="" id="{C9BEDCCF-134B-61A6-3C93-DA958DD91645}"/>
              </a:ext>
            </a:extLst>
          </p:cNvPr>
          <p:cNvPicPr preferRelativeResize="0"/>
          <p:nvPr/>
        </p:nvPicPr>
        <p:blipFill>
          <a:blip r:embed="rId5">
            <a:alphaModFix/>
          </a:blip>
          <a:stretch>
            <a:fillRect/>
          </a:stretch>
        </p:blipFill>
        <p:spPr>
          <a:xfrm>
            <a:off x="6909437" y="1062085"/>
            <a:ext cx="1772106" cy="1166950"/>
          </a:xfrm>
          <a:prstGeom prst="rect">
            <a:avLst/>
          </a:prstGeom>
          <a:noFill/>
          <a:ln>
            <a:noFill/>
          </a:ln>
        </p:spPr>
      </p:pic>
      <p:sp>
        <p:nvSpPr>
          <p:cNvPr id="8" name="TextBox 7">
            <a:extLst>
              <a:ext uri="{FF2B5EF4-FFF2-40B4-BE49-F238E27FC236}">
                <a16:creationId xmlns:a16="http://schemas.microsoft.com/office/drawing/2014/main" xmlns="" id="{869E4D2D-A12E-D560-1DA9-141122EDB8AF}"/>
              </a:ext>
            </a:extLst>
          </p:cNvPr>
          <p:cNvSpPr txBox="1"/>
          <p:nvPr/>
        </p:nvSpPr>
        <p:spPr>
          <a:xfrm>
            <a:off x="976277" y="1746157"/>
            <a:ext cx="184731" cy="307777"/>
          </a:xfrm>
          <a:prstGeom prst="rect">
            <a:avLst/>
          </a:prstGeom>
          <a:noFill/>
        </p:spPr>
        <p:txBody>
          <a:bodyPr wrap="none" rtlCol="0">
            <a:spAutoFit/>
          </a:bodyPr>
          <a:lstStyle/>
          <a:p>
            <a:endParaRPr lang="en-IN" dirty="0"/>
          </a:p>
        </p:txBody>
      </p:sp>
      <p:graphicFrame>
        <p:nvGraphicFramePr>
          <p:cNvPr id="9" name="Diagram 8">
            <a:extLst>
              <a:ext uri="{FF2B5EF4-FFF2-40B4-BE49-F238E27FC236}">
                <a16:creationId xmlns:a16="http://schemas.microsoft.com/office/drawing/2014/main" xmlns="" id="{51FD65ED-C9CE-B271-3A77-B48D10494C9F}"/>
              </a:ext>
            </a:extLst>
          </p:cNvPr>
          <p:cNvGraphicFramePr/>
          <p:nvPr>
            <p:extLst>
              <p:ext uri="{D42A27DB-BD31-4B8C-83A1-F6EECF244321}">
                <p14:modId xmlns:p14="http://schemas.microsoft.com/office/powerpoint/2010/main" val="3864676200"/>
              </p:ext>
            </p:extLst>
          </p:nvPr>
        </p:nvGraphicFramePr>
        <p:xfrm>
          <a:off x="207706" y="2462620"/>
          <a:ext cx="8411507" cy="14909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le 1">
            <a:extLst>
              <a:ext uri="{FF2B5EF4-FFF2-40B4-BE49-F238E27FC236}">
                <a16:creationId xmlns:a16="http://schemas.microsoft.com/office/drawing/2014/main" xmlns="" id="{E2E7502F-55AA-C848-FDB5-7CA558B231CA}"/>
              </a:ext>
            </a:extLst>
          </p:cNvPr>
          <p:cNvSpPr txBox="1">
            <a:spLocks/>
          </p:cNvSpPr>
          <p:nvPr/>
        </p:nvSpPr>
        <p:spPr>
          <a:xfrm>
            <a:off x="855706" y="245290"/>
            <a:ext cx="1881902"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Data Cleaning</a:t>
            </a:r>
          </a:p>
          <a:p>
            <a:pPr>
              <a:lnSpc>
                <a:spcPct val="115000"/>
              </a:lnSpc>
            </a:pPr>
            <a:endParaRPr lang="en-GB" sz="1800" b="1" dirty="0">
              <a:solidFill>
                <a:schemeClr val="bg2">
                  <a:lumMod val="75000"/>
                </a:schemeClr>
              </a:solidFill>
              <a:latin typeface="Times New Roman"/>
              <a:ea typeface="Times New Roman"/>
              <a:cs typeface="Times New Roman"/>
              <a:sym typeface="Times New Roman"/>
            </a:endParaRPr>
          </a:p>
        </p:txBody>
      </p:sp>
      <p:sp>
        <p:nvSpPr>
          <p:cNvPr id="12" name="Oval 11">
            <a:extLst>
              <a:ext uri="{FF2B5EF4-FFF2-40B4-BE49-F238E27FC236}">
                <a16:creationId xmlns:a16="http://schemas.microsoft.com/office/drawing/2014/main" xmlns="" id="{00561DFB-B062-6756-E2CA-93BC0BA2D5E4}"/>
              </a:ext>
            </a:extLst>
          </p:cNvPr>
          <p:cNvSpPr/>
          <p:nvPr/>
        </p:nvSpPr>
        <p:spPr>
          <a:xfrm>
            <a:off x="207706" y="156267"/>
            <a:ext cx="648000" cy="648000"/>
          </a:xfrm>
          <a:prstGeom prst="ellipse">
            <a:avLst/>
          </a:prstGeom>
          <a:blipFill>
            <a:blip r:embed="rId11">
              <a:extLst>
                <a:ext uri="{28A0092B-C50C-407E-A947-70E740481C1C}">
                  <a14:useLocalDpi xmlns:a14="http://schemas.microsoft.com/office/drawing/2010/main" val="0"/>
                </a:ext>
              </a:extLst>
            </a:blip>
            <a:srcRect/>
            <a:stretch>
              <a:fillRect l="-2000" r="-2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13" name="Rectangle 1">
            <a:extLst>
              <a:ext uri="{FF2B5EF4-FFF2-40B4-BE49-F238E27FC236}">
                <a16:creationId xmlns:a16="http://schemas.microsoft.com/office/drawing/2014/main" xmlns="" id="{A394D7EA-946B-91F2-60D2-256E5C9D9718}"/>
              </a:ext>
            </a:extLst>
          </p:cNvPr>
          <p:cNvSpPr>
            <a:spLocks noChangeArrowheads="1"/>
          </p:cNvSpPr>
          <p:nvPr/>
        </p:nvSpPr>
        <p:spPr bwMode="auto">
          <a:xfrm>
            <a:off x="207706" y="4187014"/>
            <a:ext cx="847383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Inconsistency Check</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a:r>
            <a:b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Value counts of each variable will be analyzed to identify and fix inconsistencies.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Duplicate Records</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a:r>
            <a:b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Duplicates are retained as they may represent unique user experiences, ensuring data granularity and accurate analysis.</a:t>
            </a:r>
          </a:p>
        </p:txBody>
      </p:sp>
    </p:spTree>
    <p:extLst>
      <p:ext uri="{BB962C8B-B14F-4D97-AF65-F5344CB8AC3E}">
        <p14:creationId xmlns:p14="http://schemas.microsoft.com/office/powerpoint/2010/main" val="330146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9" name="Google Shape;179;p36"/>
          <p:cNvPicPr preferRelativeResize="0"/>
          <p:nvPr/>
        </p:nvPicPr>
        <p:blipFill>
          <a:blip r:embed="rId3">
            <a:alphaModFix/>
          </a:blip>
          <a:stretch>
            <a:fillRect/>
          </a:stretch>
        </p:blipFill>
        <p:spPr>
          <a:xfrm>
            <a:off x="4809893" y="1306388"/>
            <a:ext cx="3664013" cy="953592"/>
          </a:xfrm>
          <a:prstGeom prst="rect">
            <a:avLst/>
          </a:prstGeom>
          <a:noFill/>
          <a:ln w="9525">
            <a:solidFill>
              <a:schemeClr val="tx1"/>
            </a:solidFill>
          </a:ln>
          <a:effectLst/>
        </p:spPr>
      </p:pic>
      <p:pic>
        <p:nvPicPr>
          <p:cNvPr id="178" name="Google Shape;178;p36"/>
          <p:cNvPicPr preferRelativeResize="0"/>
          <p:nvPr/>
        </p:nvPicPr>
        <p:blipFill>
          <a:blip r:embed="rId4">
            <a:alphaModFix/>
          </a:blip>
          <a:stretch>
            <a:fillRect/>
          </a:stretch>
        </p:blipFill>
        <p:spPr>
          <a:xfrm>
            <a:off x="425803" y="1309159"/>
            <a:ext cx="3607768" cy="892389"/>
          </a:xfrm>
          <a:prstGeom prst="rect">
            <a:avLst/>
          </a:prstGeom>
          <a:noFill/>
          <a:ln w="9525">
            <a:solidFill>
              <a:schemeClr val="tx1"/>
            </a:solidFill>
          </a:ln>
          <a:effectLst/>
        </p:spPr>
      </p:pic>
      <p:sp>
        <p:nvSpPr>
          <p:cNvPr id="10" name="TextBox 9">
            <a:extLst>
              <a:ext uri="{FF2B5EF4-FFF2-40B4-BE49-F238E27FC236}">
                <a16:creationId xmlns:a16="http://schemas.microsoft.com/office/drawing/2014/main" xmlns="" id="{8195AF78-D497-F46A-5959-C91516B5477A}"/>
              </a:ext>
            </a:extLst>
          </p:cNvPr>
          <p:cNvSpPr txBox="1"/>
          <p:nvPr/>
        </p:nvSpPr>
        <p:spPr>
          <a:xfrm>
            <a:off x="425803" y="935180"/>
            <a:ext cx="2730865" cy="253916"/>
          </a:xfrm>
          <a:prstGeom prst="rect">
            <a:avLst/>
          </a:prstGeom>
          <a:solidFill>
            <a:schemeClr val="bg1">
              <a:lumMod val="6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Descriptive Analysis - Numeric Columns</a:t>
            </a:r>
          </a:p>
        </p:txBody>
      </p:sp>
      <p:sp>
        <p:nvSpPr>
          <p:cNvPr id="11" name="TextBox 10">
            <a:extLst>
              <a:ext uri="{FF2B5EF4-FFF2-40B4-BE49-F238E27FC236}">
                <a16:creationId xmlns:a16="http://schemas.microsoft.com/office/drawing/2014/main" xmlns="" id="{2672BA95-BDEE-23AF-7CD8-9FAECC22EDE7}"/>
              </a:ext>
            </a:extLst>
          </p:cNvPr>
          <p:cNvSpPr txBox="1"/>
          <p:nvPr/>
        </p:nvSpPr>
        <p:spPr>
          <a:xfrm>
            <a:off x="4866138" y="940886"/>
            <a:ext cx="2730865" cy="253916"/>
          </a:xfrm>
          <a:prstGeom prst="rect">
            <a:avLst/>
          </a:prstGeom>
          <a:solidFill>
            <a:schemeClr val="bg1">
              <a:lumMod val="6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1050" b="1" dirty="0">
                <a:solidFill>
                  <a:schemeClr val="bg2">
                    <a:lumMod val="75000"/>
                  </a:schemeClr>
                </a:solidFill>
                <a:latin typeface="Times New Roman" panose="02020603050405020304" pitchFamily="18" charset="0"/>
                <a:cs typeface="Times New Roman" panose="02020603050405020304" pitchFamily="18" charset="0"/>
              </a:rPr>
              <a:t>Descriptive Analysis - Categorical Columns</a:t>
            </a:r>
          </a:p>
        </p:txBody>
      </p:sp>
      <p:graphicFrame>
        <p:nvGraphicFramePr>
          <p:cNvPr id="12" name="Diagram 11">
            <a:extLst>
              <a:ext uri="{FF2B5EF4-FFF2-40B4-BE49-F238E27FC236}">
                <a16:creationId xmlns:a16="http://schemas.microsoft.com/office/drawing/2014/main" xmlns="" id="{F69861D6-702D-00CF-3876-92968078585E}"/>
              </a:ext>
            </a:extLst>
          </p:cNvPr>
          <p:cNvGraphicFramePr/>
          <p:nvPr>
            <p:extLst>
              <p:ext uri="{D42A27DB-BD31-4B8C-83A1-F6EECF244321}">
                <p14:modId xmlns:p14="http://schemas.microsoft.com/office/powerpoint/2010/main" val="1203454846"/>
              </p:ext>
            </p:extLst>
          </p:nvPr>
        </p:nvGraphicFramePr>
        <p:xfrm>
          <a:off x="71561" y="2321612"/>
          <a:ext cx="9056536" cy="27195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Title 1">
            <a:extLst>
              <a:ext uri="{FF2B5EF4-FFF2-40B4-BE49-F238E27FC236}">
                <a16:creationId xmlns:a16="http://schemas.microsoft.com/office/drawing/2014/main" xmlns="" id="{8AA5460E-9257-D8AA-0E92-5C3CC2484D18}"/>
              </a:ext>
            </a:extLst>
          </p:cNvPr>
          <p:cNvSpPr txBox="1">
            <a:spLocks/>
          </p:cNvSpPr>
          <p:nvPr/>
        </p:nvSpPr>
        <p:spPr>
          <a:xfrm>
            <a:off x="920953" y="180764"/>
            <a:ext cx="2618387"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Variable Analysis</a:t>
            </a:r>
          </a:p>
        </p:txBody>
      </p:sp>
      <p:sp>
        <p:nvSpPr>
          <p:cNvPr id="5" name="Oval 4">
            <a:extLst>
              <a:ext uri="{FF2B5EF4-FFF2-40B4-BE49-F238E27FC236}">
                <a16:creationId xmlns:a16="http://schemas.microsoft.com/office/drawing/2014/main" xmlns="" id="{9248F9F3-C913-2C00-AFBF-A363BE5DCE3B}"/>
              </a:ext>
            </a:extLst>
          </p:cNvPr>
          <p:cNvSpPr/>
          <p:nvPr/>
        </p:nvSpPr>
        <p:spPr>
          <a:xfrm>
            <a:off x="272953" y="102373"/>
            <a:ext cx="648000" cy="648000"/>
          </a:xfrm>
          <a:prstGeom prst="ellipse">
            <a:avLst/>
          </a:prstGeom>
          <a:blipFill>
            <a:blip r:embed="rId10">
              <a:extLst>
                <a:ext uri="{28A0092B-C50C-407E-A947-70E740481C1C}">
                  <a14:useLocalDpi xmlns:a14="http://schemas.microsoft.com/office/drawing/2010/main" val="0"/>
                </a:ext>
              </a:extLst>
            </a:blip>
            <a:srcRect/>
            <a:stretch>
              <a:fillRect l="-8000" r="-8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3" name="TextBox 2">
            <a:extLst>
              <a:ext uri="{FF2B5EF4-FFF2-40B4-BE49-F238E27FC236}">
                <a16:creationId xmlns:a16="http://schemas.microsoft.com/office/drawing/2014/main" xmlns="" id="{7312E3E1-01CC-F444-DB88-DE100F87BE26}"/>
              </a:ext>
            </a:extLst>
          </p:cNvPr>
          <p:cNvSpPr txBox="1"/>
          <p:nvPr/>
        </p:nvSpPr>
        <p:spPr>
          <a:xfrm>
            <a:off x="2810107" y="4787212"/>
            <a:ext cx="884663" cy="253916"/>
          </a:xfrm>
          <a:prstGeom prst="rect">
            <a:avLst/>
          </a:prstGeom>
          <a:noFill/>
        </p:spPr>
        <p:txBody>
          <a:bodyPr wrap="square" rtlCol="0">
            <a:spAutoFit/>
          </a:bodyPr>
          <a:lstStyle/>
          <a:p>
            <a:r>
              <a:rPr lang="en-US" sz="1050" dirty="0">
                <a:latin typeface="Calibri" panose="020F0502020204030204" pitchFamily="34" charset="0"/>
                <a:ea typeface="Calibri" panose="020F0502020204030204" pitchFamily="34" charset="0"/>
                <a:cs typeface="Calibri" panose="020F0502020204030204" pitchFamily="34" charset="0"/>
              </a:rPr>
              <a:t>Operator</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C4DB09E3-BD8E-EDFB-933F-076F6C9D3C9C}"/>
              </a:ext>
            </a:extLst>
          </p:cNvPr>
          <p:cNvSpPr txBox="1"/>
          <p:nvPr/>
        </p:nvSpPr>
        <p:spPr>
          <a:xfrm>
            <a:off x="345293" y="4830217"/>
            <a:ext cx="1445942" cy="253916"/>
          </a:xfrm>
          <a:prstGeom prst="rect">
            <a:avLst/>
          </a:prstGeom>
          <a:noFill/>
        </p:spPr>
        <p:txBody>
          <a:bodyPr wrap="square" rtlCol="0">
            <a:spAutoFit/>
          </a:bodyPr>
          <a:lstStyle/>
          <a:p>
            <a:r>
              <a:rPr lang="en-US" sz="1050" dirty="0">
                <a:latin typeface="Calibri" panose="020F0502020204030204" pitchFamily="34" charset="0"/>
                <a:ea typeface="Calibri" panose="020F0502020204030204" pitchFamily="34" charset="0"/>
                <a:cs typeface="Calibri" panose="020F0502020204030204" pitchFamily="34" charset="0"/>
              </a:rPr>
              <a:t>Latitude &amp; Longitude </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3A49C87E-2FB3-C691-F225-ADF221EF1305}"/>
              </a:ext>
            </a:extLst>
          </p:cNvPr>
          <p:cNvSpPr txBox="1"/>
          <p:nvPr/>
        </p:nvSpPr>
        <p:spPr>
          <a:xfrm>
            <a:off x="4834486" y="4792851"/>
            <a:ext cx="1466986" cy="253916"/>
          </a:xfrm>
          <a:prstGeom prst="rect">
            <a:avLst/>
          </a:prstGeom>
          <a:noFill/>
        </p:spPr>
        <p:txBody>
          <a:bodyPr wrap="square" rtlCol="0">
            <a:spAutoFit/>
          </a:bodyPr>
          <a:lstStyle/>
          <a:p>
            <a:r>
              <a:rPr lang="en-US" sz="1050" dirty="0">
                <a:latin typeface="Calibri" panose="020F0502020204030204" pitchFamily="34" charset="0"/>
                <a:ea typeface="Calibri" panose="020F0502020204030204" pitchFamily="34" charset="0"/>
                <a:cs typeface="Calibri" panose="020F0502020204030204" pitchFamily="34" charset="0"/>
              </a:rPr>
              <a:t>Operator vs </a:t>
            </a:r>
            <a:r>
              <a:rPr lang="en-US" sz="1050" dirty="0" err="1">
                <a:latin typeface="Calibri" panose="020F0502020204030204" pitchFamily="34" charset="0"/>
                <a:ea typeface="Calibri" panose="020F0502020204030204" pitchFamily="34" charset="0"/>
                <a:cs typeface="Calibri" panose="020F0502020204030204" pitchFamily="34" charset="0"/>
              </a:rPr>
              <a:t>Avg.Rating</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9ECA6E8C-76EE-FC25-94E6-665FF741C172}"/>
              </a:ext>
            </a:extLst>
          </p:cNvPr>
          <p:cNvSpPr txBox="1"/>
          <p:nvPr/>
        </p:nvSpPr>
        <p:spPr>
          <a:xfrm>
            <a:off x="7140717" y="4787212"/>
            <a:ext cx="2003283" cy="253916"/>
          </a:xfrm>
          <a:prstGeom prst="rect">
            <a:avLst/>
          </a:prstGeom>
          <a:noFill/>
        </p:spPr>
        <p:txBody>
          <a:bodyPr wrap="square" rtlCol="0">
            <a:spAutoFit/>
          </a:bodyPr>
          <a:lstStyle/>
          <a:p>
            <a:r>
              <a:rPr lang="en-US" sz="1050" dirty="0">
                <a:latin typeface="Calibri" panose="020F0502020204030204" pitchFamily="34" charset="0"/>
                <a:ea typeface="Calibri" panose="020F0502020204030204" pitchFamily="34" charset="0"/>
                <a:cs typeface="Calibri" panose="020F0502020204030204" pitchFamily="34" charset="0"/>
              </a:rPr>
              <a:t>Operator vs In Out Travelling</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3" name="Google Shape;193;p37"/>
          <p:cNvPicPr preferRelativeResize="0"/>
          <p:nvPr/>
        </p:nvPicPr>
        <p:blipFill>
          <a:blip r:embed="rId3">
            <a:alphaModFix/>
          </a:blip>
          <a:srcRect l="9680" t="-1" r="3367" b="228"/>
          <a:stretch/>
        </p:blipFill>
        <p:spPr>
          <a:xfrm>
            <a:off x="240139" y="1116456"/>
            <a:ext cx="3560586" cy="3331370"/>
          </a:xfrm>
          <a:prstGeom prst="rect">
            <a:avLst/>
          </a:prstGeom>
          <a:noFill/>
          <a:ln>
            <a:noFill/>
          </a:ln>
        </p:spPr>
      </p:pic>
      <p:sp>
        <p:nvSpPr>
          <p:cNvPr id="2" name="Title 1">
            <a:extLst>
              <a:ext uri="{FF2B5EF4-FFF2-40B4-BE49-F238E27FC236}">
                <a16:creationId xmlns:a16="http://schemas.microsoft.com/office/drawing/2014/main" xmlns="" id="{B3572677-F833-2A2F-8AF0-1A2516B26527}"/>
              </a:ext>
            </a:extLst>
          </p:cNvPr>
          <p:cNvSpPr txBox="1">
            <a:spLocks/>
          </p:cNvSpPr>
          <p:nvPr/>
        </p:nvSpPr>
        <p:spPr>
          <a:xfrm>
            <a:off x="888139" y="194794"/>
            <a:ext cx="2618387"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Variable Analysis</a:t>
            </a:r>
          </a:p>
        </p:txBody>
      </p:sp>
      <p:sp>
        <p:nvSpPr>
          <p:cNvPr id="3" name="Oval 2">
            <a:extLst>
              <a:ext uri="{FF2B5EF4-FFF2-40B4-BE49-F238E27FC236}">
                <a16:creationId xmlns:a16="http://schemas.microsoft.com/office/drawing/2014/main" xmlns="" id="{9AED7A22-530C-5DAB-188A-53967EB79A0A}"/>
              </a:ext>
            </a:extLst>
          </p:cNvPr>
          <p:cNvSpPr/>
          <p:nvPr/>
        </p:nvSpPr>
        <p:spPr>
          <a:xfrm>
            <a:off x="240139" y="116403"/>
            <a:ext cx="648000" cy="648000"/>
          </a:xfrm>
          <a:prstGeom prst="ellipse">
            <a:avLst/>
          </a:prstGeom>
          <a:blipFill>
            <a:blip r:embed="rId4">
              <a:extLst>
                <a:ext uri="{28A0092B-C50C-407E-A947-70E740481C1C}">
                  <a14:useLocalDpi xmlns:a14="http://schemas.microsoft.com/office/drawing/2010/main" val="0"/>
                </a:ext>
              </a:extLst>
            </a:blip>
            <a:srcRect/>
            <a:stretch>
              <a:fillRect l="-8000" r="-8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10" name="TextBox 9">
            <a:extLst>
              <a:ext uri="{FF2B5EF4-FFF2-40B4-BE49-F238E27FC236}">
                <a16:creationId xmlns:a16="http://schemas.microsoft.com/office/drawing/2014/main" xmlns="" id="{CB1DBB9B-1C91-F876-D071-A82D3FEE210F}"/>
              </a:ext>
            </a:extLst>
          </p:cNvPr>
          <p:cNvSpPr txBox="1"/>
          <p:nvPr/>
        </p:nvSpPr>
        <p:spPr>
          <a:xfrm>
            <a:off x="647244" y="4371566"/>
            <a:ext cx="2746375" cy="258532"/>
          </a:xfrm>
          <a:prstGeom prst="rect">
            <a:avLst/>
          </a:prstGeom>
          <a:noFill/>
        </p:spPr>
        <p:txBody>
          <a:bodyPr wrap="square">
            <a:spAutoFit/>
          </a:bodyPr>
          <a:lstStyle/>
          <a:p>
            <a:pPr marL="0" lvl="0" indent="0" algn="ctr" defTabSz="466725">
              <a:lnSpc>
                <a:spcPct val="90000"/>
              </a:lnSpc>
              <a:spcBef>
                <a:spcPct val="0"/>
              </a:spcBef>
              <a:spcAft>
                <a:spcPct val="35000"/>
              </a:spcAft>
              <a:buNone/>
            </a:pPr>
            <a:r>
              <a:rPr lang="en-IN" sz="1200" b="1" kern="1200" dirty="0">
                <a:solidFill>
                  <a:schemeClr val="bg2">
                    <a:lumMod val="75000"/>
                  </a:schemeClr>
                </a:solidFill>
                <a:latin typeface="Times New Roman" panose="02020603050405020304" pitchFamily="18" charset="0"/>
                <a:cs typeface="Times New Roman" panose="02020603050405020304" pitchFamily="18" charset="0"/>
              </a:rPr>
              <a:t>Multi-Variate Analysis</a:t>
            </a:r>
          </a:p>
        </p:txBody>
      </p:sp>
      <p:sp>
        <p:nvSpPr>
          <p:cNvPr id="11" name="TextBox 10">
            <a:extLst>
              <a:ext uri="{FF2B5EF4-FFF2-40B4-BE49-F238E27FC236}">
                <a16:creationId xmlns:a16="http://schemas.microsoft.com/office/drawing/2014/main" xmlns="" id="{3FC8DE39-74B3-2F5D-E980-CDEE007FFFB9}"/>
              </a:ext>
            </a:extLst>
          </p:cNvPr>
          <p:cNvSpPr txBox="1"/>
          <p:nvPr/>
        </p:nvSpPr>
        <p:spPr>
          <a:xfrm>
            <a:off x="3649266" y="4371566"/>
            <a:ext cx="2653886" cy="258532"/>
          </a:xfrm>
          <a:prstGeom prst="rect">
            <a:avLst/>
          </a:prstGeom>
          <a:noFill/>
        </p:spPr>
        <p:txBody>
          <a:bodyPr wrap="square">
            <a:spAutoFit/>
          </a:bodyPr>
          <a:lstStyle/>
          <a:p>
            <a:pPr marL="0" lvl="0" indent="0" algn="ctr" defTabSz="466725">
              <a:lnSpc>
                <a:spcPct val="90000"/>
              </a:lnSpc>
              <a:spcBef>
                <a:spcPct val="0"/>
              </a:spcBef>
              <a:spcAft>
                <a:spcPct val="35000"/>
              </a:spcAft>
              <a:buNone/>
            </a:pPr>
            <a:r>
              <a:rPr lang="en-IN" sz="1200" b="1" dirty="0">
                <a:solidFill>
                  <a:schemeClr val="bg2">
                    <a:lumMod val="75000"/>
                  </a:schemeClr>
                </a:solidFill>
                <a:latin typeface="Times New Roman" panose="02020603050405020304" pitchFamily="18" charset="0"/>
                <a:cs typeface="Times New Roman" panose="02020603050405020304" pitchFamily="18" charset="0"/>
              </a:rPr>
              <a:t>Multicollinearity with VIF</a:t>
            </a:r>
            <a:endParaRPr lang="en-IN" sz="1200" b="1" kern="1200" dirty="0">
              <a:solidFill>
                <a:schemeClr val="bg2">
                  <a:lumMod val="7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480DB38B-0235-D2FC-CD8B-165D2B8183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8072" y="1454501"/>
            <a:ext cx="2492241" cy="2654084"/>
          </a:xfrm>
          <a:prstGeom prst="rect">
            <a:avLst/>
          </a:prstGeom>
          <a:ln w="3175">
            <a:solidFill>
              <a:schemeClr val="tx1"/>
            </a:solidFill>
          </a:ln>
        </p:spPr>
      </p:pic>
      <p:sp>
        <p:nvSpPr>
          <p:cNvPr id="13" name="TextBox 12">
            <a:extLst>
              <a:ext uri="{FF2B5EF4-FFF2-40B4-BE49-F238E27FC236}">
                <a16:creationId xmlns:a16="http://schemas.microsoft.com/office/drawing/2014/main" xmlns="" id="{39123B43-65D1-51D3-27F2-40C02565F09F}"/>
              </a:ext>
            </a:extLst>
          </p:cNvPr>
          <p:cNvSpPr txBox="1"/>
          <p:nvPr/>
        </p:nvSpPr>
        <p:spPr>
          <a:xfrm>
            <a:off x="6287249" y="4371566"/>
            <a:ext cx="2653886" cy="258532"/>
          </a:xfrm>
          <a:prstGeom prst="rect">
            <a:avLst/>
          </a:prstGeom>
          <a:noFill/>
        </p:spPr>
        <p:txBody>
          <a:bodyPr wrap="square">
            <a:spAutoFit/>
          </a:bodyPr>
          <a:lstStyle/>
          <a:p>
            <a:pPr marL="0" lvl="0" indent="0" algn="ctr" defTabSz="466725">
              <a:lnSpc>
                <a:spcPct val="90000"/>
              </a:lnSpc>
              <a:spcBef>
                <a:spcPct val="0"/>
              </a:spcBef>
              <a:spcAft>
                <a:spcPct val="35000"/>
              </a:spcAft>
              <a:buNone/>
            </a:pPr>
            <a:r>
              <a:rPr lang="en-IN" sz="1200" b="1" dirty="0">
                <a:solidFill>
                  <a:schemeClr val="bg2">
                    <a:lumMod val="75000"/>
                  </a:schemeClr>
                </a:solidFill>
                <a:latin typeface="Times New Roman" panose="02020603050405020304" pitchFamily="18" charset="0"/>
                <a:cs typeface="Times New Roman" panose="02020603050405020304" pitchFamily="18" charset="0"/>
              </a:rPr>
              <a:t>Target Class Imbalance</a:t>
            </a:r>
            <a:endParaRPr lang="en-IN" sz="1200" b="1" kern="1200" dirty="0">
              <a:solidFill>
                <a:schemeClr val="bg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56D7A48-1B3A-BEDB-024E-96C3BADD4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4008073" y="1346125"/>
            <a:ext cx="2152650" cy="2870835"/>
          </a:xfrm>
          <a:prstGeom prst="rect">
            <a:avLst/>
          </a:prstGeom>
          <a:noFill/>
          <a:ln w="3175" cmpd="sng">
            <a:solidFill>
              <a:srgbClr val="000000"/>
            </a:solidFill>
            <a:miter lim="800000"/>
            <a:headEnd/>
            <a:tailEnd/>
          </a:ln>
          <a:effectLst/>
        </p:spPr>
      </p:pic>
      <p:sp>
        <p:nvSpPr>
          <p:cNvPr id="6" name="TextBox 5">
            <a:extLst>
              <a:ext uri="{FF2B5EF4-FFF2-40B4-BE49-F238E27FC236}">
                <a16:creationId xmlns:a16="http://schemas.microsoft.com/office/drawing/2014/main" xmlns="" id="{BE33BA22-1FA2-BE4F-5111-A73E123DFD50}"/>
              </a:ext>
            </a:extLst>
          </p:cNvPr>
          <p:cNvSpPr txBox="1"/>
          <p:nvPr/>
        </p:nvSpPr>
        <p:spPr>
          <a:xfrm>
            <a:off x="564139" y="4602432"/>
            <a:ext cx="3392553" cy="253916"/>
          </a:xfrm>
          <a:prstGeom prst="rect">
            <a:avLst/>
          </a:prstGeom>
          <a:noFill/>
        </p:spPr>
        <p:txBody>
          <a:bodyPr wrap="square" rtlCol="0">
            <a:spAutoFit/>
          </a:bodyPr>
          <a:lstStyle/>
          <a:p>
            <a:r>
              <a:rPr lang="en-US" sz="1050" dirty="0">
                <a:latin typeface="Calibri" panose="020F0502020204030204" pitchFamily="34" charset="0"/>
                <a:ea typeface="Calibri" panose="020F0502020204030204" pitchFamily="34" charset="0"/>
                <a:cs typeface="Calibri" panose="020F0502020204030204" pitchFamily="34" charset="0"/>
              </a:rPr>
              <a:t>Leading Operators &amp; Geo-Coordinates with Low Rating </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627659" y="1447138"/>
            <a:ext cx="4442130" cy="2775004"/>
          </a:xfrm>
          <a:prstGeom prst="rect">
            <a:avLst/>
          </a:prstGeom>
        </p:spPr>
      </p:pic>
      <p:sp>
        <p:nvSpPr>
          <p:cNvPr id="2" name="Title 1">
            <a:extLst>
              <a:ext uri="{FF2B5EF4-FFF2-40B4-BE49-F238E27FC236}">
                <a16:creationId xmlns:a16="http://schemas.microsoft.com/office/drawing/2014/main" xmlns="" id="{E6BC5113-FA5D-2BE2-F85F-D6B18E731DA3}"/>
              </a:ext>
            </a:extLst>
          </p:cNvPr>
          <p:cNvSpPr txBox="1">
            <a:spLocks/>
          </p:cNvSpPr>
          <p:nvPr/>
        </p:nvSpPr>
        <p:spPr>
          <a:xfrm>
            <a:off x="952799" y="353472"/>
            <a:ext cx="2618387"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Feature Engineering</a:t>
            </a:r>
          </a:p>
        </p:txBody>
      </p:sp>
      <p:sp>
        <p:nvSpPr>
          <p:cNvPr id="7" name="Oval 6">
            <a:extLst>
              <a:ext uri="{FF2B5EF4-FFF2-40B4-BE49-F238E27FC236}">
                <a16:creationId xmlns:a16="http://schemas.microsoft.com/office/drawing/2014/main" xmlns="" id="{5D1988F9-474F-2DDE-8943-9C48240A16EB}"/>
              </a:ext>
            </a:extLst>
          </p:cNvPr>
          <p:cNvSpPr/>
          <p:nvPr/>
        </p:nvSpPr>
        <p:spPr>
          <a:xfrm>
            <a:off x="304799" y="311032"/>
            <a:ext cx="648000" cy="648000"/>
          </a:xfrm>
          <a:prstGeom prst="ellipse">
            <a:avLst/>
          </a:prstGeom>
          <a:blipFill>
            <a:blip r:embed="rId4"/>
            <a:srcRect/>
            <a:stretch>
              <a:fillRect t="-6000" b="-6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8" name="Rectangle 1">
            <a:extLst>
              <a:ext uri="{FF2B5EF4-FFF2-40B4-BE49-F238E27FC236}">
                <a16:creationId xmlns:a16="http://schemas.microsoft.com/office/drawing/2014/main" xmlns="" id="{4C4969C7-3D21-D850-2DC8-D2B471F1D9D2}"/>
              </a:ext>
            </a:extLst>
          </p:cNvPr>
          <p:cNvSpPr>
            <a:spLocks noChangeArrowheads="1"/>
          </p:cNvSpPr>
          <p:nvPr/>
        </p:nvSpPr>
        <p:spPr bwMode="auto">
          <a:xfrm>
            <a:off x="304799" y="1065206"/>
            <a:ext cx="4561669"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3"/>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Creating a new feature : </a:t>
            </a:r>
            <a:r>
              <a:rPr lang="en-IN" sz="1100" dirty="0">
                <a:solidFill>
                  <a:schemeClr val="bg2">
                    <a:lumMod val="75000"/>
                  </a:schemeClr>
                </a:solidFill>
                <a:latin typeface="Times New Roman" panose="02020603050405020304" pitchFamily="18" charset="0"/>
                <a:cs typeface="Times New Roman" panose="02020603050405020304" pitchFamily="18" charset="0"/>
              </a:rPr>
              <a:t>Added a Region column to group states into North, South, East, West, and Northeast regions for better trend analysis.</a:t>
            </a:r>
          </a:p>
          <a:p>
            <a:pPr lvl="3"/>
            <a:r>
              <a:rPr lang="en-IN" sz="1100" dirty="0">
                <a:solidFill>
                  <a:schemeClr val="bg2">
                    <a:lumMod val="75000"/>
                  </a:schemeClr>
                </a:solidFill>
                <a:latin typeface="Times New Roman" panose="02020603050405020304" pitchFamily="18" charset="0"/>
                <a:cs typeface="Times New Roman" panose="02020603050405020304" pitchFamily="18" charset="0"/>
              </a:rPr>
              <a:t>Encoded categorical variables for compatibility with machine learning models.</a:t>
            </a:r>
          </a:p>
          <a:p>
            <a:pPr lvl="3"/>
            <a:endParaRPr lang="en-IN" sz="1100" dirty="0">
              <a:solidFill>
                <a:schemeClr val="bg2">
                  <a:lumMod val="75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Categorical Variables</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Convert variables like Operator, In/Out/Traveling, Network Type, Call Drop Category, State Name, Region, and Month to numerical format using Label Encoding.</a:t>
            </a:r>
          </a:p>
          <a:p>
            <a:pPr eaLnBrk="0" fontAlgn="base" hangingPunct="0">
              <a:spcBef>
                <a:spcPct val="0"/>
              </a:spcBef>
              <a:spcAft>
                <a:spcPct val="0"/>
              </a:spcAft>
              <a:buClrTx/>
            </a:pPr>
            <a:endParaRPr lang="en-US" altLang="en-US" sz="1100" dirty="0">
              <a:solidFill>
                <a:schemeClr val="bg2">
                  <a:lumMod val="7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Outliers : </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Outliers in the longitude feature represent valid geographic locations and are not treated, as they provide valuable insights into regional network behaviors.</a:t>
            </a:r>
          </a:p>
          <a:p>
            <a:pPr eaLnBrk="0" fontAlgn="base" hangingPunct="0">
              <a:spcBef>
                <a:spcPct val="0"/>
              </a:spcBef>
              <a:spcAft>
                <a:spcPct val="0"/>
              </a:spcAft>
              <a:buClrTx/>
              <a:buFontTx/>
              <a:buChar char="•"/>
            </a:pPr>
            <a:endPar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Feature Selection</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In feature selection, no columns are removed as multicollinearity is not present in the dataset.</a:t>
            </a:r>
          </a:p>
          <a:p>
            <a:pPr marL="0" marR="0" lvl="0" indent="0" algn="l" defTabSz="914400" rtl="0" eaLnBrk="0" fontAlgn="base" latinLnBrk="0" hangingPunct="0">
              <a:spcBef>
                <a:spcPct val="0"/>
              </a:spcBef>
              <a:spcAft>
                <a:spcPct val="0"/>
              </a:spcAft>
              <a:buClrTx/>
              <a:buSzTx/>
              <a:buFontTx/>
              <a:buNone/>
              <a:tabLst/>
            </a:pPr>
            <a:endParaRPr lang="en-US" altLang="en-US" sz="1100" dirty="0">
              <a:solidFill>
                <a:schemeClr val="bg2">
                  <a:lumMod val="7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r>
              <a:rPr lang="en-US" sz="1100" b="1" dirty="0">
                <a:solidFill>
                  <a:schemeClr val="bg2">
                    <a:lumMod val="75000"/>
                  </a:schemeClr>
                </a:solidFill>
                <a:latin typeface="Times New Roman" panose="02020603050405020304" pitchFamily="18" charset="0"/>
                <a:cs typeface="Times New Roman" panose="02020603050405020304" pitchFamily="18" charset="0"/>
              </a:rPr>
              <a:t>Scaling : </a:t>
            </a:r>
            <a:r>
              <a:rPr lang="en-US" sz="1100" dirty="0">
                <a:solidFill>
                  <a:schemeClr val="bg2">
                    <a:lumMod val="75000"/>
                  </a:schemeClr>
                </a:solidFill>
                <a:latin typeface="Times New Roman" panose="02020603050405020304" pitchFamily="18" charset="0"/>
                <a:cs typeface="Times New Roman" panose="02020603050405020304" pitchFamily="18" charset="0"/>
              </a:rPr>
              <a:t> applied to numerical features like Latitude and Longitude to ensure better performance of models like k-NN model</a:t>
            </a:r>
            <a:endPar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Dimensionality Reduction</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a:t>
            </a:r>
            <a:r>
              <a:rPr lang="en-US" sz="1100" dirty="0">
                <a:solidFill>
                  <a:schemeClr val="bg2">
                    <a:lumMod val="75000"/>
                  </a:schemeClr>
                </a:solidFill>
                <a:latin typeface="Times New Roman" panose="02020603050405020304" pitchFamily="18" charset="0"/>
                <a:cs typeface="Times New Roman" panose="02020603050405020304" pitchFamily="18" charset="0"/>
              </a:rPr>
              <a:t>Dimensionality reduction is not necessary because the dataset has a small number of features, with no significant redundancy or weak correlations. Reducing dimensions could lead to the loss of valuable information.</a:t>
            </a:r>
            <a:endPar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3" name="Rectangle 2">
            <a:extLst>
              <a:ext uri="{FF2B5EF4-FFF2-40B4-BE49-F238E27FC236}">
                <a16:creationId xmlns:a16="http://schemas.microsoft.com/office/drawing/2014/main" xmlns="" id="{67F3564D-1004-C4DF-6CF3-77C4CC388266}"/>
              </a:ext>
            </a:extLst>
          </p:cNvPr>
          <p:cNvSpPr>
            <a:spLocks noChangeArrowheads="1"/>
          </p:cNvSpPr>
          <p:nvPr/>
        </p:nvSpPr>
        <p:spPr bwMode="auto">
          <a:xfrm>
            <a:off x="271931" y="849041"/>
            <a:ext cx="603587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Target Variable</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Call quality rating (1 to 5).</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Task</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Multi-class classification.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Goal</a:t>
            </a:r>
            <a:r>
              <a:rPr kumimoji="0" lang="en-US" altLang="en-US" sz="11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Predict call quality using features like operator, network type, and location. </a:t>
            </a:r>
          </a:p>
        </p:txBody>
      </p:sp>
      <p:sp>
        <p:nvSpPr>
          <p:cNvPr id="2" name="Title 1">
            <a:extLst>
              <a:ext uri="{FF2B5EF4-FFF2-40B4-BE49-F238E27FC236}">
                <a16:creationId xmlns:a16="http://schemas.microsoft.com/office/drawing/2014/main" xmlns="" id="{F861CEB9-999C-8D87-639D-5600BF74F12B}"/>
              </a:ext>
            </a:extLst>
          </p:cNvPr>
          <p:cNvSpPr txBox="1">
            <a:spLocks/>
          </p:cNvSpPr>
          <p:nvPr/>
        </p:nvSpPr>
        <p:spPr>
          <a:xfrm>
            <a:off x="983553" y="140826"/>
            <a:ext cx="2618387"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800" b="1" dirty="0">
                <a:solidFill>
                  <a:schemeClr val="bg2">
                    <a:lumMod val="75000"/>
                  </a:schemeClr>
                </a:solidFill>
                <a:latin typeface="Times New Roman"/>
                <a:ea typeface="Times New Roman"/>
                <a:cs typeface="Times New Roman"/>
                <a:sym typeface="Times New Roman"/>
              </a:rPr>
              <a:t>Model Training</a:t>
            </a:r>
          </a:p>
          <a:p>
            <a:pPr>
              <a:lnSpc>
                <a:spcPct val="115000"/>
              </a:lnSpc>
            </a:pPr>
            <a:endParaRPr lang="en-GB" sz="1800" b="1" dirty="0">
              <a:solidFill>
                <a:schemeClr val="bg2">
                  <a:lumMod val="75000"/>
                </a:schemeClr>
              </a:solidFill>
              <a:latin typeface="Times New Roman"/>
              <a:ea typeface="Times New Roman"/>
              <a:cs typeface="Times New Roman"/>
              <a:sym typeface="Times New Roman"/>
            </a:endParaRPr>
          </a:p>
        </p:txBody>
      </p:sp>
      <p:sp>
        <p:nvSpPr>
          <p:cNvPr id="5" name="Oval 4">
            <a:extLst>
              <a:ext uri="{FF2B5EF4-FFF2-40B4-BE49-F238E27FC236}">
                <a16:creationId xmlns:a16="http://schemas.microsoft.com/office/drawing/2014/main" xmlns="" id="{46EACFDD-92E4-7314-0C40-1D69BBA68EC2}"/>
              </a:ext>
            </a:extLst>
          </p:cNvPr>
          <p:cNvSpPr/>
          <p:nvPr/>
        </p:nvSpPr>
        <p:spPr>
          <a:xfrm>
            <a:off x="364920" y="100416"/>
            <a:ext cx="648000" cy="648000"/>
          </a:xfrm>
          <a:prstGeom prst="ellipse">
            <a:avLst/>
          </a:prstGeom>
          <a:blipFill>
            <a:blip r:embed="rId3">
              <a:extLst>
                <a:ext uri="{28A0092B-C50C-407E-A947-70E740481C1C}">
                  <a14:useLocalDpi xmlns:a14="http://schemas.microsoft.com/office/drawing/2010/main" val="0"/>
                </a:ext>
              </a:extLst>
            </a:blip>
            <a:srcRect/>
            <a:stretch>
              <a:fillRect t="-4000" b="-4000"/>
            </a:stretch>
          </a:blipFill>
        </p:spPr>
        <p:style>
          <a:lnRef idx="2">
            <a:schemeClr val="dk2">
              <a:shade val="80000"/>
              <a:hueOff val="0"/>
              <a:satOff val="0"/>
              <a:lumOff val="0"/>
              <a:alphaOff val="0"/>
            </a:schemeClr>
          </a:lnRef>
          <a:fillRef idx="1">
            <a:scrgbClr r="0" g="0" b="0"/>
          </a:fillRef>
          <a:effectRef idx="0">
            <a:schemeClr val="dk2">
              <a:tint val="40000"/>
              <a:hueOff val="0"/>
              <a:satOff val="0"/>
              <a:lumOff val="0"/>
              <a:alphaOff val="0"/>
            </a:schemeClr>
          </a:effectRef>
          <a:fontRef idx="minor">
            <a:schemeClr val="lt1">
              <a:hueOff val="0"/>
              <a:satOff val="0"/>
              <a:lumOff val="0"/>
              <a:alphaOff val="0"/>
            </a:schemeClr>
          </a:fontRef>
        </p:style>
      </p:sp>
      <p:sp>
        <p:nvSpPr>
          <p:cNvPr id="6" name="Text Box 2">
            <a:extLst>
              <a:ext uri="{FF2B5EF4-FFF2-40B4-BE49-F238E27FC236}">
                <a16:creationId xmlns:a16="http://schemas.microsoft.com/office/drawing/2014/main" xmlns="" id="{3DCFF6EC-CC37-A0B2-49AF-4E0150C37B2D}"/>
              </a:ext>
            </a:extLst>
          </p:cNvPr>
          <p:cNvSpPr txBox="1">
            <a:spLocks noChangeArrowheads="1"/>
          </p:cNvSpPr>
          <p:nvPr/>
        </p:nvSpPr>
        <p:spPr bwMode="auto">
          <a:xfrm>
            <a:off x="2251075" y="6227763"/>
            <a:ext cx="4406900" cy="37147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950" kern="100" dirty="0">
                <a:effectLst/>
                <a:latin typeface="Calibri" panose="020F0502020204030204" pitchFamily="34" charset="0"/>
                <a:ea typeface="Calibri" panose="020F0502020204030204" pitchFamily="34" charset="0"/>
                <a:cs typeface="Calibri" panose="020F0502020204030204" pitchFamily="34" charset="0"/>
              </a:rPr>
              <a:t>Tab 11: Overall  </a:t>
            </a:r>
            <a:r>
              <a:rPr lang="en-IN" sz="950" kern="100" dirty="0">
                <a:effectLst/>
                <a:latin typeface="Calibri" panose="020F0502020204030204" pitchFamily="34" charset="0"/>
                <a:ea typeface="Calibri" panose="020F0502020204030204" pitchFamily="34" charset="0"/>
                <a:cs typeface="Calibri" panose="020F0502020204030204" pitchFamily="34" charset="0"/>
              </a:rPr>
              <a:t>Model Performance: Summary and Insights – with Default Parameters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8" name="Table 7">
            <a:extLst>
              <a:ext uri="{FF2B5EF4-FFF2-40B4-BE49-F238E27FC236}">
                <a16:creationId xmlns:a16="http://schemas.microsoft.com/office/drawing/2014/main" xmlns="" id="{D0380F28-6CEA-AE7E-8800-C8900E3B4114}"/>
              </a:ext>
            </a:extLst>
          </p:cNvPr>
          <p:cNvGraphicFramePr>
            <a:graphicFrameLocks noGrp="1"/>
          </p:cNvGraphicFramePr>
          <p:nvPr>
            <p:extLst>
              <p:ext uri="{D42A27DB-BD31-4B8C-83A1-F6EECF244321}">
                <p14:modId xmlns:p14="http://schemas.microsoft.com/office/powerpoint/2010/main" val="2918408864"/>
              </p:ext>
            </p:extLst>
          </p:nvPr>
        </p:nvGraphicFramePr>
        <p:xfrm>
          <a:off x="364920" y="1452348"/>
          <a:ext cx="8500111" cy="3691152"/>
        </p:xfrm>
        <a:graphic>
          <a:graphicData uri="http://schemas.openxmlformats.org/drawingml/2006/table">
            <a:tbl>
              <a:tblPr firstRow="1" bandRow="1">
                <a:tableStyleId>{0E3FDE45-AF77-4B5C-9715-49D594BDF05E}</a:tableStyleId>
              </a:tblPr>
              <a:tblGrid>
                <a:gridCol w="1565900">
                  <a:extLst>
                    <a:ext uri="{9D8B030D-6E8A-4147-A177-3AD203B41FA5}">
                      <a16:colId xmlns:a16="http://schemas.microsoft.com/office/drawing/2014/main" xmlns="" val="20000"/>
                    </a:ext>
                  </a:extLst>
                </a:gridCol>
                <a:gridCol w="1400125">
                  <a:extLst>
                    <a:ext uri="{9D8B030D-6E8A-4147-A177-3AD203B41FA5}">
                      <a16:colId xmlns:a16="http://schemas.microsoft.com/office/drawing/2014/main" xmlns="" val="20001"/>
                    </a:ext>
                  </a:extLst>
                </a:gridCol>
                <a:gridCol w="1335003">
                  <a:extLst>
                    <a:ext uri="{9D8B030D-6E8A-4147-A177-3AD203B41FA5}">
                      <a16:colId xmlns:a16="http://schemas.microsoft.com/office/drawing/2014/main" xmlns="" val="20002"/>
                    </a:ext>
                  </a:extLst>
                </a:gridCol>
                <a:gridCol w="1186136">
                  <a:extLst>
                    <a:ext uri="{9D8B030D-6E8A-4147-A177-3AD203B41FA5}">
                      <a16:colId xmlns:a16="http://schemas.microsoft.com/office/drawing/2014/main" xmlns="" val="20003"/>
                    </a:ext>
                  </a:extLst>
                </a:gridCol>
                <a:gridCol w="3012947">
                  <a:extLst>
                    <a:ext uri="{9D8B030D-6E8A-4147-A177-3AD203B41FA5}">
                      <a16:colId xmlns:a16="http://schemas.microsoft.com/office/drawing/2014/main" xmlns="" val="20004"/>
                    </a:ext>
                  </a:extLst>
                </a:gridCol>
              </a:tblGrid>
              <a:tr h="50614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Model</a:t>
                      </a:r>
                    </a:p>
                    <a:p>
                      <a:endParaRPr lang="en-IN" sz="1100" dirty="0">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Train Accuracy</a:t>
                      </a:r>
                    </a:p>
                    <a:p>
                      <a:endParaRPr lang="en-IN" sz="1100" dirty="0">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Test Accuracy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Accuracy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Diff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Inference</a:t>
                      </a:r>
                    </a:p>
                    <a:p>
                      <a:endParaRPr lang="en-IN" sz="1100" dirty="0">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41897">
                <a:tc>
                  <a:txBody>
                    <a:bodyPr/>
                    <a:lstStyle/>
                    <a:p>
                      <a:r>
                        <a:rPr lang="en-IN" sz="1100" dirty="0">
                          <a:latin typeface="Times New Roman" panose="02020603050405020304" pitchFamily="18" charset="0"/>
                          <a:cs typeface="Times New Roman" panose="02020603050405020304" pitchFamily="18" charset="0"/>
                        </a:rPr>
                        <a:t>Decision Tree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96.33%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83.76%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12.57%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High over-fitting, poor generalization.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1"/>
                  </a:ext>
                </a:extLst>
              </a:tr>
              <a:tr h="394225">
                <a:tc>
                  <a:txBody>
                    <a:bodyPr/>
                    <a:lstStyle/>
                    <a:p>
                      <a:r>
                        <a:rPr lang="en-IN" sz="1100" dirty="0">
                          <a:latin typeface="Times New Roman" panose="02020603050405020304" pitchFamily="18" charset="0"/>
                          <a:cs typeface="Times New Roman" panose="02020603050405020304" pitchFamily="18" charset="0"/>
                        </a:rPr>
                        <a:t>k-NN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87.24%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82.79%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4.45%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Moderate gap, better generalization than some models.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94225">
                <a:tc>
                  <a:txBody>
                    <a:bodyPr/>
                    <a:lstStyle/>
                    <a:p>
                      <a:r>
                        <a:rPr lang="en-IN" sz="1100" dirty="0">
                          <a:latin typeface="Times New Roman" panose="02020603050405020304" pitchFamily="18" charset="0"/>
                          <a:cs typeface="Times New Roman" panose="02020603050405020304" pitchFamily="18" charset="0"/>
                        </a:rPr>
                        <a:t>Naive Bayes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56.63%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56.62%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0.01%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Almost no over-fitting;</a:t>
                      </a:r>
                    </a:p>
                    <a:p>
                      <a:r>
                        <a:rPr lang="en-IN" sz="1100" dirty="0">
                          <a:latin typeface="Times New Roman" panose="02020603050405020304" pitchFamily="18" charset="0"/>
                          <a:cs typeface="Times New Roman" panose="02020603050405020304" pitchFamily="18" charset="0"/>
                        </a:rPr>
                        <a:t>poor performance overall.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3"/>
                  </a:ext>
                </a:extLst>
              </a:tr>
              <a:tr h="394225">
                <a:tc>
                  <a:txBody>
                    <a:bodyPr/>
                    <a:lstStyle/>
                    <a:p>
                      <a:r>
                        <a:rPr lang="en-IN" sz="1100" dirty="0">
                          <a:latin typeface="Times New Roman" panose="02020603050405020304" pitchFamily="18" charset="0"/>
                          <a:cs typeface="Times New Roman" panose="02020603050405020304" pitchFamily="18" charset="0"/>
                        </a:rPr>
                        <a:t>Random Forest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96.33%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85.41%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10.92%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High over-fitting,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10529">
                <a:tc>
                  <a:txBody>
                    <a:bodyPr/>
                    <a:lstStyle/>
                    <a:p>
                      <a:r>
                        <a:rPr lang="en-IN" sz="1100" dirty="0">
                          <a:latin typeface="Times New Roman" panose="02020603050405020304" pitchFamily="18" charset="0"/>
                          <a:cs typeface="Times New Roman" panose="02020603050405020304" pitchFamily="18" charset="0"/>
                        </a:rPr>
                        <a:t>Gradient Boosting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73.98%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73.36%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0.62%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Small gap, but low accuracy </a:t>
                      </a:r>
                    </a:p>
                    <a:p>
                      <a:endParaRPr lang="en-IN" sz="1100" dirty="0">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xmlns="" val="10005"/>
                  </a:ext>
                </a:extLst>
              </a:tr>
              <a:tr h="476212">
                <a:tc>
                  <a:txBody>
                    <a:bodyPr/>
                    <a:lstStyle/>
                    <a:p>
                      <a:r>
                        <a:rPr lang="en-IN" sz="1100" dirty="0">
                          <a:latin typeface="Times New Roman" panose="02020603050405020304" pitchFamily="18" charset="0"/>
                          <a:cs typeface="Times New Roman" panose="02020603050405020304" pitchFamily="18" charset="0"/>
                        </a:rPr>
                        <a:t>AdaBoost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96.33%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83.99%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12.34%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High over-fitting, similar to Decision Tree.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7621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XGBoost</a:t>
                      </a:r>
                      <a:r>
                        <a:rPr lang="en-IN" sz="1100" dirty="0">
                          <a:latin typeface="Times New Roman" panose="02020603050405020304" pitchFamily="18" charset="0"/>
                          <a:cs typeface="Times New Roman" panose="02020603050405020304" pitchFamily="18" charset="0"/>
                        </a:rPr>
                        <a:t> Classifier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84.27%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82.20%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r>
                        <a:rPr lang="en-IN" sz="1100" dirty="0">
                          <a:latin typeface="Times New Roman" panose="02020603050405020304" pitchFamily="18" charset="0"/>
                          <a:cs typeface="Times New Roman" panose="02020603050405020304" pitchFamily="18" charset="0"/>
                        </a:rPr>
                        <a:t>2.07%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Small gap, better performance compared to others.</a:t>
                      </a:r>
                    </a:p>
                    <a:p>
                      <a:endParaRPr lang="en-IN" sz="1100" dirty="0">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7"/>
                  </a:ext>
                </a:extLst>
              </a:tr>
            </a:tbl>
          </a:graphicData>
        </a:graphic>
      </p:graphicFrame>
    </p:spTree>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1114</Words>
  <Application>Microsoft Office PowerPoint</Application>
  <PresentationFormat>On-screen Show (16:9)</PresentationFormat>
  <Paragraphs>198</Paragraphs>
  <Slides>12</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Mangal</vt:lpstr>
      <vt:lpstr>Tahoma</vt:lpstr>
      <vt:lpstr>Helvetica Neue Light</vt:lpstr>
      <vt:lpstr>Helvetica Neue</vt:lpstr>
      <vt:lpstr>Calibri</vt:lpstr>
      <vt:lpstr>Arial</vt:lpstr>
      <vt:lpstr>Times New Roman</vt:lpstr>
      <vt:lpstr>Avenir</vt:lpstr>
      <vt:lpstr>GL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s</dc:creator>
  <cp:lastModifiedBy>Microsoft account</cp:lastModifiedBy>
  <cp:revision>30</cp:revision>
  <dcterms:modified xsi:type="dcterms:W3CDTF">2025-01-20T17:21:58Z</dcterms:modified>
</cp:coreProperties>
</file>