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OpportunityInsights/EconomicTracker" TargetMode="External" /><Relationship Id="rId3" Type="http://schemas.openxmlformats.org/officeDocument/2006/relationships/hyperlink" Target="https://opportunityinsights.org/wp-content/uploads/2020/05/tracker_paper.pdf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as.com/en/2021/08/25/latest_news/1629920433_478504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Stimulus</a:t>
            </a:r>
            <a:r>
              <a:rPr/>
              <a:t> </a:t>
            </a:r>
            <a:r>
              <a:rPr/>
              <a:t>Checks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Spending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Aaron</a:t>
            </a:r>
            <a:r>
              <a:rPr/>
              <a:t> </a:t>
            </a:r>
            <a:r>
              <a:rPr/>
              <a:t>Davis,</a:t>
            </a:r>
            <a:r>
              <a:rPr/>
              <a:t> </a:t>
            </a:r>
            <a:r>
              <a:rPr/>
              <a:t>Navya</a:t>
            </a:r>
            <a:r>
              <a:rPr/>
              <a:t> </a:t>
            </a:r>
            <a:r>
              <a:rPr/>
              <a:t>Sonti,</a:t>
            </a:r>
            <a:r>
              <a:rPr/>
              <a:t> </a:t>
            </a:r>
            <a:r>
              <a:rPr/>
              <a:t>Rujula</a:t>
            </a:r>
            <a:r>
              <a:rPr/>
              <a:t> </a:t>
            </a:r>
            <a:r>
              <a:rPr/>
              <a:t>Nadipi,</a:t>
            </a:r>
            <a:r>
              <a:rPr/>
              <a:t> </a:t>
            </a:r>
            <a:r>
              <a:rPr/>
              <a:t>Swapnil</a:t>
            </a:r>
            <a:r>
              <a:rPr/>
              <a:t> </a:t>
            </a:r>
            <a:r>
              <a:rPr/>
              <a:t>Sethi,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Ujas</a:t>
            </a:r>
            <a:r>
              <a:rPr/>
              <a:t> </a:t>
            </a:r>
            <a:r>
              <a:rPr/>
              <a:t>Shah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9/19/2021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RMD_files/figure-pptx/plot_spend_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RMD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Training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
## Call:
## lm(formula = spend_all ~ gps_retail_and_recreation + emp + first_check + 
##     second_check + third_check, data = df_weekly)
## 
## Residuals:
##      Min       1Q   Median 
## -0.34163 -0.04494  0.00693 
##       3Q      Max 
##  0.04757  0.41405 
## 
## Coefficients:
##                            Estimate
## (Intercept)               -0.041870
## gps_retail_and_recreation  0.308678
## emp                        0.185988
## first_check                0.044965
## second_check               0.133771
## third_check                0.013451
##                           Std. Error
## (Intercept)                 0.003174
## gps_retail_and_recreation   0.012020
## emp                         0.025534
## first_check                 0.003733
## second_check                0.004405
## third_check                 0.004700
##                           t value
## (Intercept)               -13.190
## gps_retail_and_recreation  25.681
## emp                         7.284
## first_check                12.045
## second_check               30.367
## third_check                 2.862
##                           Pr(&gt;|t|)
## (Intercept)                &lt; 2e-16
## gps_retail_and_recreation  &lt; 2e-16
## emp                       3.81e-13
## first_check                &lt; 2e-16
## second_check               &lt; 2e-16
## third_check                0.00423
##                              
## (Intercept)               ***
## gps_retail_and_recreation ***
## emp                       ***
## first_check               ***
## second_check              ***
## third_check               ** 
## ---
## Signif. codes:  
##   0 '***' 0.001 '**' 0.01
##   '*' 0.05 '.' 0.1 ' ' 1
## 
## Residual standard error: 0.08172 on 4482 degrees of freedom
## Multiple R-squared:  0.6325, Adjusted R-squared:  0.6321 
## F-statistic:  1543 on 5 and 4482 DF,  p-value: &lt; 2.2e-16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RMD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It’s really bad, to be blunt.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Possible Better Models</a:t>
            </a:r>
          </a:p>
          <a:p>
            <a:pPr lvl="1"/>
            <a:r>
              <a:rPr/>
              <a:t>Neural Networks</a:t>
            </a:r>
          </a:p>
          <a:p>
            <a:pPr lvl="1"/>
            <a:r>
              <a:rPr/>
              <a:t>Decision Trees</a:t>
            </a:r>
          </a:p>
          <a:p>
            <a:pPr lvl="1"/>
            <a:r>
              <a:rPr/>
              <a:t>Time Series Models (LSTM, RNN, etc.)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Biases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Movement data only comes from Google</a:t>
            </a:r>
          </a:p>
          <a:p>
            <a:pPr lvl="1"/>
            <a:r>
              <a:rPr/>
              <a:t>Effect of stimulus checks won’t fade, because of the way we encoded the data.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Stimulus checks seem to encourage consumer spending, unsurprisingly. </a:t>
            </a:r>
            <a:r>
              <a:rPr i="1"/>
              <a:t>Assuming</a:t>
            </a:r>
            <a:r>
              <a:rPr/>
              <a:t> that high consumer spending attributes to a healthier economy, we can conclude that stimulus checks will encourage more new job openings that offer higher wages.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</a:t>
            </a:r>
            <a:r>
              <a:rPr/>
              <a:t> </a:t>
            </a:r>
            <a:r>
              <a:rPr/>
              <a:t>stimulus</a:t>
            </a:r>
            <a:r>
              <a:rPr/>
              <a:t> </a:t>
            </a:r>
            <a:r>
              <a:rPr/>
              <a:t>checks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economy?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(using high customer spending as a proxy for economic health)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 b="1"/>
              <a:t>YOU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Healthy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Economy</a:t>
            </a:r>
            <a:r>
              <a:rPr/>
              <a:t> </a:t>
            </a:r>
            <a:r>
              <a:rPr/>
              <a:t>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Healthy Economy –&gt; More Jobs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&amp;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Healthy Economy –&gt; Better-Paying Jobs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>
                <a:hlinkClick r:id="rId2"/>
              </a:rPr>
              <a:t>https://github.com/OpportunityInsights/EconomicTracker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“The Economic Impacts of COVID-19: Evidence from a New Public Database Built Using Private Sector Data”, by Raj Chetty, John Friedman, Nathaniel Hendren, Michael Stepner, and the Opportunity Insights Team. November 2020. Available at: </a:t>
            </a:r>
            <a:r>
              <a:rPr b="1">
                <a:hlinkClick r:id="rId3"/>
              </a:rPr>
              <a:t>https://opportunityinsights.org/wp-content/uploads/2020/05/tracker_paper.pdf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Replace</a:t>
            </a:r>
            <a:r>
              <a:rPr/>
              <a:t> </a:t>
            </a:r>
            <a:r>
              <a:rPr b="1"/>
              <a:t>NA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 b="1"/>
              <a:t>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https://stackoverflow.com/questions/45576805/how-to-replace-all-na-in-a-dataframe-using-tidyrreplace-na</a:t>
            </a:r>
            <a:br/>
            <a:br/>
            <a:r>
              <a:rPr>
                <a:latin typeface="Courier"/>
              </a:rPr>
              <a:t>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df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replace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is.na</a:t>
            </a:r>
            <a:r>
              <a:rPr>
                <a:latin typeface="Courier"/>
              </a:rPr>
              <a:t>(.),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df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(spend_all </a:t>
            </a:r>
            <a:r>
              <a:rPr>
                <a:solidFill>
                  <a:srgbClr val="4070A0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Combine</a:t>
            </a:r>
            <a:r>
              <a:rPr/>
              <a:t> </a:t>
            </a:r>
            <a:r>
              <a:rPr/>
              <a:t>Weekly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Daily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df_weekly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df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(year, week, stateabbrev)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summarize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spend_all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(spend_all), </a:t>
            </a:r>
            <a:r>
              <a:rPr>
                <a:solidFill>
                  <a:srgbClr val="7D9029"/>
                </a:solidFill>
                <a:latin typeface="Courier"/>
              </a:rPr>
              <a:t>contclaims_rate_combined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(contclaims_rate_combined), </a:t>
            </a:r>
            <a:r>
              <a:rPr>
                <a:solidFill>
                  <a:srgbClr val="7D9029"/>
                </a:solidFill>
                <a:latin typeface="Courier"/>
              </a:rPr>
              <a:t>bg_posts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(bg_posts), </a:t>
            </a:r>
            <a:r>
              <a:rPr>
                <a:solidFill>
                  <a:srgbClr val="7D9029"/>
                </a:solidFill>
                <a:latin typeface="Courier"/>
              </a:rPr>
              <a:t>emp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(emp), </a:t>
            </a:r>
            <a:r>
              <a:rPr>
                <a:solidFill>
                  <a:srgbClr val="7D9029"/>
                </a:solidFill>
                <a:latin typeface="Courier"/>
              </a:rPr>
              <a:t>gps_retail_and_recreation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(gps_retail_and_recreation), </a:t>
            </a:r>
            <a:r>
              <a:rPr>
                <a:solidFill>
                  <a:srgbClr val="7D9029"/>
                </a:solidFill>
                <a:latin typeface="Courier"/>
              </a:rPr>
              <a:t>gps_grocery_and_pharmacy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(gps_grocery_and_pharmacy), </a:t>
            </a:r>
            <a:r>
              <a:rPr>
                <a:solidFill>
                  <a:srgbClr val="7D9029"/>
                </a:solidFill>
                <a:latin typeface="Courier"/>
              </a:rPr>
              <a:t>gps_parks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(gps_parks), </a:t>
            </a:r>
            <a:r>
              <a:rPr>
                <a:solidFill>
                  <a:srgbClr val="7D9029"/>
                </a:solidFill>
                <a:latin typeface="Courier"/>
              </a:rPr>
              <a:t>gps_transit_stations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(gps_transit_stations), </a:t>
            </a:r>
            <a:r>
              <a:rPr>
                <a:solidFill>
                  <a:srgbClr val="7D9029"/>
                </a:solidFill>
                <a:latin typeface="Courier"/>
              </a:rPr>
              <a:t>gps_workplaces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(gps_workplaces), </a:t>
            </a:r>
            <a:r>
              <a:rPr>
                <a:solidFill>
                  <a:srgbClr val="7D9029"/>
                </a:solidFill>
                <a:latin typeface="Courier"/>
              </a:rPr>
              <a:t>gps_residential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(gps_residential), </a:t>
            </a:r>
            <a:r>
              <a:rPr>
                <a:solidFill>
                  <a:srgbClr val="7D9029"/>
                </a:solidFill>
                <a:latin typeface="Courier"/>
              </a:rPr>
              <a:t>gps_away_from_home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(gps_away_from_home), </a:t>
            </a:r>
            <a:r>
              <a:rPr>
                <a:solidFill>
                  <a:srgbClr val="7D9029"/>
                </a:solidFill>
                <a:latin typeface="Courier"/>
              </a:rPr>
              <a:t>new_case_count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(new_case_count), </a:t>
            </a:r>
            <a:r>
              <a:rPr>
                <a:solidFill>
                  <a:srgbClr val="7D9029"/>
                </a:solidFill>
                <a:latin typeface="Courier"/>
              </a:rPr>
              <a:t>new_death_count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(new_death_count), </a:t>
            </a:r>
            <a:r>
              <a:rPr>
                <a:solidFill>
                  <a:srgbClr val="7D9029"/>
                </a:solidFill>
                <a:latin typeface="Courier"/>
              </a:rPr>
              <a:t>case_count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max</a:t>
            </a:r>
            <a:r>
              <a:rPr>
                <a:latin typeface="Courier"/>
              </a:rPr>
              <a:t>(case_count), </a:t>
            </a:r>
            <a:r>
              <a:rPr>
                <a:solidFill>
                  <a:srgbClr val="7D9029"/>
                </a:solidFill>
                <a:latin typeface="Courier"/>
              </a:rPr>
              <a:t>death_count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max</a:t>
            </a:r>
            <a:r>
              <a:rPr>
                <a:latin typeface="Courier"/>
              </a:rPr>
              <a:t>(death_count), </a:t>
            </a:r>
            <a:r>
              <a:rPr>
                <a:solidFill>
                  <a:srgbClr val="7D9029"/>
                </a:solidFill>
                <a:latin typeface="Courier"/>
              </a:rPr>
              <a:t>date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max</a:t>
            </a:r>
            <a:r>
              <a:rPr>
                <a:latin typeface="Courier"/>
              </a:rPr>
              <a:t>(date))</a:t>
            </a:r>
          </a:p>
          <a:p>
            <a:pPr lvl="0" indent="0">
              <a:buNone/>
            </a:pPr>
            <a:r>
              <a:rPr>
                <a:latin typeface="Courier"/>
              </a:rPr>
              <a:t>## `summarise()` has grouped output by 'year', 'week'. You can override using the `.groups` argument.</a:t>
            </a:r>
          </a:p>
          <a:p>
            <a:pPr lvl="0" indent="0">
              <a:buNone/>
            </a:pPr>
            <a:r>
              <a:rPr>
                <a:latin typeface="Courier"/>
              </a:rPr>
              <a:t>df_weekly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left_join</a:t>
            </a:r>
            <a:r>
              <a:rPr>
                <a:latin typeface="Courier"/>
              </a:rPr>
              <a:t>(df_weekly, state_id, </a:t>
            </a:r>
            <a:r>
              <a:rPr>
                <a:solidFill>
                  <a:srgbClr val="7D9029"/>
                </a:solidFill>
                <a:latin typeface="Courier"/>
              </a:rPr>
              <a:t>by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"stateabbrev"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Adding</a:t>
            </a:r>
            <a:r>
              <a:rPr/>
              <a:t> </a:t>
            </a:r>
            <a:r>
              <a:rPr/>
              <a:t>Stimulus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df_weekly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df_weekly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first_check =</a:t>
            </a:r>
            <a:r>
              <a:rPr>
                <a:latin typeface="Courier"/>
              </a:rPr>
              <a:t> (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(date 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ymd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"2020-04-15"</a:t>
            </a:r>
            <a:r>
              <a:rPr>
                <a:latin typeface="Courier"/>
              </a:rPr>
              <a:t>))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}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}),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second_check =</a:t>
            </a:r>
            <a:r>
              <a:rPr>
                <a:latin typeface="Courier"/>
              </a:rPr>
              <a:t> (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(date 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ymd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"2021-01-04"</a:t>
            </a:r>
            <a:r>
              <a:rPr>
                <a:latin typeface="Courier"/>
              </a:rPr>
              <a:t>))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}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}),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third_check =</a:t>
            </a:r>
            <a:r>
              <a:rPr>
                <a:latin typeface="Courier"/>
              </a:rPr>
              <a:t> (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(date 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ymd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"2021-03-18"</a:t>
            </a:r>
            <a:r>
              <a:rPr>
                <a:latin typeface="Courier"/>
              </a:rPr>
              <a:t>))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}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})</a:t>
            </a:r>
            <a:br/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Plotting</a:t>
            </a:r>
            <a:r>
              <a:rPr/>
              <a:t> </a:t>
            </a:r>
            <a:r>
              <a:rPr/>
              <a:t>spending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states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(The dates for the stimulus checks were approximated from </a:t>
            </a:r>
            <a:r>
              <a:rPr>
                <a:hlinkClick r:id="rId2"/>
              </a:rPr>
              <a:t>this article</a:t>
            </a:r>
            <a:r>
              <a:rPr/>
              <a:t>.)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RMD_files/figure-pptx/plot_spend_smoot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Stimulus Checks and Consumer Spending</dc:title>
  <dc:creator>Aaron Davis, Navya Sonti, Rujula Nadipi, Swapnil Sethi, and Ujas Shah</dc:creator>
  <cp:keywords/>
  <dcterms:created xsi:type="dcterms:W3CDTF">2021-09-19T18:28:23Z</dcterms:created>
  <dcterms:modified xsi:type="dcterms:W3CDTF">2021-09-19T18:28:23Z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9/19/2021</vt:lpwstr>
  </property>
  <property fmtid="{D5CDD505-2E9C-101B-9397-08002B2CF9AE}" pid="3" name="output">
    <vt:lpwstr>powerpoint_presentation</vt:lpwstr>
  </property>
</Properties>
</file>