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portunityInsights/EconomicTracker" TargetMode="External" /><Relationship Id="rId3" Type="http://schemas.openxmlformats.org/officeDocument/2006/relationships/hyperlink" Target="https://opportunityinsights.org/wp-content/uploads/2020/05/tracker_paper.pdf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as.com/en/2021/08/25/latest_news/1629920433_478504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Stimulus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Spending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Aaron</a:t>
            </a:r>
            <a:r>
              <a:rPr/>
              <a:t> </a:t>
            </a:r>
            <a:r>
              <a:rPr/>
              <a:t>Davis,</a:t>
            </a:r>
            <a:r>
              <a:rPr/>
              <a:t> </a:t>
            </a:r>
            <a:r>
              <a:rPr/>
              <a:t>Navya</a:t>
            </a:r>
            <a:r>
              <a:rPr/>
              <a:t> </a:t>
            </a:r>
            <a:r>
              <a:rPr/>
              <a:t>Sonti,</a:t>
            </a:r>
            <a:r>
              <a:rPr/>
              <a:t> </a:t>
            </a:r>
            <a:r>
              <a:rPr/>
              <a:t>Rujula</a:t>
            </a:r>
            <a:r>
              <a:rPr/>
              <a:t> </a:t>
            </a:r>
            <a:r>
              <a:rPr/>
              <a:t>Nadipi,</a:t>
            </a:r>
            <a:r>
              <a:rPr/>
              <a:t> </a:t>
            </a:r>
            <a:r>
              <a:rPr/>
              <a:t>Swapnil</a:t>
            </a:r>
            <a:r>
              <a:rPr/>
              <a:t> </a:t>
            </a:r>
            <a:r>
              <a:rPr/>
              <a:t>Sethi,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Ujas</a:t>
            </a:r>
            <a:r>
              <a:rPr/>
              <a:t> </a:t>
            </a:r>
            <a:r>
              <a:rPr/>
              <a:t>Shah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9/19/2021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plot_spend_all_q1_q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plot_emp_inc_q1_q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plot_spend_smoot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plot_spend_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Training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Presentation_RMD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stimulus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economy?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(using high customer spending as a proxy for economic health)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It’s not great, to be blunt.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Possible Better Models</a:t>
            </a:r>
          </a:p>
          <a:p>
            <a:pPr lvl="1"/>
            <a:r>
              <a:rPr/>
              <a:t>Neural Networks</a:t>
            </a:r>
          </a:p>
          <a:p>
            <a:pPr lvl="1"/>
            <a:r>
              <a:rPr/>
              <a:t>Decision Trees</a:t>
            </a:r>
          </a:p>
          <a:p>
            <a:pPr lvl="1"/>
            <a:r>
              <a:rPr/>
              <a:t>Time Series Models (LSTM, RNN, etc.)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Biases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Movement data only comes from Google</a:t>
            </a:r>
          </a:p>
          <a:p>
            <a:pPr lvl="1"/>
            <a:r>
              <a:rPr/>
              <a:t>Effect of stimulus checks won’t fade, because of the way we encoded the data.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Stimulus checks -&gt; Higher Consumer Spending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Therefore,</a:t>
            </a:r>
          </a:p>
          <a:p>
            <a:pPr lvl="0" marL="0" indent="0">
              <a:buNone/>
            </a:pPr>
            <a:r>
              <a:rPr b="1"/>
              <a:t>IF</a:t>
            </a:r>
            <a:r>
              <a:rPr/>
              <a:t> Higher Consumer Spending -&gt; Healthier Economy </a:t>
            </a:r>
            <a:r>
              <a:rPr i="1"/>
              <a:t>(needs separate analysis)</a:t>
            </a:r>
          </a:p>
          <a:p>
            <a:pPr lvl="0" marL="0" indent="0">
              <a:buNone/>
            </a:pPr>
            <a:r>
              <a:rPr b="1"/>
              <a:t>THEN</a:t>
            </a:r>
            <a:r>
              <a:rPr/>
              <a:t> Stimulus Checks -&gt; More Jobs and Better Jobs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 b="1"/>
              <a:t>YOU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Economy</a:t>
            </a:r>
            <a:r>
              <a:rPr/>
              <a:t> </a:t>
            </a:r>
            <a:r>
              <a:rPr/>
              <a:t>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Healthy Economy –&gt; More Jobs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&amp;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Healthy Economy –&gt; Better-Paying Jobs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>
                <a:hlinkClick r:id="rId2"/>
              </a:rPr>
              <a:t>https://github.com/OpportunityInsights/EconomicTracker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“The Economic Impacts of COVID-19: Evidence from a New Public Database Built Using Private Sector Data”, by Raj Chetty, John Friedman, Nathaniel Hendren, Michael Stepner, and the Opportunity Insights Team. November 2020. Available at: </a:t>
            </a:r>
            <a:r>
              <a:rPr b="1">
                <a:hlinkClick r:id="rId3"/>
              </a:rPr>
              <a:t>https://opportunityinsights.org/wp-content/uploads/2020/05/tracker_paper.pdf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Replace</a:t>
            </a:r>
            <a:r>
              <a:rPr/>
              <a:t> </a:t>
            </a:r>
            <a:r>
              <a:rPr b="1"/>
              <a:t>NA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 b="1"/>
              <a:t>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https://stackoverflow.com/questions/45576805/how-to-replace-all-na-in-a-dataframe-using-tidyrreplace-na</a:t>
            </a:r>
            <a:br/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replace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(.),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(spend_all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Combine</a:t>
            </a:r>
            <a:r>
              <a:rPr/>
              <a:t> </a:t>
            </a:r>
            <a:r>
              <a:rPr/>
              <a:t>Weekly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Daily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df_weekly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(year, week, stateabbrev)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summarize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spend_all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(spend_all), </a:t>
            </a:r>
            <a:r>
              <a:rPr>
                <a:solidFill>
                  <a:srgbClr val="7D9029"/>
                </a:solidFill>
                <a:latin typeface="Courier"/>
              </a:rPr>
              <a:t>contclaims_rate_combined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(contclaims_rate_combined), </a:t>
            </a:r>
            <a:r>
              <a:rPr>
                <a:solidFill>
                  <a:srgbClr val="7D9029"/>
                </a:solidFill>
                <a:latin typeface="Courier"/>
              </a:rPr>
              <a:t>bg_posts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(bg_posts), </a:t>
            </a:r>
            <a:r>
              <a:rPr>
                <a:solidFill>
                  <a:srgbClr val="7D9029"/>
                </a:solidFill>
                <a:latin typeface="Courier"/>
              </a:rPr>
              <a:t>emp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(emp), </a:t>
            </a:r>
            <a:r>
              <a:rPr>
                <a:solidFill>
                  <a:srgbClr val="7D9029"/>
                </a:solidFill>
                <a:latin typeface="Courier"/>
              </a:rPr>
              <a:t>gps_retail_and_recreation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(gps_retail_and_recreation), </a:t>
            </a:r>
            <a:r>
              <a:rPr>
                <a:solidFill>
                  <a:srgbClr val="7D9029"/>
                </a:solidFill>
                <a:latin typeface="Courier"/>
              </a:rPr>
              <a:t>gps_grocery_and_pharmacy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(gps_grocery_and_pharmacy), </a:t>
            </a:r>
            <a:r>
              <a:rPr>
                <a:solidFill>
                  <a:srgbClr val="7D9029"/>
                </a:solidFill>
                <a:latin typeface="Courier"/>
              </a:rPr>
              <a:t>gps_parks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(gps_parks), </a:t>
            </a:r>
            <a:r>
              <a:rPr>
                <a:solidFill>
                  <a:srgbClr val="7D9029"/>
                </a:solidFill>
                <a:latin typeface="Courier"/>
              </a:rPr>
              <a:t>gps_transit_stations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(gps_transit_stations), </a:t>
            </a:r>
            <a:r>
              <a:rPr>
                <a:solidFill>
                  <a:srgbClr val="7D9029"/>
                </a:solidFill>
                <a:latin typeface="Courier"/>
              </a:rPr>
              <a:t>gps_workplaces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(gps_workplaces), </a:t>
            </a:r>
            <a:r>
              <a:rPr>
                <a:solidFill>
                  <a:srgbClr val="7D9029"/>
                </a:solidFill>
                <a:latin typeface="Courier"/>
              </a:rPr>
              <a:t>gps_residential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(gps_residential), </a:t>
            </a:r>
            <a:r>
              <a:rPr>
                <a:solidFill>
                  <a:srgbClr val="7D9029"/>
                </a:solidFill>
                <a:latin typeface="Courier"/>
              </a:rPr>
              <a:t>gps_away_from_home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(gps_away_from_home), </a:t>
            </a:r>
            <a:r>
              <a:rPr>
                <a:solidFill>
                  <a:srgbClr val="7D9029"/>
                </a:solidFill>
                <a:latin typeface="Courier"/>
              </a:rPr>
              <a:t>new_case_count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(new_case_count), </a:t>
            </a:r>
            <a:r>
              <a:rPr>
                <a:solidFill>
                  <a:srgbClr val="7D9029"/>
                </a:solidFill>
                <a:latin typeface="Courier"/>
              </a:rPr>
              <a:t>new_death_count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(new_death_count), </a:t>
            </a:r>
            <a:r>
              <a:rPr>
                <a:solidFill>
                  <a:srgbClr val="7D9029"/>
                </a:solidFill>
                <a:latin typeface="Courier"/>
              </a:rPr>
              <a:t>case_count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(case_count), </a:t>
            </a:r>
            <a:r>
              <a:rPr>
                <a:solidFill>
                  <a:srgbClr val="7D9029"/>
                </a:solidFill>
                <a:latin typeface="Courier"/>
              </a:rPr>
              <a:t>death_count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(death_count), </a:t>
            </a:r>
            <a:r>
              <a:rPr>
                <a:solidFill>
                  <a:srgbClr val="7D9029"/>
                </a:solidFill>
                <a:latin typeface="Courier"/>
              </a:rPr>
              <a:t>date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(date))</a:t>
            </a:r>
          </a:p>
          <a:p>
            <a:pPr lvl="0" indent="0">
              <a:buNone/>
            </a:pPr>
            <a:r>
              <a:rPr>
                <a:latin typeface="Courier"/>
              </a:rPr>
              <a:t>## `summarise()` has grouped output by 'year', 'week'. You can override using the `.groups` argument.</a:t>
            </a:r>
          </a:p>
          <a:p>
            <a:pPr lvl="0" indent="0">
              <a:buNone/>
            </a:pPr>
            <a:r>
              <a:rPr>
                <a:latin typeface="Courier"/>
              </a:rPr>
              <a:t>df_weekly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left_join</a:t>
            </a:r>
            <a:r>
              <a:rPr>
                <a:latin typeface="Courier"/>
              </a:rPr>
              <a:t>(df_weekly, state_id,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"stateabbrev"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Adding</a:t>
            </a:r>
            <a:r>
              <a:rPr/>
              <a:t> </a:t>
            </a:r>
            <a:r>
              <a:rPr/>
              <a:t>Stimulus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df_weekly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df_weekly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first_check =</a:t>
            </a:r>
            <a:r>
              <a:rPr>
                <a:latin typeface="Courier"/>
              </a:rPr>
              <a:t> (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(date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ymd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"2020-04-15"</a:t>
            </a:r>
            <a:r>
              <a:rPr>
                <a:latin typeface="Courier"/>
              </a:rPr>
              <a:t>))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}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}),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second_check =</a:t>
            </a:r>
            <a:r>
              <a:rPr>
                <a:latin typeface="Courier"/>
              </a:rPr>
              <a:t> (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(date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ymd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"2021-01-04"</a:t>
            </a:r>
            <a:r>
              <a:rPr>
                <a:latin typeface="Courier"/>
              </a:rPr>
              <a:t>))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}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}),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third_check =</a:t>
            </a:r>
            <a:r>
              <a:rPr>
                <a:latin typeface="Courier"/>
              </a:rPr>
              <a:t> (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(date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ymd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"2021-03-18"</a:t>
            </a:r>
            <a:r>
              <a:rPr>
                <a:latin typeface="Courier"/>
              </a:rPr>
              <a:t>))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}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})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Plotting</a:t>
            </a:r>
            <a:r>
              <a:rPr/>
              <a:t> </a:t>
            </a:r>
            <a:r>
              <a:rPr/>
              <a:t>spending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(The dates for the stimulus checks were approximated from </a:t>
            </a:r>
            <a:r>
              <a:rPr>
                <a:hlinkClick r:id="rId2"/>
              </a:rPr>
              <a:t>this article</a:t>
            </a:r>
            <a:r>
              <a:rPr/>
              <a:t>.)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x:y: numerical
## expression has 2 elements:
## only the first used
## Warning in x:y: numerical
## expression has 2 elements:
## only the first used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
## mask$eval_all_mutate(quo): NAs
## introduced by coercion
## Warning in
## mask$eval_all_mutate(quo): NAs
## introduced by coercion
## Warning in
## mask$eval_all_mutate(quo): NAs
## introduced by coercion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RMD_files/figure-pptx/plot_spend_all_nationa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Stimulus Checks and Consumer Spending</dc:title>
  <dc:creator>Aaron Davis, Navya Sonti, Rujula Nadipi, Swapnil Sethi, and Ujas Shah</dc:creator>
  <cp:keywords/>
  <dcterms:created xsi:type="dcterms:W3CDTF">2021-09-21T03:17:56Z</dcterms:created>
  <dcterms:modified xsi:type="dcterms:W3CDTF">2021-09-21T03:17:56Z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9/19/2021</vt:lpwstr>
  </property>
  <property fmtid="{D5CDD505-2E9C-101B-9397-08002B2CF9AE}" pid="3" name="output">
    <vt:lpwstr/>
  </property>
</Properties>
</file>