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9312" y="4572"/>
            <a:ext cx="4742815" cy="6853555"/>
          </a:xfrm>
          <a:custGeom>
            <a:avLst/>
            <a:gdLst/>
            <a:ahLst/>
            <a:cxnLst/>
            <a:rect l="l" t="t" r="r" b="b"/>
            <a:pathLst>
              <a:path w="4742815" h="6853555">
                <a:moveTo>
                  <a:pt x="1927860" y="0"/>
                </a:moveTo>
                <a:lnTo>
                  <a:pt x="3146806" y="6853043"/>
                </a:lnTo>
              </a:path>
              <a:path w="4742815" h="6853555">
                <a:moveTo>
                  <a:pt x="4742561" y="3689604"/>
                </a:moveTo>
                <a:lnTo>
                  <a:pt x="0" y="6852958"/>
                </a:lnTo>
              </a:path>
            </a:pathLst>
          </a:custGeom>
          <a:ln w="9144">
            <a:solidFill>
              <a:srgbClr val="5FC9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602724" y="0"/>
            <a:ext cx="2588895" cy="6858000"/>
          </a:xfrm>
          <a:custGeom>
            <a:avLst/>
            <a:gdLst/>
            <a:ahLst/>
            <a:cxnLst/>
            <a:rect l="l" t="t" r="r" b="b"/>
            <a:pathLst>
              <a:path w="2588895" h="6858000">
                <a:moveTo>
                  <a:pt x="2588895" y="0"/>
                </a:moveTo>
                <a:lnTo>
                  <a:pt x="0" y="0"/>
                </a:lnTo>
                <a:lnTo>
                  <a:pt x="1208785" y="6857995"/>
                </a:lnTo>
                <a:lnTo>
                  <a:pt x="2588895" y="6857995"/>
                </a:lnTo>
                <a:lnTo>
                  <a:pt x="2588895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935212" y="3048000"/>
            <a:ext cx="3256915" cy="3810000"/>
          </a:xfrm>
          <a:custGeom>
            <a:avLst/>
            <a:gdLst/>
            <a:ahLst/>
            <a:cxnLst/>
            <a:rect l="l" t="t" r="r" b="b"/>
            <a:pathLst>
              <a:path w="3256915" h="3810000">
                <a:moveTo>
                  <a:pt x="3256788" y="0"/>
                </a:moveTo>
                <a:lnTo>
                  <a:pt x="0" y="3809999"/>
                </a:lnTo>
                <a:lnTo>
                  <a:pt x="3256788" y="3809999"/>
                </a:lnTo>
                <a:lnTo>
                  <a:pt x="3256788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9337548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198" y="0"/>
                </a:moveTo>
                <a:lnTo>
                  <a:pt x="0" y="0"/>
                </a:lnTo>
                <a:lnTo>
                  <a:pt x="2470150" y="6857995"/>
                </a:lnTo>
                <a:lnTo>
                  <a:pt x="2854198" y="6857995"/>
                </a:lnTo>
                <a:lnTo>
                  <a:pt x="2854198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936224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522" y="0"/>
                </a:moveTo>
                <a:lnTo>
                  <a:pt x="0" y="0"/>
                </a:lnTo>
                <a:lnTo>
                  <a:pt x="1114298" y="6857995"/>
                </a:lnTo>
                <a:lnTo>
                  <a:pt x="1255522" y="6857995"/>
                </a:lnTo>
                <a:lnTo>
                  <a:pt x="1255522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372344" y="3590544"/>
            <a:ext cx="1819910" cy="3267710"/>
          </a:xfrm>
          <a:custGeom>
            <a:avLst/>
            <a:gdLst/>
            <a:ahLst/>
            <a:cxnLst/>
            <a:rect l="l" t="t" r="r" b="b"/>
            <a:pathLst>
              <a:path w="1819909" h="3267709">
                <a:moveTo>
                  <a:pt x="1819655" y="0"/>
                </a:moveTo>
                <a:lnTo>
                  <a:pt x="0" y="3267455"/>
                </a:lnTo>
                <a:lnTo>
                  <a:pt x="1819655" y="3267455"/>
                </a:lnTo>
                <a:lnTo>
                  <a:pt x="181965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4009644"/>
            <a:ext cx="448309" cy="2848610"/>
          </a:xfrm>
          <a:custGeom>
            <a:avLst/>
            <a:gdLst/>
            <a:ahLst/>
            <a:cxnLst/>
            <a:rect l="l" t="t" r="r" b="b"/>
            <a:pathLst>
              <a:path w="448309" h="2848609">
                <a:moveTo>
                  <a:pt x="0" y="0"/>
                </a:moveTo>
                <a:lnTo>
                  <a:pt x="0" y="2848355"/>
                </a:lnTo>
                <a:lnTo>
                  <a:pt x="448056" y="284835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9354311" y="53629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6696456" y="1696211"/>
            <a:ext cx="314325" cy="323215"/>
          </a:xfrm>
          <a:custGeom>
            <a:avLst/>
            <a:gdLst/>
            <a:ahLst/>
            <a:cxnLst/>
            <a:rect l="l" t="t" r="r" b="b"/>
            <a:pathLst>
              <a:path w="314325" h="323214">
                <a:moveTo>
                  <a:pt x="313944" y="0"/>
                </a:moveTo>
                <a:lnTo>
                  <a:pt x="0" y="0"/>
                </a:lnTo>
                <a:lnTo>
                  <a:pt x="0" y="323088"/>
                </a:lnTo>
                <a:lnTo>
                  <a:pt x="313944" y="323088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9354311" y="5896355"/>
            <a:ext cx="180340" cy="181610"/>
          </a:xfrm>
          <a:custGeom>
            <a:avLst/>
            <a:gdLst/>
            <a:ahLst/>
            <a:cxnLst/>
            <a:rect l="l" t="t" r="r" b="b"/>
            <a:pathLst>
              <a:path w="180340" h="181610">
                <a:moveTo>
                  <a:pt x="179831" y="0"/>
                </a:moveTo>
                <a:lnTo>
                  <a:pt x="0" y="0"/>
                </a:lnTo>
                <a:lnTo>
                  <a:pt x="0" y="181356"/>
                </a:lnTo>
                <a:lnTo>
                  <a:pt x="179831" y="181356"/>
                </a:lnTo>
                <a:lnTo>
                  <a:pt x="17983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8" name="bg 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255" y="6467855"/>
            <a:ext cx="76200" cy="17678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9312" y="4572"/>
            <a:ext cx="4742815" cy="6853555"/>
          </a:xfrm>
          <a:custGeom>
            <a:avLst/>
            <a:gdLst/>
            <a:ahLst/>
            <a:cxnLst/>
            <a:rect l="l" t="t" r="r" b="b"/>
            <a:pathLst>
              <a:path w="4742815" h="6853555">
                <a:moveTo>
                  <a:pt x="1927860" y="0"/>
                </a:moveTo>
                <a:lnTo>
                  <a:pt x="3146806" y="6853043"/>
                </a:lnTo>
              </a:path>
              <a:path w="4742815" h="6853555">
                <a:moveTo>
                  <a:pt x="4742561" y="3689604"/>
                </a:moveTo>
                <a:lnTo>
                  <a:pt x="0" y="6852958"/>
                </a:lnTo>
              </a:path>
            </a:pathLst>
          </a:custGeom>
          <a:ln w="9144">
            <a:solidFill>
              <a:srgbClr val="5FC9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602724" y="0"/>
            <a:ext cx="2588895" cy="6858000"/>
          </a:xfrm>
          <a:custGeom>
            <a:avLst/>
            <a:gdLst/>
            <a:ahLst/>
            <a:cxnLst/>
            <a:rect l="l" t="t" r="r" b="b"/>
            <a:pathLst>
              <a:path w="2588895" h="6858000">
                <a:moveTo>
                  <a:pt x="2588895" y="0"/>
                </a:moveTo>
                <a:lnTo>
                  <a:pt x="0" y="0"/>
                </a:lnTo>
                <a:lnTo>
                  <a:pt x="1208785" y="6857995"/>
                </a:lnTo>
                <a:lnTo>
                  <a:pt x="2588895" y="6857995"/>
                </a:lnTo>
                <a:lnTo>
                  <a:pt x="2588895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935212" y="3048000"/>
            <a:ext cx="3256915" cy="3810000"/>
          </a:xfrm>
          <a:custGeom>
            <a:avLst/>
            <a:gdLst/>
            <a:ahLst/>
            <a:cxnLst/>
            <a:rect l="l" t="t" r="r" b="b"/>
            <a:pathLst>
              <a:path w="3256915" h="3810000">
                <a:moveTo>
                  <a:pt x="3256788" y="0"/>
                </a:moveTo>
                <a:lnTo>
                  <a:pt x="0" y="3809999"/>
                </a:lnTo>
                <a:lnTo>
                  <a:pt x="3256788" y="3809999"/>
                </a:lnTo>
                <a:lnTo>
                  <a:pt x="3256788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9337548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198" y="0"/>
                </a:moveTo>
                <a:lnTo>
                  <a:pt x="0" y="0"/>
                </a:lnTo>
                <a:lnTo>
                  <a:pt x="2470150" y="6857995"/>
                </a:lnTo>
                <a:lnTo>
                  <a:pt x="2854198" y="6857995"/>
                </a:lnTo>
                <a:lnTo>
                  <a:pt x="2854198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936224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522" y="0"/>
                </a:moveTo>
                <a:lnTo>
                  <a:pt x="0" y="0"/>
                </a:lnTo>
                <a:lnTo>
                  <a:pt x="1114298" y="6857995"/>
                </a:lnTo>
                <a:lnTo>
                  <a:pt x="1255522" y="6857995"/>
                </a:lnTo>
                <a:lnTo>
                  <a:pt x="1255522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372344" y="3590544"/>
            <a:ext cx="1819910" cy="3267710"/>
          </a:xfrm>
          <a:custGeom>
            <a:avLst/>
            <a:gdLst/>
            <a:ahLst/>
            <a:cxnLst/>
            <a:rect l="l" t="t" r="r" b="b"/>
            <a:pathLst>
              <a:path w="1819909" h="3267709">
                <a:moveTo>
                  <a:pt x="1819655" y="0"/>
                </a:moveTo>
                <a:lnTo>
                  <a:pt x="0" y="3267455"/>
                </a:lnTo>
                <a:lnTo>
                  <a:pt x="1819655" y="3267455"/>
                </a:lnTo>
                <a:lnTo>
                  <a:pt x="181965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4009644"/>
            <a:ext cx="448309" cy="2848610"/>
          </a:xfrm>
          <a:custGeom>
            <a:avLst/>
            <a:gdLst/>
            <a:ahLst/>
            <a:cxnLst/>
            <a:rect l="l" t="t" r="r" b="b"/>
            <a:pathLst>
              <a:path w="448309" h="2848609">
                <a:moveTo>
                  <a:pt x="0" y="0"/>
                </a:moveTo>
                <a:lnTo>
                  <a:pt x="0" y="2848355"/>
                </a:lnTo>
                <a:lnTo>
                  <a:pt x="448056" y="284835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2594" y="354279"/>
            <a:ext cx="8484870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5844" y="1101090"/>
            <a:ext cx="8070850" cy="4552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3712" y="1104900"/>
            <a:ext cx="1742439" cy="1333500"/>
            <a:chOff x="743712" y="1104900"/>
            <a:chExt cx="1742439" cy="1333500"/>
          </a:xfrm>
        </p:grpSpPr>
        <p:sp>
          <p:nvSpPr>
            <p:cNvPr id="3" name="object 3"/>
            <p:cNvSpPr/>
            <p:nvPr/>
          </p:nvSpPr>
          <p:spPr>
            <a:xfrm>
              <a:off x="743712" y="1380743"/>
              <a:ext cx="1228725" cy="1057910"/>
            </a:xfrm>
            <a:custGeom>
              <a:avLst/>
              <a:gdLst/>
              <a:ahLst/>
              <a:cxnLst/>
              <a:rect l="l" t="t" r="r" b="b"/>
              <a:pathLst>
                <a:path w="1228725" h="1057910">
                  <a:moveTo>
                    <a:pt x="964183" y="0"/>
                  </a:moveTo>
                  <a:lnTo>
                    <a:pt x="264236" y="0"/>
                  </a:lnTo>
                  <a:lnTo>
                    <a:pt x="0" y="528827"/>
                  </a:lnTo>
                  <a:lnTo>
                    <a:pt x="264236" y="1057655"/>
                  </a:lnTo>
                  <a:lnTo>
                    <a:pt x="964183" y="1057655"/>
                  </a:lnTo>
                  <a:lnTo>
                    <a:pt x="1228344" y="528827"/>
                  </a:lnTo>
                  <a:lnTo>
                    <a:pt x="964183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7944" y="1104900"/>
              <a:ext cx="647700" cy="562610"/>
            </a:xfrm>
            <a:custGeom>
              <a:avLst/>
              <a:gdLst/>
              <a:ahLst/>
              <a:cxnLst/>
              <a:rect l="l" t="t" r="r" b="b"/>
              <a:pathLst>
                <a:path w="647700" h="562610">
                  <a:moveTo>
                    <a:pt x="507238" y="0"/>
                  </a:moveTo>
                  <a:lnTo>
                    <a:pt x="140462" y="0"/>
                  </a:lnTo>
                  <a:lnTo>
                    <a:pt x="0" y="281050"/>
                  </a:lnTo>
                  <a:lnTo>
                    <a:pt x="140462" y="562355"/>
                  </a:lnTo>
                  <a:lnTo>
                    <a:pt x="507238" y="562355"/>
                  </a:lnTo>
                  <a:lnTo>
                    <a:pt x="647700" y="281050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3611" y="1190244"/>
            <a:ext cx="1666239" cy="1438910"/>
          </a:xfrm>
          <a:custGeom>
            <a:avLst/>
            <a:gdLst/>
            <a:ahLst/>
            <a:cxnLst/>
            <a:rect l="l" t="t" r="r" b="b"/>
            <a:pathLst>
              <a:path w="1666239" h="1438910">
                <a:moveTo>
                  <a:pt x="1306449" y="0"/>
                </a:moveTo>
                <a:lnTo>
                  <a:pt x="359283" y="0"/>
                </a:lnTo>
                <a:lnTo>
                  <a:pt x="0" y="719201"/>
                </a:lnTo>
                <a:lnTo>
                  <a:pt x="359283" y="1438655"/>
                </a:lnTo>
                <a:lnTo>
                  <a:pt x="1306449" y="1438655"/>
                </a:lnTo>
                <a:lnTo>
                  <a:pt x="1665732" y="719201"/>
                </a:lnTo>
                <a:lnTo>
                  <a:pt x="1306449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855" y="5228844"/>
            <a:ext cx="723900" cy="620395"/>
          </a:xfrm>
          <a:custGeom>
            <a:avLst/>
            <a:gdLst/>
            <a:ahLst/>
            <a:cxnLst/>
            <a:rect l="l" t="t" r="r" b="b"/>
            <a:pathLst>
              <a:path w="723900" h="620395">
                <a:moveTo>
                  <a:pt x="569087" y="0"/>
                </a:moveTo>
                <a:lnTo>
                  <a:pt x="154813" y="0"/>
                </a:lnTo>
                <a:lnTo>
                  <a:pt x="0" y="310133"/>
                </a:lnTo>
                <a:lnTo>
                  <a:pt x="154813" y="620267"/>
                </a:lnTo>
                <a:lnTo>
                  <a:pt x="569087" y="620267"/>
                </a:lnTo>
                <a:lnTo>
                  <a:pt x="723900" y="310133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393563" y="5069204"/>
            <a:ext cx="4374515" cy="1245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">
                <a:latin typeface="Trebuchet MS"/>
                <a:cs typeface="Trebuchet MS"/>
              </a:rPr>
              <a:t>Presented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 spc="5">
                <a:latin typeface="Trebuchet MS"/>
                <a:cs typeface="Trebuchet MS"/>
              </a:rPr>
              <a:t>By:</a:t>
            </a:r>
            <a:endParaRPr sz="20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dirty="0" sz="2000" spc="5">
                <a:latin typeface="Trebuchet MS"/>
                <a:cs typeface="Trebuchet MS"/>
              </a:rPr>
              <a:t>Rujuta</a:t>
            </a:r>
            <a:r>
              <a:rPr dirty="0" sz="2000" spc="-1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M</a:t>
            </a:r>
            <a:endParaRPr sz="2000">
              <a:latin typeface="Trebuchet MS"/>
              <a:cs typeface="Trebuchet MS"/>
            </a:endParaRPr>
          </a:p>
          <a:p>
            <a:pPr marL="927100" marR="5080">
              <a:lnSpc>
                <a:spcPct val="100000"/>
              </a:lnSpc>
            </a:pPr>
            <a:r>
              <a:rPr dirty="0" sz="2000" spc="5">
                <a:latin typeface="Trebuchet MS"/>
                <a:cs typeface="Trebuchet MS"/>
              </a:rPr>
              <a:t>KGiSL</a:t>
            </a:r>
            <a:r>
              <a:rPr dirty="0" sz="2000" spc="20">
                <a:latin typeface="Trebuchet MS"/>
                <a:cs typeface="Trebuchet MS"/>
              </a:rPr>
              <a:t> </a:t>
            </a:r>
            <a:r>
              <a:rPr dirty="0" sz="2000" spc="5">
                <a:latin typeface="Trebuchet MS"/>
                <a:cs typeface="Trebuchet MS"/>
              </a:rPr>
              <a:t>Institute</a:t>
            </a:r>
            <a:r>
              <a:rPr dirty="0" sz="2000" spc="20">
                <a:latin typeface="Trebuchet MS"/>
                <a:cs typeface="Trebuchet MS"/>
              </a:rPr>
              <a:t> </a:t>
            </a:r>
            <a:r>
              <a:rPr dirty="0" sz="2000" spc="5">
                <a:latin typeface="Trebuchet MS"/>
                <a:cs typeface="Trebuchet MS"/>
              </a:rPr>
              <a:t>Of</a:t>
            </a:r>
            <a:r>
              <a:rPr dirty="0" sz="2000" spc="10">
                <a:latin typeface="Trebuchet MS"/>
                <a:cs typeface="Trebuchet MS"/>
              </a:rPr>
              <a:t> </a:t>
            </a:r>
            <a:r>
              <a:rPr dirty="0" sz="2000" spc="5">
                <a:latin typeface="Trebuchet MS"/>
                <a:cs typeface="Trebuchet MS"/>
              </a:rPr>
              <a:t>Technology </a:t>
            </a:r>
            <a:r>
              <a:rPr dirty="0" sz="2000" spc="-590">
                <a:latin typeface="Trebuchet MS"/>
                <a:cs typeface="Trebuchet MS"/>
              </a:rPr>
              <a:t> </a:t>
            </a:r>
            <a:r>
              <a:rPr dirty="0" sz="2000" spc="10">
                <a:latin typeface="Trebuchet MS"/>
                <a:cs typeface="Trebuchet MS"/>
              </a:rPr>
              <a:t>NM </a:t>
            </a:r>
            <a:r>
              <a:rPr dirty="0" sz="2000">
                <a:latin typeface="Trebuchet MS"/>
                <a:cs typeface="Trebuchet MS"/>
              </a:rPr>
              <a:t>ID:</a:t>
            </a:r>
            <a:r>
              <a:rPr dirty="0" sz="2000" spc="25">
                <a:latin typeface="Trebuchet MS"/>
                <a:cs typeface="Trebuchet MS"/>
              </a:rPr>
              <a:t> </a:t>
            </a:r>
            <a:r>
              <a:rPr dirty="0" sz="2000" spc="15">
                <a:latin typeface="Trebuchet MS"/>
                <a:cs typeface="Trebuchet MS"/>
              </a:rPr>
              <a:t>au711721243083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343025" y="2779903"/>
            <a:ext cx="6772909" cy="1126490"/>
          </a:xfrm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75"/>
              </a:spcBef>
            </a:pPr>
            <a:r>
              <a:rPr dirty="0" sz="3600" spc="-30">
                <a:latin typeface="Calibri"/>
                <a:cs typeface="Calibri"/>
              </a:rPr>
              <a:t>ECG </a:t>
            </a:r>
            <a:r>
              <a:rPr dirty="0" sz="3600">
                <a:latin typeface="Calibri"/>
                <a:cs typeface="Calibri"/>
              </a:rPr>
              <a:t>based anomaly </a:t>
            </a:r>
            <a:r>
              <a:rPr dirty="0" sz="3600" spc="-15">
                <a:latin typeface="Calibri"/>
                <a:cs typeface="Calibri"/>
              </a:rPr>
              <a:t>detection </a:t>
            </a:r>
            <a:r>
              <a:rPr dirty="0" sz="3600">
                <a:latin typeface="Calibri"/>
                <a:cs typeface="Calibri"/>
              </a:rPr>
              <a:t>using </a:t>
            </a:r>
            <a:r>
              <a:rPr dirty="0" sz="3600" spc="-800">
                <a:latin typeface="Calibri"/>
                <a:cs typeface="Calibri"/>
              </a:rPr>
              <a:t> </a:t>
            </a:r>
            <a:r>
              <a:rPr dirty="0" sz="3600" spc="-5">
                <a:latin typeface="Calibri"/>
                <a:cs typeface="Calibri"/>
              </a:rPr>
              <a:t>autoencoder</a:t>
            </a:r>
            <a:endParaRPr sz="36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079" y="6467855"/>
            <a:ext cx="76186" cy="17746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241" y="6464300"/>
            <a:ext cx="178816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20">
                <a:solidFill>
                  <a:srgbClr val="2C83C3"/>
                </a:solidFill>
                <a:latin typeface="Trebuchet MS"/>
                <a:cs typeface="Trebuchet MS"/>
              </a:rPr>
              <a:t>3/21/202</a:t>
            </a: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10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40" b="1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dirty="0" sz="1100" spc="5" b="1">
                <a:solidFill>
                  <a:srgbClr val="2C83C3"/>
                </a:solidFill>
                <a:latin typeface="Trebuchet MS"/>
                <a:cs typeface="Trebuchet MS"/>
              </a:rPr>
              <a:t>nnu</a:t>
            </a:r>
            <a:r>
              <a:rPr dirty="0" sz="1100" spc="10" b="1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l</a:t>
            </a:r>
            <a:r>
              <a:rPr dirty="0" sz="1100" spc="-105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5" b="1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dirty="0" sz="1100" spc="35" b="1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dirty="0" sz="1100" spc="100" b="1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dirty="0" sz="1100" spc="-45" b="1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dirty="0" sz="1100" spc="35" b="1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380469" y="6464300"/>
            <a:ext cx="9906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2C926B"/>
                </a:solidFill>
                <a:latin typeface="Trebuchet MS"/>
                <a:cs typeface="Trebuchet MS"/>
              </a:rPr>
              <a:t>1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6327" y="6488300"/>
            <a:ext cx="83820" cy="163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100" spc="5" b="1">
                <a:solidFill>
                  <a:srgbClr val="2C83C3"/>
                </a:solidFill>
                <a:latin typeface="Trebuchet MS"/>
                <a:cs typeface="Trebuchet MS"/>
              </a:rPr>
              <a:t>n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9851" y="6467043"/>
            <a:ext cx="178816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20">
                <a:solidFill>
                  <a:srgbClr val="2C83C3"/>
                </a:solidFill>
                <a:latin typeface="Trebuchet MS"/>
                <a:cs typeface="Trebuchet MS"/>
              </a:rPr>
              <a:t>3/21/202</a:t>
            </a: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10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35" b="1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n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10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5" b="1">
                <a:solidFill>
                  <a:srgbClr val="2C83C3"/>
                </a:solidFill>
                <a:latin typeface="Trebuchet MS"/>
                <a:cs typeface="Trebuchet MS"/>
              </a:rPr>
              <a:t>u</a:t>
            </a:r>
            <a:r>
              <a:rPr dirty="0" sz="1100" spc="10" b="1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l</a:t>
            </a:r>
            <a:r>
              <a:rPr dirty="0" sz="1100" spc="-105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5" b="1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dirty="0" sz="1100" spc="35" b="1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dirty="0" sz="1100" spc="100" b="1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dirty="0" sz="1100" spc="-45" b="1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dirty="0" sz="1100" spc="35" b="1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54311" y="53629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1143000" y="1124711"/>
            <a:ext cx="8097520" cy="4695825"/>
            <a:chOff x="1143000" y="1124711"/>
            <a:chExt cx="8097520" cy="4695825"/>
          </a:xfrm>
        </p:grpSpPr>
        <p:sp>
          <p:nvSpPr>
            <p:cNvPr id="6" name="object 6"/>
            <p:cNvSpPr/>
            <p:nvPr/>
          </p:nvSpPr>
          <p:spPr>
            <a:xfrm>
              <a:off x="6696455" y="1696211"/>
              <a:ext cx="314325" cy="323215"/>
            </a:xfrm>
            <a:custGeom>
              <a:avLst/>
              <a:gdLst/>
              <a:ahLst/>
              <a:cxnLst/>
              <a:rect l="l" t="t" r="r" b="b"/>
              <a:pathLst>
                <a:path w="314325" h="323214">
                  <a:moveTo>
                    <a:pt x="313944" y="0"/>
                  </a:moveTo>
                  <a:lnTo>
                    <a:pt x="0" y="0"/>
                  </a:lnTo>
                  <a:lnTo>
                    <a:pt x="0" y="323088"/>
                  </a:lnTo>
                  <a:lnTo>
                    <a:pt x="313944" y="323088"/>
                  </a:lnTo>
                  <a:lnTo>
                    <a:pt x="313944" y="0"/>
                  </a:lnTo>
                  <a:close/>
                </a:path>
              </a:pathLst>
            </a:custGeom>
            <a:solidFill>
              <a:srgbClr val="2C83C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3000" y="1124711"/>
              <a:ext cx="8097011" cy="4695444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9354311" y="5896355"/>
            <a:ext cx="180340" cy="181610"/>
          </a:xfrm>
          <a:custGeom>
            <a:avLst/>
            <a:gdLst/>
            <a:ahLst/>
            <a:cxnLst/>
            <a:rect l="l" t="t" r="r" b="b"/>
            <a:pathLst>
              <a:path w="180340" h="181610">
                <a:moveTo>
                  <a:pt x="179831" y="0"/>
                </a:moveTo>
                <a:lnTo>
                  <a:pt x="0" y="0"/>
                </a:lnTo>
                <a:lnTo>
                  <a:pt x="0" y="181356"/>
                </a:lnTo>
                <a:lnTo>
                  <a:pt x="179831" y="181356"/>
                </a:lnTo>
                <a:lnTo>
                  <a:pt x="17983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7255" y="6467855"/>
            <a:ext cx="76200" cy="176783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1304269" y="6464300"/>
            <a:ext cx="17526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5">
                <a:solidFill>
                  <a:srgbClr val="2C926B"/>
                </a:solidFill>
                <a:latin typeface="Trebuchet MS"/>
                <a:cs typeface="Trebuchet MS"/>
              </a:rPr>
              <a:t>10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39241" y="273811"/>
            <a:ext cx="3297554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MODELLING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4786" y="368046"/>
            <a:ext cx="243205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R</a:t>
            </a:r>
            <a:r>
              <a:rPr dirty="0" spc="-35"/>
              <a:t>E</a:t>
            </a:r>
            <a:r>
              <a:rPr dirty="0" spc="5"/>
              <a:t>S</a:t>
            </a:r>
            <a:r>
              <a:rPr dirty="0" spc="-40"/>
              <a:t>U</a:t>
            </a:r>
            <a:r>
              <a:rPr dirty="0" spc="-409"/>
              <a:t>L</a:t>
            </a:r>
            <a:r>
              <a:rPr dirty="0"/>
              <a:t>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4269" y="6464300"/>
            <a:ext cx="17526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5">
                <a:solidFill>
                  <a:srgbClr val="2C926B"/>
                </a:solidFill>
                <a:latin typeface="Trebuchet MS"/>
                <a:cs typeface="Trebuchet MS"/>
              </a:rPr>
              <a:t>11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09116" y="1219200"/>
            <a:ext cx="8944610" cy="5638800"/>
            <a:chOff x="1309116" y="1219200"/>
            <a:chExt cx="8944610" cy="56388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9116" y="1219200"/>
              <a:ext cx="8944356" cy="33528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10000" y="4504943"/>
              <a:ext cx="3601211" cy="235305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7444740" y="0"/>
            <a:ext cx="4751705" cy="6862445"/>
            <a:chOff x="7444740" y="0"/>
            <a:chExt cx="4751705" cy="6862445"/>
          </a:xfrm>
        </p:grpSpPr>
        <p:sp>
          <p:nvSpPr>
            <p:cNvPr id="4" name="object 4"/>
            <p:cNvSpPr/>
            <p:nvPr/>
          </p:nvSpPr>
          <p:spPr>
            <a:xfrm>
              <a:off x="7449312" y="4572"/>
              <a:ext cx="4742815" cy="6853555"/>
            </a:xfrm>
            <a:custGeom>
              <a:avLst/>
              <a:gdLst/>
              <a:ahLst/>
              <a:cxnLst/>
              <a:rect l="l" t="t" r="r" b="b"/>
              <a:pathLst>
                <a:path w="4742815" h="6853555">
                  <a:moveTo>
                    <a:pt x="1927860" y="0"/>
                  </a:moveTo>
                  <a:lnTo>
                    <a:pt x="3146806" y="6853043"/>
                  </a:lnTo>
                </a:path>
                <a:path w="4742815" h="6853555">
                  <a:moveTo>
                    <a:pt x="4742561" y="3689604"/>
                  </a:moveTo>
                  <a:lnTo>
                    <a:pt x="0" y="6852958"/>
                  </a:lnTo>
                </a:path>
              </a:pathLst>
            </a:custGeom>
            <a:ln w="9144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602724" y="0"/>
              <a:ext cx="2588895" cy="6858000"/>
            </a:xfrm>
            <a:custGeom>
              <a:avLst/>
              <a:gdLst/>
              <a:ahLst/>
              <a:cxnLst/>
              <a:rect l="l" t="t" r="r" b="b"/>
              <a:pathLst>
                <a:path w="2588895" h="6858000">
                  <a:moveTo>
                    <a:pt x="2588895" y="0"/>
                  </a:moveTo>
                  <a:lnTo>
                    <a:pt x="0" y="0"/>
                  </a:lnTo>
                  <a:lnTo>
                    <a:pt x="1208785" y="6857995"/>
                  </a:lnTo>
                  <a:lnTo>
                    <a:pt x="2588895" y="6857995"/>
                  </a:lnTo>
                  <a:lnTo>
                    <a:pt x="2588895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935212" y="3048000"/>
              <a:ext cx="3256915" cy="3810000"/>
            </a:xfrm>
            <a:custGeom>
              <a:avLst/>
              <a:gdLst/>
              <a:ahLst/>
              <a:cxnLst/>
              <a:rect l="l" t="t" r="r" b="b"/>
              <a:pathLst>
                <a:path w="3256915" h="3810000">
                  <a:moveTo>
                    <a:pt x="3256788" y="0"/>
                  </a:moveTo>
                  <a:lnTo>
                    <a:pt x="0" y="3809999"/>
                  </a:lnTo>
                  <a:lnTo>
                    <a:pt x="3256788" y="3809999"/>
                  </a:lnTo>
                  <a:lnTo>
                    <a:pt x="3256788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337548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198" y="0"/>
                  </a:moveTo>
                  <a:lnTo>
                    <a:pt x="0" y="0"/>
                  </a:lnTo>
                  <a:lnTo>
                    <a:pt x="2470150" y="6857995"/>
                  </a:lnTo>
                  <a:lnTo>
                    <a:pt x="2854198" y="6857995"/>
                  </a:lnTo>
                  <a:lnTo>
                    <a:pt x="2854198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936224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522" y="0"/>
                  </a:moveTo>
                  <a:lnTo>
                    <a:pt x="0" y="0"/>
                  </a:lnTo>
                  <a:lnTo>
                    <a:pt x="1114298" y="6857995"/>
                  </a:lnTo>
                  <a:lnTo>
                    <a:pt x="1255522" y="6857995"/>
                  </a:lnTo>
                  <a:lnTo>
                    <a:pt x="1255522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372344" y="3590544"/>
              <a:ext cx="1819910" cy="3267710"/>
            </a:xfrm>
            <a:custGeom>
              <a:avLst/>
              <a:gdLst/>
              <a:ahLst/>
              <a:cxnLst/>
              <a:rect l="l" t="t" r="r" b="b"/>
              <a:pathLst>
                <a:path w="1819909" h="3267709">
                  <a:moveTo>
                    <a:pt x="1819655" y="0"/>
                  </a:moveTo>
                  <a:lnTo>
                    <a:pt x="0" y="3267455"/>
                  </a:lnTo>
                  <a:lnTo>
                    <a:pt x="1819655" y="3267455"/>
                  </a:lnTo>
                  <a:lnTo>
                    <a:pt x="181965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/>
          <p:nvPr/>
        </p:nvSpPr>
        <p:spPr>
          <a:xfrm>
            <a:off x="0" y="4009644"/>
            <a:ext cx="448309" cy="2848610"/>
          </a:xfrm>
          <a:custGeom>
            <a:avLst/>
            <a:gdLst/>
            <a:ahLst/>
            <a:cxnLst/>
            <a:rect l="l" t="t" r="r" b="b"/>
            <a:pathLst>
              <a:path w="448309" h="2848609">
                <a:moveTo>
                  <a:pt x="0" y="0"/>
                </a:moveTo>
                <a:lnTo>
                  <a:pt x="0" y="2848355"/>
                </a:lnTo>
                <a:lnTo>
                  <a:pt x="448056" y="284835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52551" y="6488300"/>
            <a:ext cx="1762760" cy="163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100" spc="20">
                <a:solidFill>
                  <a:srgbClr val="2C83C3"/>
                </a:solidFill>
                <a:latin typeface="Trebuchet MS"/>
                <a:cs typeface="Trebuchet MS"/>
              </a:rPr>
              <a:t>3/21/202</a:t>
            </a: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10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40" b="1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dirty="0" sz="1100" spc="5" b="1">
                <a:solidFill>
                  <a:srgbClr val="2C83C3"/>
                </a:solidFill>
                <a:latin typeface="Trebuchet MS"/>
                <a:cs typeface="Trebuchet MS"/>
              </a:rPr>
              <a:t>nnu</a:t>
            </a:r>
            <a:r>
              <a:rPr dirty="0" sz="1100" spc="10" b="1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l</a:t>
            </a:r>
            <a:r>
              <a:rPr dirty="0" sz="1100" spc="-105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5" b="1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dirty="0" sz="1100" spc="35" b="1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dirty="0" sz="1100" spc="100" b="1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dirty="0" sz="1100" spc="-45" b="1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dirty="0" sz="1100" spc="35" b="1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62443" y="448055"/>
            <a:ext cx="363220" cy="361315"/>
          </a:xfrm>
          <a:custGeom>
            <a:avLst/>
            <a:gdLst/>
            <a:ahLst/>
            <a:cxnLst/>
            <a:rect l="l" t="t" r="r" b="b"/>
            <a:pathLst>
              <a:path w="363220" h="361315">
                <a:moveTo>
                  <a:pt x="181355" y="0"/>
                </a:moveTo>
                <a:lnTo>
                  <a:pt x="133096" y="6477"/>
                </a:lnTo>
                <a:lnTo>
                  <a:pt x="89788" y="24638"/>
                </a:lnTo>
                <a:lnTo>
                  <a:pt x="53085" y="52832"/>
                </a:lnTo>
                <a:lnTo>
                  <a:pt x="24764" y="89408"/>
                </a:lnTo>
                <a:lnTo>
                  <a:pt x="6476" y="132588"/>
                </a:lnTo>
                <a:lnTo>
                  <a:pt x="0" y="180594"/>
                </a:lnTo>
                <a:lnTo>
                  <a:pt x="6476" y="228600"/>
                </a:lnTo>
                <a:lnTo>
                  <a:pt x="24764" y="271780"/>
                </a:lnTo>
                <a:lnTo>
                  <a:pt x="53085" y="308229"/>
                </a:lnTo>
                <a:lnTo>
                  <a:pt x="89788" y="336550"/>
                </a:lnTo>
                <a:lnTo>
                  <a:pt x="133096" y="354711"/>
                </a:lnTo>
                <a:lnTo>
                  <a:pt x="181355" y="361188"/>
                </a:lnTo>
                <a:lnTo>
                  <a:pt x="229615" y="354711"/>
                </a:lnTo>
                <a:lnTo>
                  <a:pt x="272923" y="336550"/>
                </a:lnTo>
                <a:lnTo>
                  <a:pt x="309625" y="308229"/>
                </a:lnTo>
                <a:lnTo>
                  <a:pt x="337947" y="271780"/>
                </a:lnTo>
                <a:lnTo>
                  <a:pt x="356234" y="228600"/>
                </a:lnTo>
                <a:lnTo>
                  <a:pt x="362711" y="180594"/>
                </a:lnTo>
                <a:lnTo>
                  <a:pt x="356234" y="132588"/>
                </a:lnTo>
                <a:lnTo>
                  <a:pt x="337947" y="89408"/>
                </a:lnTo>
                <a:lnTo>
                  <a:pt x="309625" y="52832"/>
                </a:lnTo>
                <a:lnTo>
                  <a:pt x="272923" y="24638"/>
                </a:lnTo>
                <a:lnTo>
                  <a:pt x="229615" y="6477"/>
                </a:lnTo>
                <a:lnTo>
                  <a:pt x="18135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1010900" y="5609844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5971" y="3505"/>
                </a:lnTo>
                <a:lnTo>
                  <a:pt x="230377" y="13715"/>
                </a:lnTo>
                <a:lnTo>
                  <a:pt x="187325" y="30098"/>
                </a:lnTo>
                <a:lnTo>
                  <a:pt x="147574" y="52171"/>
                </a:lnTo>
                <a:lnTo>
                  <a:pt x="111378" y="79438"/>
                </a:lnTo>
                <a:lnTo>
                  <a:pt x="79501" y="111378"/>
                </a:lnTo>
                <a:lnTo>
                  <a:pt x="52197" y="147510"/>
                </a:lnTo>
                <a:lnTo>
                  <a:pt x="30099" y="187324"/>
                </a:lnTo>
                <a:lnTo>
                  <a:pt x="13716" y="230314"/>
                </a:lnTo>
                <a:lnTo>
                  <a:pt x="3555" y="275996"/>
                </a:lnTo>
                <a:lnTo>
                  <a:pt x="0" y="323849"/>
                </a:lnTo>
                <a:lnTo>
                  <a:pt x="3555" y="371703"/>
                </a:lnTo>
                <a:lnTo>
                  <a:pt x="13716" y="417385"/>
                </a:lnTo>
                <a:lnTo>
                  <a:pt x="30099" y="460374"/>
                </a:lnTo>
                <a:lnTo>
                  <a:pt x="52197" y="500189"/>
                </a:lnTo>
                <a:lnTo>
                  <a:pt x="79501" y="536320"/>
                </a:lnTo>
                <a:lnTo>
                  <a:pt x="111378" y="568261"/>
                </a:lnTo>
                <a:lnTo>
                  <a:pt x="147574" y="595528"/>
                </a:lnTo>
                <a:lnTo>
                  <a:pt x="187325" y="617600"/>
                </a:lnTo>
                <a:lnTo>
                  <a:pt x="230377" y="633983"/>
                </a:lnTo>
                <a:lnTo>
                  <a:pt x="275971" y="644182"/>
                </a:lnTo>
                <a:lnTo>
                  <a:pt x="323850" y="647699"/>
                </a:lnTo>
                <a:lnTo>
                  <a:pt x="371728" y="644182"/>
                </a:lnTo>
                <a:lnTo>
                  <a:pt x="417322" y="633983"/>
                </a:lnTo>
                <a:lnTo>
                  <a:pt x="460375" y="617600"/>
                </a:lnTo>
                <a:lnTo>
                  <a:pt x="500125" y="595528"/>
                </a:lnTo>
                <a:lnTo>
                  <a:pt x="536321" y="568261"/>
                </a:lnTo>
                <a:lnTo>
                  <a:pt x="568198" y="536320"/>
                </a:lnTo>
                <a:lnTo>
                  <a:pt x="595502" y="500189"/>
                </a:lnTo>
                <a:lnTo>
                  <a:pt x="617601" y="460374"/>
                </a:lnTo>
                <a:lnTo>
                  <a:pt x="633983" y="417385"/>
                </a:lnTo>
                <a:lnTo>
                  <a:pt x="644144" y="371703"/>
                </a:lnTo>
                <a:lnTo>
                  <a:pt x="647700" y="323849"/>
                </a:lnTo>
                <a:lnTo>
                  <a:pt x="644144" y="275996"/>
                </a:lnTo>
                <a:lnTo>
                  <a:pt x="633983" y="230314"/>
                </a:lnTo>
                <a:lnTo>
                  <a:pt x="617601" y="187324"/>
                </a:lnTo>
                <a:lnTo>
                  <a:pt x="595502" y="147510"/>
                </a:lnTo>
                <a:lnTo>
                  <a:pt x="568198" y="111378"/>
                </a:lnTo>
                <a:lnTo>
                  <a:pt x="536321" y="79438"/>
                </a:lnTo>
                <a:lnTo>
                  <a:pt x="500125" y="52171"/>
                </a:lnTo>
                <a:lnTo>
                  <a:pt x="460375" y="30098"/>
                </a:lnTo>
                <a:lnTo>
                  <a:pt x="417322" y="13715"/>
                </a:lnTo>
                <a:lnTo>
                  <a:pt x="371728" y="3505"/>
                </a:lnTo>
                <a:lnTo>
                  <a:pt x="3238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811" y="6134100"/>
            <a:ext cx="246888" cy="248412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47244" y="3819142"/>
            <a:ext cx="4125595" cy="3009900"/>
            <a:chOff x="47244" y="3819142"/>
            <a:chExt cx="4125595" cy="300990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344" y="6409944"/>
              <a:ext cx="3706367" cy="29565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244" y="3819142"/>
              <a:ext cx="1734312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39241" y="427990"/>
            <a:ext cx="235331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0"/>
              <a:t>A</a:t>
            </a:r>
            <a:r>
              <a:rPr dirty="0" spc="5"/>
              <a:t>G</a:t>
            </a:r>
            <a:r>
              <a:rPr dirty="0" spc="-35"/>
              <a:t>E</a:t>
            </a:r>
            <a:r>
              <a:rPr dirty="0" spc="10"/>
              <a:t>N</a:t>
            </a:r>
            <a:r>
              <a:rPr dirty="0" spc="-5"/>
              <a:t>DA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1380469" y="6464300"/>
            <a:ext cx="9906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2C926B"/>
                </a:solidFill>
                <a:latin typeface="Trebuchet MS"/>
                <a:cs typeface="Trebuchet MS"/>
              </a:rPr>
              <a:t>2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86126" y="1719452"/>
            <a:ext cx="6461760" cy="34404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3200" spc="-20">
                <a:latin typeface="Trebuchet MS"/>
                <a:cs typeface="Trebuchet MS"/>
              </a:rPr>
              <a:t>Problem</a:t>
            </a:r>
            <a:r>
              <a:rPr dirty="0" sz="3200" spc="-45">
                <a:latin typeface="Trebuchet MS"/>
                <a:cs typeface="Trebuchet MS"/>
              </a:rPr>
              <a:t> </a:t>
            </a:r>
            <a:r>
              <a:rPr dirty="0" sz="3200">
                <a:latin typeface="Trebuchet MS"/>
                <a:cs typeface="Trebuchet MS"/>
              </a:rPr>
              <a:t>Statement</a:t>
            </a:r>
            <a:endParaRPr sz="32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3200" spc="-20">
                <a:latin typeface="Trebuchet MS"/>
                <a:cs typeface="Trebuchet MS"/>
              </a:rPr>
              <a:t>Project</a:t>
            </a:r>
            <a:r>
              <a:rPr dirty="0" sz="3200" spc="-30">
                <a:latin typeface="Trebuchet MS"/>
                <a:cs typeface="Trebuchet MS"/>
              </a:rPr>
              <a:t> </a:t>
            </a:r>
            <a:r>
              <a:rPr dirty="0" sz="3200">
                <a:latin typeface="Trebuchet MS"/>
                <a:cs typeface="Trebuchet MS"/>
              </a:rPr>
              <a:t>Overview</a:t>
            </a:r>
            <a:endParaRPr sz="32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Trebuchet MS"/>
                <a:cs typeface="Trebuchet MS"/>
              </a:rPr>
              <a:t>Who</a:t>
            </a:r>
            <a:r>
              <a:rPr dirty="0" sz="3200" spc="-25">
                <a:latin typeface="Trebuchet MS"/>
                <a:cs typeface="Trebuchet MS"/>
              </a:rPr>
              <a:t> </a:t>
            </a:r>
            <a:r>
              <a:rPr dirty="0" sz="3200" spc="-5">
                <a:latin typeface="Trebuchet MS"/>
                <a:cs typeface="Trebuchet MS"/>
              </a:rPr>
              <a:t>are the end</a:t>
            </a:r>
            <a:r>
              <a:rPr dirty="0" sz="3200" spc="-15">
                <a:latin typeface="Trebuchet MS"/>
                <a:cs typeface="Trebuchet MS"/>
              </a:rPr>
              <a:t> </a:t>
            </a:r>
            <a:r>
              <a:rPr dirty="0" sz="3200">
                <a:latin typeface="Trebuchet MS"/>
                <a:cs typeface="Trebuchet MS"/>
              </a:rPr>
              <a:t>users?</a:t>
            </a:r>
            <a:endParaRPr sz="32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Trebuchet MS"/>
                <a:cs typeface="Trebuchet MS"/>
              </a:rPr>
              <a:t>Solution</a:t>
            </a:r>
            <a:r>
              <a:rPr dirty="0" sz="3200" spc="-15">
                <a:latin typeface="Trebuchet MS"/>
                <a:cs typeface="Trebuchet MS"/>
              </a:rPr>
              <a:t> </a:t>
            </a:r>
            <a:r>
              <a:rPr dirty="0" sz="3200" spc="-5">
                <a:latin typeface="Trebuchet MS"/>
                <a:cs typeface="Trebuchet MS"/>
              </a:rPr>
              <a:t>and its</a:t>
            </a:r>
            <a:r>
              <a:rPr dirty="0" sz="3200" spc="-15">
                <a:latin typeface="Trebuchet MS"/>
                <a:cs typeface="Trebuchet MS"/>
              </a:rPr>
              <a:t> </a:t>
            </a:r>
            <a:r>
              <a:rPr dirty="0" sz="3200">
                <a:latin typeface="Trebuchet MS"/>
                <a:cs typeface="Trebuchet MS"/>
              </a:rPr>
              <a:t>value</a:t>
            </a:r>
            <a:r>
              <a:rPr dirty="0" sz="3200" spc="-10">
                <a:latin typeface="Trebuchet MS"/>
                <a:cs typeface="Trebuchet MS"/>
              </a:rPr>
              <a:t> </a:t>
            </a:r>
            <a:r>
              <a:rPr dirty="0" sz="3200" spc="-5">
                <a:latin typeface="Trebuchet MS"/>
                <a:cs typeface="Trebuchet MS"/>
              </a:rPr>
              <a:t>proposition</a:t>
            </a:r>
            <a:endParaRPr sz="32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Trebuchet MS"/>
                <a:cs typeface="Trebuchet MS"/>
              </a:rPr>
              <a:t>Solution</a:t>
            </a:r>
            <a:endParaRPr sz="32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Trebuchet MS"/>
                <a:cs typeface="Trebuchet MS"/>
              </a:rPr>
              <a:t>Modelling</a:t>
            </a:r>
            <a:endParaRPr sz="32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3200" spc="-25">
                <a:latin typeface="Trebuchet MS"/>
                <a:cs typeface="Trebuchet MS"/>
              </a:rPr>
              <a:t>Results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4311" y="53629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7991856" y="2933700"/>
            <a:ext cx="2761615" cy="3258820"/>
            <a:chOff x="7991856" y="2933700"/>
            <a:chExt cx="2761615" cy="3258820"/>
          </a:xfrm>
        </p:grpSpPr>
        <p:sp>
          <p:nvSpPr>
            <p:cNvPr id="4" name="object 4"/>
            <p:cNvSpPr/>
            <p:nvPr/>
          </p:nvSpPr>
          <p:spPr>
            <a:xfrm>
              <a:off x="9354312" y="5896355"/>
              <a:ext cx="180340" cy="181610"/>
            </a:xfrm>
            <a:custGeom>
              <a:avLst/>
              <a:gdLst/>
              <a:ahLst/>
              <a:cxnLst/>
              <a:rect l="l" t="t" r="r" b="b"/>
              <a:pathLst>
                <a:path w="180340" h="181610">
                  <a:moveTo>
                    <a:pt x="179831" y="0"/>
                  </a:moveTo>
                  <a:lnTo>
                    <a:pt x="0" y="0"/>
                  </a:lnTo>
                  <a:lnTo>
                    <a:pt x="0" y="181356"/>
                  </a:lnTo>
                  <a:lnTo>
                    <a:pt x="179831" y="181356"/>
                  </a:lnTo>
                  <a:lnTo>
                    <a:pt x="179831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856" y="2933700"/>
              <a:ext cx="2761488" cy="3258312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456" y="1696211"/>
            <a:ext cx="314325" cy="323215"/>
          </a:xfrm>
          <a:custGeom>
            <a:avLst/>
            <a:gdLst/>
            <a:ahLst/>
            <a:cxnLst/>
            <a:rect l="l" t="t" r="r" b="b"/>
            <a:pathLst>
              <a:path w="314325" h="323214">
                <a:moveTo>
                  <a:pt x="313944" y="0"/>
                </a:moveTo>
                <a:lnTo>
                  <a:pt x="0" y="0"/>
                </a:lnTo>
                <a:lnTo>
                  <a:pt x="0" y="323088"/>
                </a:lnTo>
                <a:lnTo>
                  <a:pt x="313944" y="323088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3729" y="564007"/>
            <a:ext cx="5629275" cy="6731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28595" algn="l"/>
              </a:tabLst>
            </a:pPr>
            <a:r>
              <a:rPr dirty="0" sz="4250"/>
              <a:t>PROBLEM	</a:t>
            </a:r>
            <a:r>
              <a:rPr dirty="0" sz="4250" spc="-90"/>
              <a:t>STATEMENT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7079" y="6467855"/>
            <a:ext cx="76186" cy="17746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241" y="6464300"/>
            <a:ext cx="178816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20">
                <a:solidFill>
                  <a:srgbClr val="2C83C3"/>
                </a:solidFill>
                <a:latin typeface="Trebuchet MS"/>
                <a:cs typeface="Trebuchet MS"/>
              </a:rPr>
              <a:t>3/21/202</a:t>
            </a: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10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40" b="1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dirty="0" sz="1100" spc="5" b="1">
                <a:solidFill>
                  <a:srgbClr val="2C83C3"/>
                </a:solidFill>
                <a:latin typeface="Trebuchet MS"/>
                <a:cs typeface="Trebuchet MS"/>
              </a:rPr>
              <a:t>nnu</a:t>
            </a:r>
            <a:r>
              <a:rPr dirty="0" sz="1100" spc="10" b="1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l</a:t>
            </a:r>
            <a:r>
              <a:rPr dirty="0" sz="1100" spc="-105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5" b="1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dirty="0" sz="1100" spc="35" b="1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dirty="0" sz="1100" spc="100" b="1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dirty="0" sz="1100" spc="-45" b="1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dirty="0" sz="1100" spc="35" b="1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380469" y="6464300"/>
            <a:ext cx="9906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2C926B"/>
                </a:solidFill>
                <a:latin typeface="Trebuchet MS"/>
                <a:cs typeface="Trebuchet MS"/>
              </a:rPr>
              <a:t>3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6316" y="2026741"/>
            <a:ext cx="8031480" cy="35928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99085" marR="508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720" algn="l"/>
              </a:tabLst>
            </a:pPr>
            <a:r>
              <a:rPr dirty="0" sz="1800" spc="-5">
                <a:latin typeface="Calibri"/>
                <a:cs typeface="Calibri"/>
              </a:rPr>
              <a:t>ECG-Based Arrhythmias </a:t>
            </a:r>
            <a:r>
              <a:rPr dirty="0" sz="1800">
                <a:latin typeface="Calibri"/>
                <a:cs typeface="Calibri"/>
              </a:rPr>
              <a:t>Anomaly </a:t>
            </a:r>
            <a:r>
              <a:rPr dirty="0" sz="1800" spc="-10">
                <a:latin typeface="Calibri"/>
                <a:cs typeface="Calibri"/>
              </a:rPr>
              <a:t>Detection </a:t>
            </a:r>
            <a:r>
              <a:rPr dirty="0" sz="1800" spc="-5">
                <a:latin typeface="Calibri"/>
                <a:cs typeface="Calibri"/>
              </a:rPr>
              <a:t>using </a:t>
            </a:r>
            <a:r>
              <a:rPr dirty="0" sz="1800" spc="-10">
                <a:latin typeface="Calibri"/>
                <a:cs typeface="Calibri"/>
              </a:rPr>
              <a:t>Autoencoders. </a:t>
            </a:r>
            <a:r>
              <a:rPr dirty="0" sz="1800">
                <a:latin typeface="Calibri"/>
                <a:cs typeface="Calibri"/>
              </a:rPr>
              <a:t>An </a:t>
            </a:r>
            <a:r>
              <a:rPr dirty="0" sz="1800" spc="-5">
                <a:latin typeface="Calibri"/>
                <a:cs typeface="Calibri"/>
              </a:rPr>
              <a:t>autoencoder is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 type </a:t>
            </a:r>
            <a:r>
              <a:rPr dirty="0" sz="1800" spc="-5">
                <a:latin typeface="Calibri"/>
                <a:cs typeface="Calibri"/>
              </a:rPr>
              <a:t>of </a:t>
            </a:r>
            <a:r>
              <a:rPr dirty="0" sz="1800" spc="-10">
                <a:latin typeface="Calibri"/>
                <a:cs typeface="Calibri"/>
              </a:rPr>
              <a:t>neural network </a:t>
            </a:r>
            <a:r>
              <a:rPr dirty="0" sz="1800">
                <a:latin typeface="Calibri"/>
                <a:cs typeface="Calibri"/>
              </a:rPr>
              <a:t>model </a:t>
            </a:r>
            <a:r>
              <a:rPr dirty="0" sz="1800" spc="-5">
                <a:latin typeface="Calibri"/>
                <a:cs typeface="Calibri"/>
              </a:rPr>
              <a:t>that </a:t>
            </a:r>
            <a:r>
              <a:rPr dirty="0" sz="1800" spc="-15">
                <a:latin typeface="Calibri"/>
                <a:cs typeface="Calibri"/>
              </a:rPr>
              <a:t>attempts </a:t>
            </a:r>
            <a:r>
              <a:rPr dirty="0" sz="1800" spc="-10">
                <a:latin typeface="Calibri"/>
                <a:cs typeface="Calibri"/>
              </a:rPr>
              <a:t>to </a:t>
            </a:r>
            <a:r>
              <a:rPr dirty="0" sz="1800" spc="-5">
                <a:latin typeface="Calibri"/>
                <a:cs typeface="Calibri"/>
              </a:rPr>
              <a:t>learn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10">
                <a:latin typeface="Calibri"/>
                <a:cs typeface="Calibri"/>
              </a:rPr>
              <a:t>compact representation </a:t>
            </a:r>
            <a:r>
              <a:rPr dirty="0" sz="1800" spc="-5">
                <a:latin typeface="Calibri"/>
                <a:cs typeface="Calibri"/>
              </a:rPr>
              <a:t>of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input.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1750">
              <a:latin typeface="Calibri"/>
              <a:cs typeface="Calibri"/>
            </a:endParaRPr>
          </a:p>
          <a:p>
            <a:pPr marL="299085" marR="190500" indent="-287020">
              <a:lnSpc>
                <a:spcPct val="100000"/>
              </a:lnSpc>
              <a:buFont typeface="Arial MT"/>
              <a:buChar char="•"/>
              <a:tabLst>
                <a:tab pos="350520" algn="l"/>
                <a:tab pos="351155" algn="l"/>
              </a:tabLst>
            </a:pPr>
            <a:r>
              <a:rPr dirty="0"/>
              <a:t>	</a:t>
            </a:r>
            <a:r>
              <a:rPr dirty="0" sz="1800" spc="-5">
                <a:latin typeface="Calibri"/>
                <a:cs typeface="Calibri"/>
              </a:rPr>
              <a:t>Although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they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are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unsupervised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learning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method,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they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are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technically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trained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using</a:t>
            </a:r>
            <a:r>
              <a:rPr dirty="0" sz="1800">
                <a:latin typeface="Calibri"/>
                <a:cs typeface="Calibri"/>
              </a:rPr>
              <a:t> supervised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learning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methods, which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are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referred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to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self-supervised.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1750">
              <a:latin typeface="Calibri"/>
              <a:cs typeface="Calibri"/>
            </a:endParaRPr>
          </a:p>
          <a:p>
            <a:pPr marL="299085" marR="52006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 spc="-30">
                <a:latin typeface="Calibri"/>
                <a:cs typeface="Calibri"/>
              </a:rPr>
              <a:t>Typically,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they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are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trained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</a:t>
            </a:r>
            <a:r>
              <a:rPr dirty="0" sz="1800" spc="-5">
                <a:latin typeface="Calibri"/>
                <a:cs typeface="Calibri"/>
              </a:rPr>
              <a:t> part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larger</a:t>
            </a:r>
            <a:r>
              <a:rPr dirty="0" sz="1800">
                <a:latin typeface="Calibri"/>
                <a:cs typeface="Calibri"/>
              </a:rPr>
              <a:t> model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that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seeks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to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duplicate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input.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750">
              <a:latin typeface="Calibri"/>
              <a:cs typeface="Calibri"/>
            </a:endParaRPr>
          </a:p>
          <a:p>
            <a:pPr marL="299085" marR="17462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 spc="-5">
                <a:latin typeface="Calibri"/>
                <a:cs typeface="Calibri"/>
              </a:rPr>
              <a:t>The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goal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 </a:t>
            </a:r>
            <a:r>
              <a:rPr dirty="0" sz="1800">
                <a:latin typeface="Calibri"/>
                <a:cs typeface="Calibri"/>
              </a:rPr>
              <a:t>an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autoencoder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is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to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train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10">
                <a:latin typeface="Calibri"/>
                <a:cs typeface="Calibri"/>
              </a:rPr>
              <a:t>network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to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capture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most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important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parts of</a:t>
            </a:r>
            <a:r>
              <a:rPr dirty="0" sz="1800">
                <a:latin typeface="Calibri"/>
                <a:cs typeface="Calibri"/>
              </a:rPr>
              <a:t> the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input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image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to</a:t>
            </a:r>
            <a:r>
              <a:rPr dirty="0" sz="1800" spc="-5">
                <a:latin typeface="Calibri"/>
                <a:cs typeface="Calibri"/>
              </a:rPr>
              <a:t> learn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5">
                <a:latin typeface="Calibri"/>
                <a:cs typeface="Calibri"/>
              </a:rPr>
              <a:t> lower-dimensional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representation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for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higher- 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dimensional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data,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typically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for</a:t>
            </a:r>
            <a:r>
              <a:rPr dirty="0" sz="1800" spc="-5">
                <a:latin typeface="Calibri"/>
                <a:cs typeface="Calibri"/>
              </a:rPr>
              <a:t> dimensionality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reduction.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4311" y="53629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8657843" y="2648711"/>
            <a:ext cx="3534410" cy="3810000"/>
            <a:chOff x="8657843" y="2648711"/>
            <a:chExt cx="3534410" cy="3810000"/>
          </a:xfrm>
        </p:grpSpPr>
        <p:sp>
          <p:nvSpPr>
            <p:cNvPr id="4" name="object 4"/>
            <p:cNvSpPr/>
            <p:nvPr/>
          </p:nvSpPr>
          <p:spPr>
            <a:xfrm>
              <a:off x="9354311" y="5896355"/>
              <a:ext cx="180340" cy="181610"/>
            </a:xfrm>
            <a:custGeom>
              <a:avLst/>
              <a:gdLst/>
              <a:ahLst/>
              <a:cxnLst/>
              <a:rect l="l" t="t" r="r" b="b"/>
              <a:pathLst>
                <a:path w="180340" h="181610">
                  <a:moveTo>
                    <a:pt x="179831" y="0"/>
                  </a:moveTo>
                  <a:lnTo>
                    <a:pt x="0" y="0"/>
                  </a:lnTo>
                  <a:lnTo>
                    <a:pt x="0" y="181356"/>
                  </a:lnTo>
                  <a:lnTo>
                    <a:pt x="179831" y="181356"/>
                  </a:lnTo>
                  <a:lnTo>
                    <a:pt x="179831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7843" y="2648711"/>
              <a:ext cx="353415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456" y="1696211"/>
            <a:ext cx="314325" cy="323215"/>
          </a:xfrm>
          <a:custGeom>
            <a:avLst/>
            <a:gdLst/>
            <a:ahLst/>
            <a:cxnLst/>
            <a:rect l="l" t="t" r="r" b="b"/>
            <a:pathLst>
              <a:path w="314325" h="323214">
                <a:moveTo>
                  <a:pt x="313944" y="0"/>
                </a:moveTo>
                <a:lnTo>
                  <a:pt x="0" y="0"/>
                </a:lnTo>
                <a:lnTo>
                  <a:pt x="0" y="323088"/>
                </a:lnTo>
                <a:lnTo>
                  <a:pt x="313944" y="323088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4291" y="65024"/>
            <a:ext cx="5255260" cy="6731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42870" algn="l"/>
              </a:tabLst>
            </a:pPr>
            <a:r>
              <a:rPr dirty="0" sz="4250" spc="-5"/>
              <a:t>PROJECT</a:t>
            </a:r>
            <a:r>
              <a:rPr dirty="0" sz="4250" spc="-5"/>
              <a:t>	</a:t>
            </a:r>
            <a:r>
              <a:rPr dirty="0" sz="4250" spc="-30"/>
              <a:t>OV</a:t>
            </a:r>
            <a:r>
              <a:rPr dirty="0" sz="4250" spc="-35"/>
              <a:t>E</a:t>
            </a:r>
            <a:r>
              <a:rPr dirty="0" sz="4250" spc="-30"/>
              <a:t>RV</a:t>
            </a:r>
            <a:r>
              <a:rPr dirty="0" sz="4250" spc="-25"/>
              <a:t>I</a:t>
            </a:r>
            <a:r>
              <a:rPr dirty="0" sz="4250" spc="-35"/>
              <a:t>E</a:t>
            </a:r>
            <a:r>
              <a:rPr dirty="0" sz="4250" spc="-5"/>
              <a:t>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7079" y="6467855"/>
            <a:ext cx="76186" cy="17746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241" y="6464300"/>
            <a:ext cx="178816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20">
                <a:solidFill>
                  <a:srgbClr val="2C83C3"/>
                </a:solidFill>
                <a:latin typeface="Trebuchet MS"/>
                <a:cs typeface="Trebuchet MS"/>
              </a:rPr>
              <a:t>3/21/202</a:t>
            </a: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10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40" b="1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dirty="0" sz="1100" spc="5" b="1">
                <a:solidFill>
                  <a:srgbClr val="2C83C3"/>
                </a:solidFill>
                <a:latin typeface="Trebuchet MS"/>
                <a:cs typeface="Trebuchet MS"/>
              </a:rPr>
              <a:t>nnu</a:t>
            </a:r>
            <a:r>
              <a:rPr dirty="0" sz="1100" spc="10" b="1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l</a:t>
            </a:r>
            <a:r>
              <a:rPr dirty="0" sz="1100" spc="-105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5" b="1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dirty="0" sz="1100" spc="35" b="1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dirty="0" sz="1100" spc="100" b="1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dirty="0" sz="1100" spc="-45" b="1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dirty="0" sz="1100" spc="35" b="1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380469" y="6464300"/>
            <a:ext cx="9906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2C926B"/>
                </a:solidFill>
                <a:latin typeface="Trebuchet MS"/>
                <a:cs typeface="Trebuchet MS"/>
              </a:rPr>
              <a:t>4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0621" y="998601"/>
            <a:ext cx="7919720" cy="4690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19367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 spc="-5" b="1">
                <a:latin typeface="Calibri"/>
                <a:cs typeface="Calibri"/>
              </a:rPr>
              <a:t>Objective</a:t>
            </a:r>
            <a:r>
              <a:rPr dirty="0" sz="1800" spc="-5">
                <a:latin typeface="Calibri"/>
                <a:cs typeface="Calibri"/>
              </a:rPr>
              <a:t>: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Develop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system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for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detecting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anomalies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in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Electrocardiogram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(ECG)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signals using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deep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learning.</a:t>
            </a:r>
            <a:endParaRPr sz="1800">
              <a:latin typeface="Calibri"/>
              <a:cs typeface="Calibri"/>
            </a:endParaRPr>
          </a:p>
          <a:p>
            <a:pPr marL="299085" marR="55054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 spc="-5" b="1">
                <a:latin typeface="Calibri"/>
                <a:cs typeface="Calibri"/>
              </a:rPr>
              <a:t>Approach: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Employ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autoencoder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neural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network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architecture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for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anomaly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detection.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 b="1">
                <a:latin typeface="Calibri"/>
                <a:cs typeface="Calibri"/>
              </a:rPr>
              <a:t>Goal:</a:t>
            </a:r>
            <a:r>
              <a:rPr dirty="0" sz="1800" spc="-15" b="1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Provide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accurate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anomaly </a:t>
            </a:r>
            <a:r>
              <a:rPr dirty="0" sz="1800" spc="-10">
                <a:latin typeface="Calibri"/>
                <a:cs typeface="Calibri"/>
              </a:rPr>
              <a:t>detection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for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early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cardiac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abnormality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detection.</a:t>
            </a:r>
            <a:endParaRPr sz="1800">
              <a:latin typeface="Calibri"/>
              <a:cs typeface="Calibri"/>
            </a:endParaRPr>
          </a:p>
          <a:p>
            <a:pPr marL="299085" marR="2794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 spc="-5" b="1">
                <a:latin typeface="Calibri"/>
                <a:cs typeface="Calibri"/>
              </a:rPr>
              <a:t>Future</a:t>
            </a:r>
            <a:r>
              <a:rPr dirty="0" sz="1800" spc="-2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Directions:</a:t>
            </a:r>
            <a:r>
              <a:rPr dirty="0" sz="1800" spc="-15" b="1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Further </a:t>
            </a:r>
            <a:r>
              <a:rPr dirty="0" sz="1800" spc="-10">
                <a:latin typeface="Calibri"/>
                <a:cs typeface="Calibri"/>
              </a:rPr>
              <a:t>optimize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model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performance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integrate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into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clinical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workflows.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dirty="0" sz="1800" spc="-5">
                <a:latin typeface="Calibri"/>
                <a:cs typeface="Calibri"/>
              </a:rPr>
              <a:t>Develop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system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for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detecting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anomalies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ECG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signals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using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deep</a:t>
            </a:r>
            <a:r>
              <a:rPr dirty="0" sz="1800" spc="5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learning.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dirty="0" sz="1800" spc="-10">
                <a:latin typeface="Calibri"/>
                <a:cs typeface="Calibri"/>
              </a:rPr>
              <a:t>Utilize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autoencoder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architecture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for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anomaly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detection.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dirty="0" sz="1800" spc="-10">
                <a:latin typeface="Calibri"/>
                <a:cs typeface="Calibri"/>
              </a:rPr>
              <a:t>Obtain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ECG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data</a:t>
            </a:r>
            <a:r>
              <a:rPr dirty="0" sz="1800" spc="-10">
                <a:latin typeface="Calibri"/>
                <a:cs typeface="Calibri"/>
              </a:rPr>
              <a:t> from </a:t>
            </a:r>
            <a:r>
              <a:rPr dirty="0" sz="1800">
                <a:latin typeface="Calibri"/>
                <a:cs typeface="Calibri"/>
              </a:rPr>
              <a:t>MIT-BIH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Arrhythmia Database.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dirty="0" sz="1800" spc="-10">
                <a:latin typeface="Calibri"/>
                <a:cs typeface="Calibri"/>
              </a:rPr>
              <a:t>Preprocess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data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by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filtering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non-beat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symbols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categorizing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beats.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dirty="0" sz="1800" spc="-10">
                <a:latin typeface="Calibri"/>
                <a:cs typeface="Calibri"/>
              </a:rPr>
              <a:t>Extract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relevant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features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from </a:t>
            </a:r>
            <a:r>
              <a:rPr dirty="0" sz="1800" spc="-15">
                <a:latin typeface="Calibri"/>
                <a:cs typeface="Calibri"/>
              </a:rPr>
              <a:t>ECG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signals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for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model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training.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dirty="0" sz="1800">
                <a:latin typeface="Calibri"/>
                <a:cs typeface="Calibri"/>
              </a:rPr>
              <a:t>Implement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autoencoder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model </a:t>
            </a:r>
            <a:r>
              <a:rPr dirty="0" sz="1800" spc="-5">
                <a:latin typeface="Calibri"/>
                <a:cs typeface="Calibri"/>
              </a:rPr>
              <a:t>using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TensorFlow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Keras.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299720" algn="l"/>
              </a:tabLst>
            </a:pPr>
            <a:r>
              <a:rPr dirty="0" sz="1800" spc="-30">
                <a:latin typeface="Calibri"/>
                <a:cs typeface="Calibri"/>
              </a:rPr>
              <a:t>Train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model </a:t>
            </a:r>
            <a:r>
              <a:rPr dirty="0" sz="1800" spc="-5">
                <a:latin typeface="Calibri"/>
                <a:cs typeface="Calibri"/>
              </a:rPr>
              <a:t>on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normal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ECG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signals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monitor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training/validation</a:t>
            </a:r>
            <a:r>
              <a:rPr dirty="0" sz="1800" spc="6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loss.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dirty="0" sz="1800" spc="-15">
                <a:latin typeface="Calibri"/>
                <a:cs typeface="Calibri"/>
              </a:rPr>
              <a:t>Evaluate</a:t>
            </a:r>
            <a:r>
              <a:rPr dirty="0" sz="1800">
                <a:latin typeface="Calibri"/>
                <a:cs typeface="Calibri"/>
              </a:rPr>
              <a:t> model</a:t>
            </a:r>
            <a:r>
              <a:rPr dirty="0" sz="1800" spc="-10">
                <a:latin typeface="Calibri"/>
                <a:cs typeface="Calibri"/>
              </a:rPr>
              <a:t> performance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on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normal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anomalous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ECG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signals.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dirty="0" sz="1800" spc="-10">
                <a:latin typeface="Calibri"/>
                <a:cs typeface="Calibri"/>
              </a:rPr>
              <a:t>Visualize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reconstruction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results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to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identify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anomalies.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4311" y="53629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456" y="1696211"/>
            <a:ext cx="314325" cy="323215"/>
          </a:xfrm>
          <a:custGeom>
            <a:avLst/>
            <a:gdLst/>
            <a:ahLst/>
            <a:cxnLst/>
            <a:rect l="l" t="t" r="r" b="b"/>
            <a:pathLst>
              <a:path w="314325" h="323214">
                <a:moveTo>
                  <a:pt x="313944" y="0"/>
                </a:moveTo>
                <a:lnTo>
                  <a:pt x="0" y="0"/>
                </a:lnTo>
                <a:lnTo>
                  <a:pt x="0" y="323088"/>
                </a:lnTo>
                <a:lnTo>
                  <a:pt x="313944" y="323088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4311" y="5896355"/>
            <a:ext cx="180340" cy="181610"/>
          </a:xfrm>
          <a:custGeom>
            <a:avLst/>
            <a:gdLst/>
            <a:ahLst/>
            <a:cxnLst/>
            <a:rect l="l" t="t" r="r" b="b"/>
            <a:pathLst>
              <a:path w="180340" h="181610">
                <a:moveTo>
                  <a:pt x="179831" y="0"/>
                </a:moveTo>
                <a:lnTo>
                  <a:pt x="0" y="0"/>
                </a:lnTo>
                <a:lnTo>
                  <a:pt x="0" y="181356"/>
                </a:lnTo>
                <a:lnTo>
                  <a:pt x="179831" y="181356"/>
                </a:lnTo>
                <a:lnTo>
                  <a:pt x="17983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7256" y="220471"/>
            <a:ext cx="500316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WHO</a:t>
            </a:r>
            <a:r>
              <a:rPr dirty="0" sz="3200" spc="-240"/>
              <a:t> </a:t>
            </a:r>
            <a:r>
              <a:rPr dirty="0" sz="3200" spc="-10"/>
              <a:t>ARE</a:t>
            </a:r>
            <a:r>
              <a:rPr dirty="0" sz="3200" spc="-40"/>
              <a:t> </a:t>
            </a:r>
            <a:r>
              <a:rPr dirty="0" sz="3200" spc="-10"/>
              <a:t>THE</a:t>
            </a:r>
            <a:r>
              <a:rPr dirty="0" sz="3200" spc="-25"/>
              <a:t> </a:t>
            </a:r>
            <a:r>
              <a:rPr dirty="0" sz="3200"/>
              <a:t>END</a:t>
            </a:r>
            <a:r>
              <a:rPr dirty="0" sz="3200" spc="-45"/>
              <a:t> </a:t>
            </a:r>
            <a:r>
              <a:rPr dirty="0" sz="3200" spc="-10"/>
              <a:t>USERS?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0844" cy="48615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241" y="6464300"/>
            <a:ext cx="178816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20">
                <a:solidFill>
                  <a:srgbClr val="2C83C3"/>
                </a:solidFill>
                <a:latin typeface="Trebuchet MS"/>
                <a:cs typeface="Trebuchet MS"/>
              </a:rPr>
              <a:t>3/21/202</a:t>
            </a: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10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40" b="1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dirty="0" sz="1100" spc="5" b="1">
                <a:solidFill>
                  <a:srgbClr val="2C83C3"/>
                </a:solidFill>
                <a:latin typeface="Trebuchet MS"/>
                <a:cs typeface="Trebuchet MS"/>
              </a:rPr>
              <a:t>nnu</a:t>
            </a:r>
            <a:r>
              <a:rPr dirty="0" sz="1100" spc="10" b="1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l</a:t>
            </a:r>
            <a:r>
              <a:rPr dirty="0" sz="1100" spc="-105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5" b="1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dirty="0" sz="1100" spc="35" b="1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dirty="0" sz="1100" spc="100" b="1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dirty="0" sz="1100" spc="-45" b="1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dirty="0" sz="1100" spc="35" b="1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80469" y="6464300"/>
            <a:ext cx="9906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2C926B"/>
                </a:solidFill>
                <a:latin typeface="Trebuchet MS"/>
                <a:cs typeface="Trebuchet MS"/>
              </a:rPr>
              <a:t>5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2640" y="859281"/>
            <a:ext cx="9692005" cy="53905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Calibri"/>
                <a:cs typeface="Calibri"/>
              </a:rPr>
              <a:t>1.</a:t>
            </a:r>
            <a:r>
              <a:rPr dirty="0" sz="1600" spc="-15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Medical</a:t>
            </a:r>
            <a:r>
              <a:rPr dirty="0" sz="1600" spc="-10" b="1">
                <a:latin typeface="Calibri"/>
                <a:cs typeface="Calibri"/>
              </a:rPr>
              <a:t> Professionals:</a:t>
            </a:r>
            <a:endParaRPr sz="1600">
              <a:latin typeface="Calibri"/>
              <a:cs typeface="Calibri"/>
            </a:endParaRPr>
          </a:p>
          <a:p>
            <a:pPr marL="257810" indent="-107314">
              <a:lnSpc>
                <a:spcPct val="100000"/>
              </a:lnSpc>
              <a:buChar char="-"/>
              <a:tabLst>
                <a:tab pos="258445" algn="l"/>
              </a:tabLst>
            </a:pPr>
            <a:r>
              <a:rPr dirty="0" sz="1600" spc="-10">
                <a:latin typeface="Calibri"/>
                <a:cs typeface="Calibri"/>
              </a:rPr>
              <a:t>Cardiologists,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electrophysiologists,</a:t>
            </a:r>
            <a:r>
              <a:rPr dirty="0" sz="1600" spc="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and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other</a:t>
            </a:r>
            <a:r>
              <a:rPr dirty="0" sz="1600" spc="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healthcare</a:t>
            </a:r>
            <a:r>
              <a:rPr dirty="0" sz="1600" spc="2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professionals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who</a:t>
            </a:r>
            <a:r>
              <a:rPr dirty="0" sz="1600" spc="35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interpret</a:t>
            </a:r>
            <a:r>
              <a:rPr dirty="0" sz="1600" spc="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ECGs.</a:t>
            </a:r>
            <a:endParaRPr sz="1600">
              <a:latin typeface="Calibri"/>
              <a:cs typeface="Calibri"/>
            </a:endParaRPr>
          </a:p>
          <a:p>
            <a:pPr marL="257810" indent="-107314">
              <a:lnSpc>
                <a:spcPct val="100000"/>
              </a:lnSpc>
              <a:buChar char="-"/>
              <a:tabLst>
                <a:tab pos="258445" algn="l"/>
              </a:tabLst>
            </a:pPr>
            <a:r>
              <a:rPr dirty="0" sz="1600" spc="-5">
                <a:latin typeface="Calibri"/>
                <a:cs typeface="Calibri"/>
              </a:rPr>
              <a:t>Medical </a:t>
            </a:r>
            <a:r>
              <a:rPr dirty="0" sz="1600" spc="-15">
                <a:latin typeface="Calibri"/>
                <a:cs typeface="Calibri"/>
              </a:rPr>
              <a:t>researchers</a:t>
            </a:r>
            <a:r>
              <a:rPr dirty="0" sz="1600" spc="4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exploring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new</a:t>
            </a:r>
            <a:r>
              <a:rPr dirty="0" sz="1600" spc="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methods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for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detecting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cardiac </a:t>
            </a:r>
            <a:r>
              <a:rPr dirty="0" sz="1600" spc="-5">
                <a:latin typeface="Calibri"/>
                <a:cs typeface="Calibri"/>
              </a:rPr>
              <a:t>abnormalities.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600" spc="-5" b="1">
                <a:latin typeface="Calibri"/>
                <a:cs typeface="Calibri"/>
              </a:rPr>
              <a:t>2.</a:t>
            </a:r>
            <a:r>
              <a:rPr dirty="0" sz="1600" spc="-25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Healthcare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Institutions:</a:t>
            </a:r>
            <a:endParaRPr sz="1600">
              <a:latin typeface="Calibri"/>
              <a:cs typeface="Calibri"/>
            </a:endParaRPr>
          </a:p>
          <a:p>
            <a:pPr marL="257810" indent="-107314">
              <a:lnSpc>
                <a:spcPct val="100000"/>
              </a:lnSpc>
              <a:spcBef>
                <a:spcPts val="5"/>
              </a:spcBef>
              <a:buChar char="-"/>
              <a:tabLst>
                <a:tab pos="258445" algn="l"/>
              </a:tabLst>
            </a:pPr>
            <a:r>
              <a:rPr dirty="0" sz="1600" spc="-10">
                <a:latin typeface="Calibri"/>
                <a:cs typeface="Calibri"/>
              </a:rPr>
              <a:t>Hospitals,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clinics,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and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diagnostic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centers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where</a:t>
            </a:r>
            <a:r>
              <a:rPr dirty="0" sz="1600" spc="4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ECG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monitoring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and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analysis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are</a:t>
            </a:r>
            <a:r>
              <a:rPr dirty="0" sz="1600" spc="2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performed.</a:t>
            </a:r>
            <a:endParaRPr sz="1600">
              <a:latin typeface="Calibri"/>
              <a:cs typeface="Calibri"/>
            </a:endParaRPr>
          </a:p>
          <a:p>
            <a:pPr marL="257810" indent="-107314">
              <a:lnSpc>
                <a:spcPct val="100000"/>
              </a:lnSpc>
              <a:buChar char="-"/>
              <a:tabLst>
                <a:tab pos="258445" algn="l"/>
              </a:tabLst>
            </a:pPr>
            <a:r>
              <a:rPr dirty="0" sz="1600" spc="-10">
                <a:latin typeface="Calibri"/>
                <a:cs typeface="Calibri"/>
              </a:rPr>
              <a:t>Healthcare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organizations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interested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in implementing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advanced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AI-driven diagnostic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tools.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 spc="-5" b="1">
                <a:latin typeface="Calibri"/>
                <a:cs typeface="Calibri"/>
              </a:rPr>
              <a:t>3.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Patients:</a:t>
            </a:r>
            <a:endParaRPr sz="1600">
              <a:latin typeface="Calibri"/>
              <a:cs typeface="Calibri"/>
            </a:endParaRPr>
          </a:p>
          <a:p>
            <a:pPr marL="12700" marR="5080" indent="138430">
              <a:lnSpc>
                <a:spcPct val="100000"/>
              </a:lnSpc>
              <a:buChar char="-"/>
              <a:tabLst>
                <a:tab pos="258445" algn="l"/>
              </a:tabLst>
            </a:pPr>
            <a:r>
              <a:rPr dirty="0" sz="1600" spc="-5">
                <a:latin typeface="Calibri"/>
                <a:cs typeface="Calibri"/>
              </a:rPr>
              <a:t>Individuals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undergoing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ECG</a:t>
            </a:r>
            <a:r>
              <a:rPr dirty="0" sz="1600" spc="2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testing </a:t>
            </a:r>
            <a:r>
              <a:rPr dirty="0" sz="1600" spc="-15">
                <a:latin typeface="Calibri"/>
                <a:cs typeface="Calibri"/>
              </a:rPr>
              <a:t>for</a:t>
            </a:r>
            <a:r>
              <a:rPr dirty="0" sz="1600" spc="2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various</a:t>
            </a:r>
            <a:r>
              <a:rPr dirty="0" sz="1600" spc="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reasons,</a:t>
            </a:r>
            <a:r>
              <a:rPr dirty="0" sz="1600" spc="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such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as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routine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check-ups,</a:t>
            </a:r>
            <a:r>
              <a:rPr dirty="0" sz="1600" spc="2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cardiac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monitoring,</a:t>
            </a:r>
            <a:r>
              <a:rPr dirty="0" sz="1600" spc="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or</a:t>
            </a:r>
            <a:r>
              <a:rPr dirty="0" sz="1600" spc="20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symptom </a:t>
            </a:r>
            <a:r>
              <a:rPr dirty="0" sz="1600" spc="-34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evaluation.</a:t>
            </a:r>
            <a:endParaRPr sz="1600">
              <a:latin typeface="Calibri"/>
              <a:cs typeface="Calibri"/>
            </a:endParaRPr>
          </a:p>
          <a:p>
            <a:pPr marL="257810" indent="-107314">
              <a:lnSpc>
                <a:spcPct val="100000"/>
              </a:lnSpc>
              <a:buChar char="-"/>
              <a:tabLst>
                <a:tab pos="258445" algn="l"/>
              </a:tabLst>
            </a:pPr>
            <a:r>
              <a:rPr dirty="0" sz="1600" spc="-10">
                <a:latin typeface="Calibri"/>
                <a:cs typeface="Calibri"/>
              </a:rPr>
              <a:t>Patients</a:t>
            </a:r>
            <a:r>
              <a:rPr dirty="0" sz="1600" spc="-5">
                <a:latin typeface="Calibri"/>
                <a:cs typeface="Calibri"/>
              </a:rPr>
              <a:t> who</a:t>
            </a:r>
            <a:r>
              <a:rPr dirty="0" sz="1600" spc="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may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benefit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from</a:t>
            </a:r>
            <a:r>
              <a:rPr dirty="0" sz="1600" spc="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early</a:t>
            </a:r>
            <a:r>
              <a:rPr dirty="0" sz="1600" spc="2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detection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of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cardiac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anomalies </a:t>
            </a:r>
            <a:r>
              <a:rPr dirty="0" sz="1600" spc="-15">
                <a:latin typeface="Calibri"/>
                <a:cs typeface="Calibri"/>
              </a:rPr>
              <a:t>for</a:t>
            </a:r>
            <a:r>
              <a:rPr dirty="0" sz="1600" spc="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timely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intervention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and </a:t>
            </a:r>
            <a:r>
              <a:rPr dirty="0" sz="1600" spc="-10">
                <a:latin typeface="Calibri"/>
                <a:cs typeface="Calibri"/>
              </a:rPr>
              <a:t>treatment.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 spc="-5" b="1">
                <a:latin typeface="Calibri"/>
                <a:cs typeface="Calibri"/>
              </a:rPr>
              <a:t>4.</a:t>
            </a:r>
            <a:r>
              <a:rPr dirty="0" sz="1600" spc="-20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Healthcare</a:t>
            </a:r>
            <a:r>
              <a:rPr dirty="0" sz="1600" spc="-20" b="1">
                <a:latin typeface="Calibri"/>
                <a:cs typeface="Calibri"/>
              </a:rPr>
              <a:t> Technology</a:t>
            </a:r>
            <a:r>
              <a:rPr dirty="0" sz="1600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Providers:</a:t>
            </a:r>
            <a:endParaRPr sz="1600">
              <a:latin typeface="Calibri"/>
              <a:cs typeface="Calibri"/>
            </a:endParaRPr>
          </a:p>
          <a:p>
            <a:pPr marL="257810" indent="-107314">
              <a:lnSpc>
                <a:spcPct val="100000"/>
              </a:lnSpc>
              <a:buChar char="-"/>
              <a:tabLst>
                <a:tab pos="258445" algn="l"/>
              </a:tabLst>
            </a:pPr>
            <a:r>
              <a:rPr dirty="0" sz="1600" spc="-5">
                <a:latin typeface="Calibri"/>
                <a:cs typeface="Calibri"/>
              </a:rPr>
              <a:t>Companies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developing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medical devices,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software,</a:t>
            </a:r>
            <a:r>
              <a:rPr dirty="0" sz="1600" spc="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and AI solutions </a:t>
            </a:r>
            <a:r>
              <a:rPr dirty="0" sz="1600" spc="-15">
                <a:latin typeface="Calibri"/>
                <a:cs typeface="Calibri"/>
              </a:rPr>
              <a:t>for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cardiac</a:t>
            </a:r>
            <a:r>
              <a:rPr dirty="0" sz="1600" spc="-5">
                <a:latin typeface="Calibri"/>
                <a:cs typeface="Calibri"/>
              </a:rPr>
              <a:t> monitoring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and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diagnosis.</a:t>
            </a:r>
            <a:endParaRPr sz="1600">
              <a:latin typeface="Calibri"/>
              <a:cs typeface="Calibri"/>
            </a:endParaRPr>
          </a:p>
          <a:p>
            <a:pPr marL="257810" indent="-107314">
              <a:lnSpc>
                <a:spcPct val="100000"/>
              </a:lnSpc>
              <a:buChar char="-"/>
              <a:tabLst>
                <a:tab pos="258445" algn="l"/>
              </a:tabLst>
            </a:pPr>
            <a:r>
              <a:rPr dirty="0" sz="1600" spc="-20">
                <a:latin typeface="Calibri"/>
                <a:cs typeface="Calibri"/>
              </a:rPr>
              <a:t>Technology</a:t>
            </a:r>
            <a:r>
              <a:rPr dirty="0" sz="1600" spc="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vendors</a:t>
            </a:r>
            <a:r>
              <a:rPr dirty="0" sz="1600" spc="30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interested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in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integrating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anomaly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detection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capabilities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into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existing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healthcare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systems.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600" spc="-10" b="1">
                <a:latin typeface="Calibri"/>
                <a:cs typeface="Calibri"/>
              </a:rPr>
              <a:t>5.</a:t>
            </a:r>
            <a:r>
              <a:rPr dirty="0" sz="1600" spc="-15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Regulatory</a:t>
            </a:r>
            <a:r>
              <a:rPr dirty="0" sz="1600" spc="-5" b="1">
                <a:latin typeface="Calibri"/>
                <a:cs typeface="Calibri"/>
              </a:rPr>
              <a:t> Bodies:</a:t>
            </a:r>
            <a:endParaRPr sz="1600">
              <a:latin typeface="Calibri"/>
              <a:cs typeface="Calibri"/>
            </a:endParaRPr>
          </a:p>
          <a:p>
            <a:pPr marL="12700" marR="16510" indent="138430">
              <a:lnSpc>
                <a:spcPct val="100000"/>
              </a:lnSpc>
              <a:spcBef>
                <a:spcPts val="5"/>
              </a:spcBef>
              <a:buChar char="-"/>
              <a:tabLst>
                <a:tab pos="258445" algn="l"/>
              </a:tabLst>
            </a:pPr>
            <a:r>
              <a:rPr dirty="0" sz="1600" spc="-10">
                <a:latin typeface="Calibri"/>
                <a:cs typeface="Calibri"/>
              </a:rPr>
              <a:t>Government</a:t>
            </a:r>
            <a:r>
              <a:rPr dirty="0" sz="1600" spc="5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agencies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responsible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for</a:t>
            </a:r>
            <a:r>
              <a:rPr dirty="0" sz="1600" spc="2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healthcare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regulation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and</a:t>
            </a:r>
            <a:r>
              <a:rPr dirty="0" sz="1600" spc="-10">
                <a:latin typeface="Calibri"/>
                <a:cs typeface="Calibri"/>
              </a:rPr>
              <a:t> oversight,</a:t>
            </a:r>
            <a:r>
              <a:rPr dirty="0" sz="1600" spc="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ensuring the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safety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and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effectiveness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of </a:t>
            </a:r>
            <a:r>
              <a:rPr dirty="0" sz="1600" spc="-35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medical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devices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and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diagnostic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tools.</a:t>
            </a:r>
            <a:endParaRPr sz="1600">
              <a:latin typeface="Calibri"/>
              <a:cs typeface="Calibri"/>
            </a:endParaRPr>
          </a:p>
          <a:p>
            <a:pPr marL="12700" marR="34925" indent="138430">
              <a:lnSpc>
                <a:spcPct val="100000"/>
              </a:lnSpc>
              <a:buChar char="-"/>
              <a:tabLst>
                <a:tab pos="258445" algn="l"/>
              </a:tabLst>
            </a:pPr>
            <a:r>
              <a:rPr dirty="0" sz="1600" spc="-10">
                <a:latin typeface="Calibri"/>
                <a:cs typeface="Calibri"/>
              </a:rPr>
              <a:t>Regulatory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authorities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interested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in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evaluating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the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validity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and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reliability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of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AI-based</a:t>
            </a:r>
            <a:r>
              <a:rPr dirty="0" sz="1600" spc="-5">
                <a:latin typeface="Calibri"/>
                <a:cs typeface="Calibri"/>
              </a:rPr>
              <a:t> diagnostic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systems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for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clinical </a:t>
            </a:r>
            <a:r>
              <a:rPr dirty="0" sz="1600" spc="-35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use.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162555"/>
            <a:ext cx="2695956" cy="324764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4311" y="53629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456" y="1696211"/>
            <a:ext cx="314325" cy="323215"/>
          </a:xfrm>
          <a:custGeom>
            <a:avLst/>
            <a:gdLst/>
            <a:ahLst/>
            <a:cxnLst/>
            <a:rect l="l" t="t" r="r" b="b"/>
            <a:pathLst>
              <a:path w="314325" h="323214">
                <a:moveTo>
                  <a:pt x="313944" y="0"/>
                </a:moveTo>
                <a:lnTo>
                  <a:pt x="0" y="0"/>
                </a:lnTo>
                <a:lnTo>
                  <a:pt x="0" y="323088"/>
                </a:lnTo>
                <a:lnTo>
                  <a:pt x="313944" y="323088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4311" y="5896355"/>
            <a:ext cx="180340" cy="181610"/>
          </a:xfrm>
          <a:custGeom>
            <a:avLst/>
            <a:gdLst/>
            <a:ahLst/>
            <a:cxnLst/>
            <a:rect l="l" t="t" r="r" b="b"/>
            <a:pathLst>
              <a:path w="180340" h="181610">
                <a:moveTo>
                  <a:pt x="179831" y="0"/>
                </a:moveTo>
                <a:lnTo>
                  <a:pt x="0" y="0"/>
                </a:lnTo>
                <a:lnTo>
                  <a:pt x="0" y="181356"/>
                </a:lnTo>
                <a:lnTo>
                  <a:pt x="179831" y="181356"/>
                </a:lnTo>
                <a:lnTo>
                  <a:pt x="17983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7885" y="845058"/>
            <a:ext cx="973645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40"/>
              <a:t>Y</a:t>
            </a:r>
            <a:r>
              <a:rPr dirty="0" sz="3600" spc="10"/>
              <a:t>O</a:t>
            </a:r>
            <a:r>
              <a:rPr dirty="0" sz="3600" spc="20"/>
              <a:t>U</a:t>
            </a:r>
            <a:r>
              <a:rPr dirty="0" sz="3600"/>
              <a:t>R</a:t>
            </a:r>
            <a:r>
              <a:rPr dirty="0" sz="3600" spc="15"/>
              <a:t> S</a:t>
            </a:r>
            <a:r>
              <a:rPr dirty="0" sz="3600" spc="10"/>
              <a:t>O</a:t>
            </a:r>
            <a:r>
              <a:rPr dirty="0" sz="3600" spc="25"/>
              <a:t>L</a:t>
            </a:r>
            <a:r>
              <a:rPr dirty="0" sz="3600" spc="20"/>
              <a:t>U</a:t>
            </a:r>
            <a:r>
              <a:rPr dirty="0" sz="3600" spc="-35"/>
              <a:t>T</a:t>
            </a:r>
            <a:r>
              <a:rPr dirty="0" sz="3600" spc="-45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35"/>
              <a:t> </a:t>
            </a:r>
            <a:r>
              <a:rPr dirty="0" sz="3600" spc="-40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20"/>
              <a:t> </a:t>
            </a:r>
            <a:r>
              <a:rPr dirty="0" sz="3600" spc="-4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310"/>
              <a:t>V</a:t>
            </a:r>
            <a:r>
              <a:rPr dirty="0" sz="3600" spc="-40"/>
              <a:t>A</a:t>
            </a:r>
            <a:r>
              <a:rPr dirty="0" sz="3600" spc="25"/>
              <a:t>L</a:t>
            </a:r>
            <a:r>
              <a:rPr dirty="0" sz="3600" spc="20"/>
              <a:t>U</a:t>
            </a:r>
            <a:r>
              <a:rPr dirty="0" sz="3600"/>
              <a:t>E</a:t>
            </a:r>
            <a:r>
              <a:rPr dirty="0" sz="3600" spc="-50"/>
              <a:t> </a:t>
            </a:r>
            <a:r>
              <a:rPr dirty="0" sz="3600" spc="-15"/>
              <a:t>P</a:t>
            </a:r>
            <a:r>
              <a:rPr dirty="0" sz="3600" spc="-4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15"/>
              <a:t>S</a:t>
            </a:r>
            <a:r>
              <a:rPr dirty="0" sz="3600" spc="-45"/>
              <a:t>I</a:t>
            </a:r>
            <a:r>
              <a:rPr dirty="0" sz="3600" spc="-35"/>
              <a:t>T</a:t>
            </a:r>
            <a:r>
              <a:rPr dirty="0" sz="3600" spc="-45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7079" y="6467855"/>
            <a:ext cx="76186" cy="17746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241" y="6464300"/>
            <a:ext cx="178816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20">
                <a:solidFill>
                  <a:srgbClr val="2C83C3"/>
                </a:solidFill>
                <a:latin typeface="Trebuchet MS"/>
                <a:cs typeface="Trebuchet MS"/>
              </a:rPr>
              <a:t>3/21/202</a:t>
            </a: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10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40" b="1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dirty="0" sz="1100" spc="5" b="1">
                <a:solidFill>
                  <a:srgbClr val="2C83C3"/>
                </a:solidFill>
                <a:latin typeface="Trebuchet MS"/>
                <a:cs typeface="Trebuchet MS"/>
              </a:rPr>
              <a:t>nnu</a:t>
            </a:r>
            <a:r>
              <a:rPr dirty="0" sz="1100" spc="10" b="1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l</a:t>
            </a:r>
            <a:r>
              <a:rPr dirty="0" sz="1100" spc="-105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5" b="1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dirty="0" sz="1100" spc="35" b="1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dirty="0" sz="1100" spc="100" b="1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dirty="0" sz="1100" spc="-45" b="1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dirty="0" sz="1100" spc="35" b="1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80469" y="6464300"/>
            <a:ext cx="9906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2C926B"/>
                </a:solidFill>
                <a:latin typeface="Trebuchet MS"/>
                <a:cs typeface="Trebuchet MS"/>
              </a:rPr>
              <a:t>6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26994" y="1495425"/>
            <a:ext cx="8348345" cy="5055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0" b="1">
                <a:latin typeface="Calibri"/>
                <a:cs typeface="Calibri"/>
              </a:rPr>
              <a:t>Data</a:t>
            </a:r>
            <a:r>
              <a:rPr dirty="0" sz="1500" b="1">
                <a:latin typeface="Calibri"/>
                <a:cs typeface="Calibri"/>
              </a:rPr>
              <a:t> </a:t>
            </a:r>
            <a:r>
              <a:rPr dirty="0" sz="1500" spc="-5" b="1">
                <a:latin typeface="Calibri"/>
                <a:cs typeface="Calibri"/>
              </a:rPr>
              <a:t>Acquisition</a:t>
            </a:r>
            <a:r>
              <a:rPr dirty="0" sz="1500" spc="-25" b="1">
                <a:latin typeface="Calibri"/>
                <a:cs typeface="Calibri"/>
              </a:rPr>
              <a:t> </a:t>
            </a:r>
            <a:r>
              <a:rPr dirty="0" sz="1500" b="1">
                <a:latin typeface="Calibri"/>
                <a:cs typeface="Calibri"/>
              </a:rPr>
              <a:t>and</a:t>
            </a:r>
            <a:r>
              <a:rPr dirty="0" sz="1500" spc="-10" b="1">
                <a:latin typeface="Calibri"/>
                <a:cs typeface="Calibri"/>
              </a:rPr>
              <a:t> Preprocessing</a:t>
            </a:r>
            <a:r>
              <a:rPr dirty="0" sz="1500" spc="-10">
                <a:latin typeface="Calibri"/>
                <a:cs typeface="Calibri"/>
              </a:rPr>
              <a:t>:</a:t>
            </a:r>
            <a:endParaRPr sz="15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dirty="0" sz="1500" spc="-10">
                <a:latin typeface="Calibri"/>
                <a:cs typeface="Calibri"/>
              </a:rPr>
              <a:t>Each</a:t>
            </a:r>
            <a:r>
              <a:rPr dirty="0" sz="1500" spc="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ECG </a:t>
            </a:r>
            <a:r>
              <a:rPr dirty="0" sz="1500" spc="-5">
                <a:latin typeface="Calibri"/>
                <a:cs typeface="Calibri"/>
              </a:rPr>
              <a:t>signal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is</a:t>
            </a:r>
            <a:r>
              <a:rPr dirty="0" sz="1500" spc="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annotated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to </a:t>
            </a:r>
            <a:r>
              <a:rPr dirty="0" sz="1500">
                <a:latin typeface="Calibri"/>
                <a:cs typeface="Calibri"/>
              </a:rPr>
              <a:t>identify</a:t>
            </a:r>
            <a:r>
              <a:rPr dirty="0" sz="1500" spc="-5">
                <a:latin typeface="Calibri"/>
                <a:cs typeface="Calibri"/>
              </a:rPr>
              <a:t> normal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and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abnormal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beats.</a:t>
            </a:r>
            <a:endParaRPr sz="1500">
              <a:latin typeface="Calibri"/>
              <a:cs typeface="Calibri"/>
            </a:endParaRPr>
          </a:p>
          <a:p>
            <a:pPr marL="469900" marR="296545">
              <a:lnSpc>
                <a:spcPct val="100000"/>
              </a:lnSpc>
            </a:pPr>
            <a:r>
              <a:rPr dirty="0" sz="1500" spc="-10">
                <a:latin typeface="Calibri"/>
                <a:cs typeface="Calibri"/>
              </a:rPr>
              <a:t>Data </a:t>
            </a:r>
            <a:r>
              <a:rPr dirty="0" sz="1500" spc="-5">
                <a:latin typeface="Calibri"/>
                <a:cs typeface="Calibri"/>
              </a:rPr>
              <a:t>preprocessing </a:t>
            </a:r>
            <a:r>
              <a:rPr dirty="0" sz="1500" spc="-10">
                <a:latin typeface="Calibri"/>
                <a:cs typeface="Calibri"/>
              </a:rPr>
              <a:t>involves </a:t>
            </a:r>
            <a:r>
              <a:rPr dirty="0" sz="1500" spc="-5">
                <a:latin typeface="Calibri"/>
                <a:cs typeface="Calibri"/>
              </a:rPr>
              <a:t>filtering out non-beat symbols </a:t>
            </a:r>
            <a:r>
              <a:rPr dirty="0" sz="1500">
                <a:latin typeface="Calibri"/>
                <a:cs typeface="Calibri"/>
              </a:rPr>
              <a:t>and </a:t>
            </a:r>
            <a:r>
              <a:rPr dirty="0" sz="1500" spc="-5">
                <a:latin typeface="Calibri"/>
                <a:cs typeface="Calibri"/>
              </a:rPr>
              <a:t>categorizing beats into normal </a:t>
            </a:r>
            <a:r>
              <a:rPr dirty="0" sz="1500">
                <a:latin typeface="Calibri"/>
                <a:cs typeface="Calibri"/>
              </a:rPr>
              <a:t>and </a:t>
            </a:r>
            <a:r>
              <a:rPr dirty="0" sz="1500" spc="-325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abnormal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classes.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500" spc="-10" b="1">
                <a:latin typeface="Calibri"/>
                <a:cs typeface="Calibri"/>
              </a:rPr>
              <a:t>Feature</a:t>
            </a:r>
            <a:r>
              <a:rPr dirty="0" sz="1500" spc="-30" b="1">
                <a:latin typeface="Calibri"/>
                <a:cs typeface="Calibri"/>
              </a:rPr>
              <a:t> </a:t>
            </a:r>
            <a:r>
              <a:rPr dirty="0" sz="1500" spc="-5" b="1">
                <a:latin typeface="Calibri"/>
                <a:cs typeface="Calibri"/>
              </a:rPr>
              <a:t>Engineering</a:t>
            </a:r>
            <a:r>
              <a:rPr dirty="0" sz="1500" spc="-5">
                <a:latin typeface="Calibri"/>
                <a:cs typeface="Calibri"/>
              </a:rPr>
              <a:t>:</a:t>
            </a:r>
            <a:endParaRPr sz="15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dirty="0" sz="1500" spc="-10">
                <a:latin typeface="Calibri"/>
                <a:cs typeface="Calibri"/>
              </a:rPr>
              <a:t>Relevant</a:t>
            </a:r>
            <a:r>
              <a:rPr dirty="0" sz="150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features</a:t>
            </a:r>
            <a:r>
              <a:rPr dirty="0" sz="150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are</a:t>
            </a:r>
            <a:r>
              <a:rPr dirty="0" sz="150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extracted</a:t>
            </a:r>
            <a:r>
              <a:rPr dirty="0" sz="1500" spc="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from</a:t>
            </a:r>
            <a:r>
              <a:rPr dirty="0" sz="1500" spc="-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ECG</a:t>
            </a:r>
            <a:r>
              <a:rPr dirty="0" sz="1500" spc="5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signals,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including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signal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segments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around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annotated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beats.</a:t>
            </a:r>
            <a:endParaRPr sz="15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dirty="0" sz="1500" spc="-5">
                <a:latin typeface="Calibri"/>
                <a:cs typeface="Calibri"/>
              </a:rPr>
              <a:t>Normalization </a:t>
            </a:r>
            <a:r>
              <a:rPr dirty="0" sz="1500">
                <a:latin typeface="Calibri"/>
                <a:cs typeface="Calibri"/>
              </a:rPr>
              <a:t>and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scaling techniques</a:t>
            </a:r>
            <a:r>
              <a:rPr dirty="0" sz="1500" spc="-10">
                <a:latin typeface="Calibri"/>
                <a:cs typeface="Calibri"/>
              </a:rPr>
              <a:t> are</a:t>
            </a:r>
            <a:r>
              <a:rPr dirty="0" sz="1500" spc="-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applied</a:t>
            </a:r>
            <a:r>
              <a:rPr dirty="0" sz="1500" spc="1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to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prepare</a:t>
            </a:r>
            <a:r>
              <a:rPr dirty="0" sz="1500">
                <a:latin typeface="Calibri"/>
                <a:cs typeface="Calibri"/>
              </a:rPr>
              <a:t> the</a:t>
            </a:r>
            <a:r>
              <a:rPr dirty="0" sz="1500" spc="5">
                <a:latin typeface="Calibri"/>
                <a:cs typeface="Calibri"/>
              </a:rPr>
              <a:t> </a:t>
            </a:r>
            <a:r>
              <a:rPr dirty="0" sz="1500" spc="-15">
                <a:latin typeface="Calibri"/>
                <a:cs typeface="Calibri"/>
              </a:rPr>
              <a:t>data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 spc="-15">
                <a:latin typeface="Calibri"/>
                <a:cs typeface="Calibri"/>
              </a:rPr>
              <a:t>for</a:t>
            </a:r>
            <a:r>
              <a:rPr dirty="0" sz="1500" spc="1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model</a:t>
            </a:r>
            <a:r>
              <a:rPr dirty="0" sz="1500" spc="1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training.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500" spc="-5" b="1">
                <a:latin typeface="Calibri"/>
                <a:cs typeface="Calibri"/>
              </a:rPr>
              <a:t>Model</a:t>
            </a:r>
            <a:r>
              <a:rPr dirty="0" sz="1500" spc="-15" b="1">
                <a:latin typeface="Calibri"/>
                <a:cs typeface="Calibri"/>
              </a:rPr>
              <a:t> </a:t>
            </a:r>
            <a:r>
              <a:rPr dirty="0" sz="1500" spc="-10" b="1">
                <a:latin typeface="Calibri"/>
                <a:cs typeface="Calibri"/>
              </a:rPr>
              <a:t>Development</a:t>
            </a:r>
            <a:r>
              <a:rPr dirty="0" sz="1500" spc="-10">
                <a:latin typeface="Calibri"/>
                <a:cs typeface="Calibri"/>
              </a:rPr>
              <a:t>:</a:t>
            </a:r>
            <a:endParaRPr sz="1500">
              <a:latin typeface="Calibri"/>
              <a:cs typeface="Calibri"/>
            </a:endParaRPr>
          </a:p>
          <a:p>
            <a:pPr marL="469900" marR="548640">
              <a:lnSpc>
                <a:spcPct val="100000"/>
              </a:lnSpc>
            </a:pPr>
            <a:r>
              <a:rPr dirty="0" sz="1500" spc="-5">
                <a:latin typeface="Calibri"/>
                <a:cs typeface="Calibri"/>
              </a:rPr>
              <a:t>An autoencoder neural network architecture </a:t>
            </a:r>
            <a:r>
              <a:rPr dirty="0" sz="1500">
                <a:latin typeface="Calibri"/>
                <a:cs typeface="Calibri"/>
              </a:rPr>
              <a:t>is </a:t>
            </a:r>
            <a:r>
              <a:rPr dirty="0" sz="1500" spc="-5">
                <a:latin typeface="Calibri"/>
                <a:cs typeface="Calibri"/>
              </a:rPr>
              <a:t>implemented </a:t>
            </a:r>
            <a:r>
              <a:rPr dirty="0" sz="1500">
                <a:latin typeface="Calibri"/>
                <a:cs typeface="Calibri"/>
              </a:rPr>
              <a:t>using </a:t>
            </a:r>
            <a:r>
              <a:rPr dirty="0" sz="1500" spc="-15">
                <a:latin typeface="Calibri"/>
                <a:cs typeface="Calibri"/>
              </a:rPr>
              <a:t>TensorFlow </a:t>
            </a:r>
            <a:r>
              <a:rPr dirty="0" sz="1500">
                <a:latin typeface="Calibri"/>
                <a:cs typeface="Calibri"/>
              </a:rPr>
              <a:t>and </a:t>
            </a:r>
            <a:r>
              <a:rPr dirty="0" sz="1500" spc="-20">
                <a:latin typeface="Calibri"/>
                <a:cs typeface="Calibri"/>
              </a:rPr>
              <a:t>Keras.The 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autoencoder consists of </a:t>
            </a:r>
            <a:r>
              <a:rPr dirty="0" sz="1500">
                <a:latin typeface="Calibri"/>
                <a:cs typeface="Calibri"/>
              </a:rPr>
              <a:t>an </a:t>
            </a:r>
            <a:r>
              <a:rPr dirty="0" sz="1500" spc="-5">
                <a:latin typeface="Calibri"/>
                <a:cs typeface="Calibri"/>
              </a:rPr>
              <a:t>encoder </a:t>
            </a:r>
            <a:r>
              <a:rPr dirty="0" sz="1500">
                <a:latin typeface="Calibri"/>
                <a:cs typeface="Calibri"/>
              </a:rPr>
              <a:t>and </a:t>
            </a:r>
            <a:r>
              <a:rPr dirty="0" sz="1500" spc="-20">
                <a:latin typeface="Calibri"/>
                <a:cs typeface="Calibri"/>
              </a:rPr>
              <a:t>decoder, </a:t>
            </a:r>
            <a:r>
              <a:rPr dirty="0" sz="1500">
                <a:latin typeface="Calibri"/>
                <a:cs typeface="Calibri"/>
              </a:rPr>
              <a:t>aiming </a:t>
            </a:r>
            <a:r>
              <a:rPr dirty="0" sz="1500" spc="-10">
                <a:latin typeface="Calibri"/>
                <a:cs typeface="Calibri"/>
              </a:rPr>
              <a:t>to </a:t>
            </a:r>
            <a:r>
              <a:rPr dirty="0" sz="1500" spc="-5">
                <a:latin typeface="Calibri"/>
                <a:cs typeface="Calibri"/>
              </a:rPr>
              <a:t>reconstruct </a:t>
            </a:r>
            <a:r>
              <a:rPr dirty="0" sz="1500">
                <a:latin typeface="Calibri"/>
                <a:cs typeface="Calibri"/>
              </a:rPr>
              <a:t>input </a:t>
            </a:r>
            <a:r>
              <a:rPr dirty="0" sz="1500" spc="-10">
                <a:latin typeface="Calibri"/>
                <a:cs typeface="Calibri"/>
              </a:rPr>
              <a:t>ECG </a:t>
            </a:r>
            <a:r>
              <a:rPr dirty="0" sz="1500" spc="-5">
                <a:latin typeface="Calibri"/>
                <a:cs typeface="Calibri"/>
              </a:rPr>
              <a:t>signals </a:t>
            </a:r>
            <a:r>
              <a:rPr dirty="0" sz="1500">
                <a:latin typeface="Calibri"/>
                <a:cs typeface="Calibri"/>
              </a:rPr>
              <a:t>while </a:t>
            </a:r>
            <a:r>
              <a:rPr dirty="0" sz="1500" spc="-325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capturing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anomalies.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500" spc="-15" b="1">
                <a:latin typeface="Calibri"/>
                <a:cs typeface="Calibri"/>
              </a:rPr>
              <a:t>Training</a:t>
            </a:r>
            <a:r>
              <a:rPr dirty="0" sz="1500" spc="-50" b="1">
                <a:latin typeface="Calibri"/>
                <a:cs typeface="Calibri"/>
              </a:rPr>
              <a:t> </a:t>
            </a:r>
            <a:r>
              <a:rPr dirty="0" sz="1500" b="1">
                <a:latin typeface="Calibri"/>
                <a:cs typeface="Calibri"/>
              </a:rPr>
              <a:t>and</a:t>
            </a:r>
            <a:r>
              <a:rPr dirty="0" sz="1500" spc="-35" b="1">
                <a:latin typeface="Calibri"/>
                <a:cs typeface="Calibri"/>
              </a:rPr>
              <a:t> </a:t>
            </a:r>
            <a:r>
              <a:rPr dirty="0" sz="1500" spc="-10" b="1">
                <a:latin typeface="Calibri"/>
                <a:cs typeface="Calibri"/>
              </a:rPr>
              <a:t>Evaluation</a:t>
            </a:r>
            <a:r>
              <a:rPr dirty="0" sz="1500" spc="-10">
                <a:latin typeface="Calibri"/>
                <a:cs typeface="Calibri"/>
              </a:rPr>
              <a:t>:</a:t>
            </a:r>
            <a:endParaRPr sz="1500">
              <a:latin typeface="Calibri"/>
              <a:cs typeface="Calibri"/>
            </a:endParaRPr>
          </a:p>
          <a:p>
            <a:pPr algn="just" marL="469900">
              <a:lnSpc>
                <a:spcPct val="100000"/>
              </a:lnSpc>
            </a:pPr>
            <a:r>
              <a:rPr dirty="0" sz="1500" spc="-5">
                <a:latin typeface="Calibri"/>
                <a:cs typeface="Calibri"/>
              </a:rPr>
              <a:t>The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autoencoder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model is </a:t>
            </a:r>
            <a:r>
              <a:rPr dirty="0" sz="1500" spc="-5">
                <a:latin typeface="Calibri"/>
                <a:cs typeface="Calibri"/>
              </a:rPr>
              <a:t>trained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using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normal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ECG</a:t>
            </a:r>
            <a:r>
              <a:rPr dirty="0" sz="150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signals.</a:t>
            </a:r>
            <a:endParaRPr sz="1500">
              <a:latin typeface="Calibri"/>
              <a:cs typeface="Calibri"/>
            </a:endParaRPr>
          </a:p>
          <a:p>
            <a:pPr algn="just" marL="469900" marR="419100">
              <a:lnSpc>
                <a:spcPct val="100000"/>
              </a:lnSpc>
              <a:spcBef>
                <a:spcPts val="5"/>
              </a:spcBef>
            </a:pPr>
            <a:r>
              <a:rPr dirty="0" sz="1500" spc="-20">
                <a:latin typeface="Calibri"/>
                <a:cs typeface="Calibri"/>
              </a:rPr>
              <a:t>Training </a:t>
            </a:r>
            <a:r>
              <a:rPr dirty="0" sz="1500">
                <a:latin typeface="Calibri"/>
                <a:cs typeface="Calibri"/>
              </a:rPr>
              <a:t>and </a:t>
            </a:r>
            <a:r>
              <a:rPr dirty="0" sz="1500" spc="-5">
                <a:latin typeface="Calibri"/>
                <a:cs typeface="Calibri"/>
              </a:rPr>
              <a:t>validation </a:t>
            </a:r>
            <a:r>
              <a:rPr dirty="0" sz="1500">
                <a:latin typeface="Calibri"/>
                <a:cs typeface="Calibri"/>
              </a:rPr>
              <a:t>loss </a:t>
            </a:r>
            <a:r>
              <a:rPr dirty="0" sz="1500" spc="-10">
                <a:latin typeface="Calibri"/>
                <a:cs typeface="Calibri"/>
              </a:rPr>
              <a:t>are </a:t>
            </a:r>
            <a:r>
              <a:rPr dirty="0" sz="1500" spc="-5">
                <a:latin typeface="Calibri"/>
                <a:cs typeface="Calibri"/>
              </a:rPr>
              <a:t>monitored </a:t>
            </a:r>
            <a:r>
              <a:rPr dirty="0" sz="1500" spc="-10">
                <a:latin typeface="Calibri"/>
                <a:cs typeface="Calibri"/>
              </a:rPr>
              <a:t>to </a:t>
            </a:r>
            <a:r>
              <a:rPr dirty="0" sz="1500">
                <a:latin typeface="Calibri"/>
                <a:cs typeface="Calibri"/>
              </a:rPr>
              <a:t>assess model </a:t>
            </a:r>
            <a:r>
              <a:rPr dirty="0" sz="1500" spc="-5">
                <a:latin typeface="Calibri"/>
                <a:cs typeface="Calibri"/>
              </a:rPr>
              <a:t>performance </a:t>
            </a:r>
            <a:r>
              <a:rPr dirty="0" sz="1500">
                <a:latin typeface="Calibri"/>
                <a:cs typeface="Calibri"/>
              </a:rPr>
              <a:t>and </a:t>
            </a:r>
            <a:r>
              <a:rPr dirty="0" sz="1500" spc="-10">
                <a:latin typeface="Calibri"/>
                <a:cs typeface="Calibri"/>
              </a:rPr>
              <a:t>prevent </a:t>
            </a:r>
            <a:r>
              <a:rPr dirty="0" sz="1500" spc="-5">
                <a:latin typeface="Calibri"/>
                <a:cs typeface="Calibri"/>
              </a:rPr>
              <a:t>overfitting. </a:t>
            </a:r>
            <a:r>
              <a:rPr dirty="0" sz="1500" spc="-325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The trained </a:t>
            </a:r>
            <a:r>
              <a:rPr dirty="0" sz="1500">
                <a:latin typeface="Calibri"/>
                <a:cs typeface="Calibri"/>
              </a:rPr>
              <a:t>model is </a:t>
            </a:r>
            <a:r>
              <a:rPr dirty="0" sz="1500" spc="-10">
                <a:latin typeface="Calibri"/>
                <a:cs typeface="Calibri"/>
              </a:rPr>
              <a:t>evaluated </a:t>
            </a:r>
            <a:r>
              <a:rPr dirty="0" sz="1500" spc="-5">
                <a:latin typeface="Calibri"/>
                <a:cs typeface="Calibri"/>
              </a:rPr>
              <a:t>on both normal </a:t>
            </a:r>
            <a:r>
              <a:rPr dirty="0" sz="1500">
                <a:latin typeface="Calibri"/>
                <a:cs typeface="Calibri"/>
              </a:rPr>
              <a:t>and </a:t>
            </a:r>
            <a:r>
              <a:rPr dirty="0" sz="1500" spc="-5">
                <a:latin typeface="Calibri"/>
                <a:cs typeface="Calibri"/>
              </a:rPr>
              <a:t>anomalous </a:t>
            </a:r>
            <a:r>
              <a:rPr dirty="0" sz="1500" spc="-10">
                <a:latin typeface="Calibri"/>
                <a:cs typeface="Calibri"/>
              </a:rPr>
              <a:t>ECG </a:t>
            </a:r>
            <a:r>
              <a:rPr dirty="0" sz="1500" spc="-5">
                <a:latin typeface="Calibri"/>
                <a:cs typeface="Calibri"/>
              </a:rPr>
              <a:t>signals </a:t>
            </a:r>
            <a:r>
              <a:rPr dirty="0" sz="1500" spc="-10">
                <a:latin typeface="Calibri"/>
                <a:cs typeface="Calibri"/>
              </a:rPr>
              <a:t>to </a:t>
            </a:r>
            <a:r>
              <a:rPr dirty="0" sz="1500">
                <a:latin typeface="Calibri"/>
                <a:cs typeface="Calibri"/>
              </a:rPr>
              <a:t>assess its ability </a:t>
            </a:r>
            <a:r>
              <a:rPr dirty="0" sz="1500" spc="-10">
                <a:latin typeface="Calibri"/>
                <a:cs typeface="Calibri"/>
              </a:rPr>
              <a:t>to </a:t>
            </a:r>
            <a:r>
              <a:rPr dirty="0" sz="1500" spc="-325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detect </a:t>
            </a:r>
            <a:r>
              <a:rPr dirty="0" sz="1500">
                <a:latin typeface="Calibri"/>
                <a:cs typeface="Calibri"/>
              </a:rPr>
              <a:t>anomalies.</a:t>
            </a:r>
            <a:endParaRPr sz="1500">
              <a:latin typeface="Calibri"/>
              <a:cs typeface="Calibri"/>
            </a:endParaRPr>
          </a:p>
          <a:p>
            <a:pPr algn="just" marL="12700">
              <a:lnSpc>
                <a:spcPct val="100000"/>
              </a:lnSpc>
            </a:pPr>
            <a:r>
              <a:rPr dirty="0" sz="1500" spc="-5" b="1">
                <a:latin typeface="Calibri"/>
                <a:cs typeface="Calibri"/>
              </a:rPr>
              <a:t>Visualization</a:t>
            </a:r>
            <a:r>
              <a:rPr dirty="0" sz="1500" spc="-55" b="1">
                <a:latin typeface="Calibri"/>
                <a:cs typeface="Calibri"/>
              </a:rPr>
              <a:t> </a:t>
            </a:r>
            <a:r>
              <a:rPr dirty="0" sz="1500" b="1">
                <a:latin typeface="Calibri"/>
                <a:cs typeface="Calibri"/>
              </a:rPr>
              <a:t>and</a:t>
            </a:r>
            <a:r>
              <a:rPr dirty="0" sz="1500" spc="-35" b="1">
                <a:latin typeface="Calibri"/>
                <a:cs typeface="Calibri"/>
              </a:rPr>
              <a:t> </a:t>
            </a:r>
            <a:r>
              <a:rPr dirty="0" sz="1500" spc="-10" b="1">
                <a:latin typeface="Calibri"/>
                <a:cs typeface="Calibri"/>
              </a:rPr>
              <a:t>Interpretation</a:t>
            </a:r>
            <a:r>
              <a:rPr dirty="0" sz="1500" spc="-10">
                <a:latin typeface="Calibri"/>
                <a:cs typeface="Calibri"/>
              </a:rPr>
              <a:t>:</a:t>
            </a:r>
            <a:endParaRPr sz="15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dirty="0" sz="1500" spc="-5">
                <a:latin typeface="Calibri"/>
                <a:cs typeface="Calibri"/>
              </a:rPr>
              <a:t>Reconstruction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results</a:t>
            </a:r>
            <a:r>
              <a:rPr dirty="0" sz="150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are</a:t>
            </a:r>
            <a:r>
              <a:rPr dirty="0" sz="150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visualized</a:t>
            </a:r>
            <a:r>
              <a:rPr dirty="0" sz="1500" spc="10">
                <a:latin typeface="Calibri"/>
                <a:cs typeface="Calibri"/>
              </a:rPr>
              <a:t> </a:t>
            </a:r>
            <a:r>
              <a:rPr dirty="0" sz="1500" spc="-15">
                <a:latin typeface="Calibri"/>
                <a:cs typeface="Calibri"/>
              </a:rPr>
              <a:t>for</a:t>
            </a:r>
            <a:r>
              <a:rPr dirty="0" sz="1500" spc="5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normal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and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anomalous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ECG</a:t>
            </a:r>
            <a:r>
              <a:rPr dirty="0" sz="1500" spc="5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signals.</a:t>
            </a:r>
            <a:endParaRPr sz="1500">
              <a:latin typeface="Calibri"/>
              <a:cs typeface="Calibri"/>
            </a:endParaRPr>
          </a:p>
          <a:p>
            <a:pPr marL="469900" marR="540385">
              <a:lnSpc>
                <a:spcPct val="100000"/>
              </a:lnSpc>
            </a:pPr>
            <a:r>
              <a:rPr dirty="0" sz="1500" spc="-5">
                <a:latin typeface="Calibri"/>
                <a:cs typeface="Calibri"/>
              </a:rPr>
              <a:t>Anomalies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are</a:t>
            </a:r>
            <a:r>
              <a:rPr dirty="0" sz="150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identified</a:t>
            </a:r>
            <a:r>
              <a:rPr dirty="0" sz="1500" spc="1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based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on</a:t>
            </a:r>
            <a:r>
              <a:rPr dirty="0" sz="1500" spc="1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discrepancies</a:t>
            </a:r>
            <a:r>
              <a:rPr dirty="0" sz="1500" spc="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between</a:t>
            </a:r>
            <a:r>
              <a:rPr dirty="0" sz="1500" spc="1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input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signals </a:t>
            </a:r>
            <a:r>
              <a:rPr dirty="0" sz="1500">
                <a:latin typeface="Calibri"/>
                <a:cs typeface="Calibri"/>
              </a:rPr>
              <a:t>and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their</a:t>
            </a:r>
            <a:r>
              <a:rPr dirty="0" sz="1500" spc="1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reconstructed </a:t>
            </a:r>
            <a:r>
              <a:rPr dirty="0" sz="1500" spc="-325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counterparts.</a:t>
            </a:r>
            <a:endParaRPr sz="1500">
              <a:latin typeface="Calibri"/>
              <a:cs typeface="Calibri"/>
            </a:endParaRPr>
          </a:p>
          <a:p>
            <a:pPr marL="469900" marR="5080">
              <a:lnSpc>
                <a:spcPct val="100000"/>
              </a:lnSpc>
            </a:pPr>
            <a:r>
              <a:rPr dirty="0" sz="1500" spc="-10">
                <a:latin typeface="Calibri"/>
                <a:cs typeface="Calibri"/>
              </a:rPr>
              <a:t>Performance </a:t>
            </a:r>
            <a:r>
              <a:rPr dirty="0" sz="1500" spc="-5">
                <a:latin typeface="Calibri"/>
                <a:cs typeface="Calibri"/>
              </a:rPr>
              <a:t>metrics such </a:t>
            </a:r>
            <a:r>
              <a:rPr dirty="0" sz="1500">
                <a:latin typeface="Calibri"/>
                <a:cs typeface="Calibri"/>
              </a:rPr>
              <a:t>as </a:t>
            </a:r>
            <a:r>
              <a:rPr dirty="0" sz="1500" spc="-5">
                <a:latin typeface="Calibri"/>
                <a:cs typeface="Calibri"/>
              </a:rPr>
              <a:t>precision, recall, </a:t>
            </a:r>
            <a:r>
              <a:rPr dirty="0" sz="1500">
                <a:latin typeface="Calibri"/>
                <a:cs typeface="Calibri"/>
              </a:rPr>
              <a:t>and </a:t>
            </a:r>
            <a:r>
              <a:rPr dirty="0" sz="1500" spc="-5">
                <a:latin typeface="Calibri"/>
                <a:cs typeface="Calibri"/>
              </a:rPr>
              <a:t>accuracy </a:t>
            </a:r>
            <a:r>
              <a:rPr dirty="0" sz="1500" spc="-10">
                <a:latin typeface="Calibri"/>
                <a:cs typeface="Calibri"/>
              </a:rPr>
              <a:t>may </a:t>
            </a:r>
            <a:r>
              <a:rPr dirty="0" sz="1500">
                <a:latin typeface="Calibri"/>
                <a:cs typeface="Calibri"/>
              </a:rPr>
              <a:t>be </a:t>
            </a:r>
            <a:r>
              <a:rPr dirty="0" sz="1500" spc="-5">
                <a:latin typeface="Calibri"/>
                <a:cs typeface="Calibri"/>
              </a:rPr>
              <a:t>calculated </a:t>
            </a:r>
            <a:r>
              <a:rPr dirty="0" sz="1500" spc="-10">
                <a:latin typeface="Calibri"/>
                <a:cs typeface="Calibri"/>
              </a:rPr>
              <a:t>to evaluate </a:t>
            </a:r>
            <a:r>
              <a:rPr dirty="0" sz="1500">
                <a:latin typeface="Calibri"/>
                <a:cs typeface="Calibri"/>
              </a:rPr>
              <a:t>the model's </a:t>
            </a:r>
            <a:r>
              <a:rPr dirty="0" sz="1500" spc="-32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effectiveness.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700" y="278638"/>
            <a:ext cx="973645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40"/>
              <a:t>Y</a:t>
            </a:r>
            <a:r>
              <a:rPr dirty="0" sz="3600" spc="10"/>
              <a:t>O</a:t>
            </a:r>
            <a:r>
              <a:rPr dirty="0" sz="3600" spc="20"/>
              <a:t>U</a:t>
            </a:r>
            <a:r>
              <a:rPr dirty="0" sz="3600"/>
              <a:t>R</a:t>
            </a:r>
            <a:r>
              <a:rPr dirty="0" sz="3600" spc="15"/>
              <a:t> S</a:t>
            </a:r>
            <a:r>
              <a:rPr dirty="0" sz="3600" spc="10"/>
              <a:t>O</a:t>
            </a:r>
            <a:r>
              <a:rPr dirty="0" sz="3600" spc="25"/>
              <a:t>L</a:t>
            </a:r>
            <a:r>
              <a:rPr dirty="0" sz="3600" spc="20"/>
              <a:t>U</a:t>
            </a:r>
            <a:r>
              <a:rPr dirty="0" sz="3600" spc="-35"/>
              <a:t>T</a:t>
            </a:r>
            <a:r>
              <a:rPr dirty="0" sz="3600" spc="-45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30"/>
              <a:t> </a:t>
            </a:r>
            <a:r>
              <a:rPr dirty="0" sz="3600" spc="-40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20"/>
              <a:t> </a:t>
            </a:r>
            <a:r>
              <a:rPr dirty="0" sz="3600" spc="-45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310"/>
              <a:t>V</a:t>
            </a:r>
            <a:r>
              <a:rPr dirty="0" sz="3600" spc="-35"/>
              <a:t>A</a:t>
            </a:r>
            <a:r>
              <a:rPr dirty="0" sz="3600" spc="25"/>
              <a:t>L</a:t>
            </a:r>
            <a:r>
              <a:rPr dirty="0" sz="3600" spc="20"/>
              <a:t>U</a:t>
            </a:r>
            <a:r>
              <a:rPr dirty="0" sz="3600"/>
              <a:t>E</a:t>
            </a:r>
            <a:r>
              <a:rPr dirty="0" sz="3600" spc="-50"/>
              <a:t> </a:t>
            </a:r>
            <a:r>
              <a:rPr dirty="0" sz="3600" spc="-15"/>
              <a:t>P</a:t>
            </a:r>
            <a:r>
              <a:rPr dirty="0" sz="3600" spc="-4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5"/>
              <a:t>OS</a:t>
            </a:r>
            <a:r>
              <a:rPr dirty="0" sz="3600" spc="-45"/>
              <a:t>I</a:t>
            </a:r>
            <a:r>
              <a:rPr dirty="0" sz="3600" spc="-35"/>
              <a:t>T</a:t>
            </a:r>
            <a:r>
              <a:rPr dirty="0" sz="3600" spc="-45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6939" y="1161034"/>
            <a:ext cx="10106025" cy="5513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 spc="-10" b="1">
                <a:latin typeface="Calibri"/>
                <a:cs typeface="Calibri"/>
              </a:rPr>
              <a:t>Early</a:t>
            </a:r>
            <a:r>
              <a:rPr dirty="0" sz="1800" spc="-15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Anomaly</a:t>
            </a:r>
            <a:r>
              <a:rPr dirty="0" sz="1800" spc="-5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Detection</a:t>
            </a:r>
            <a:r>
              <a:rPr dirty="0" sz="1800" spc="-5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469900" marR="666750">
              <a:lnSpc>
                <a:spcPct val="100000"/>
              </a:lnSpc>
            </a:pPr>
            <a:r>
              <a:rPr dirty="0" sz="1800" spc="-5">
                <a:latin typeface="Calibri"/>
                <a:cs typeface="Calibri"/>
              </a:rPr>
              <a:t>The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project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offers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solution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for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early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detection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anomalies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in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ECG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signals,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providing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healthcare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professionals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with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timely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insights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into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potential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cardiac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abnormalities.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 spc="-10" b="1">
                <a:latin typeface="Calibri"/>
                <a:cs typeface="Calibri"/>
              </a:rPr>
              <a:t>Improved</a:t>
            </a:r>
            <a:r>
              <a:rPr dirty="0" sz="1800" spc="-1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Diagnostic</a:t>
            </a:r>
            <a:r>
              <a:rPr dirty="0" sz="1800" spc="-4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Accuracy</a:t>
            </a:r>
            <a:r>
              <a:rPr dirty="0" sz="1800" spc="-5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469900" marR="5080">
              <a:lnSpc>
                <a:spcPct val="100000"/>
              </a:lnSpc>
            </a:pPr>
            <a:r>
              <a:rPr dirty="0" sz="1800" spc="-5">
                <a:latin typeface="Calibri"/>
                <a:cs typeface="Calibri"/>
              </a:rPr>
              <a:t>By</a:t>
            </a:r>
            <a:r>
              <a:rPr dirty="0" sz="1800" spc="-10">
                <a:latin typeface="Calibri"/>
                <a:cs typeface="Calibri"/>
              </a:rPr>
              <a:t> leveraging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deep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learning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techniques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autoencoder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architecture,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project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enhances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accuracy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anomaly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detection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compared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to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traditional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methods,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reducing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risk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false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positives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negatives.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 spc="-10" b="1">
                <a:latin typeface="Calibri"/>
                <a:cs typeface="Calibri"/>
              </a:rPr>
              <a:t>Efficient</a:t>
            </a:r>
            <a:r>
              <a:rPr dirty="0" sz="1800" spc="-4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Healthcare</a:t>
            </a:r>
            <a:r>
              <a:rPr dirty="0" sz="1800" spc="-4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Workflow</a:t>
            </a:r>
            <a:r>
              <a:rPr dirty="0" sz="1800" spc="-1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469900" marR="299085">
              <a:lnSpc>
                <a:spcPct val="100000"/>
              </a:lnSpc>
            </a:pPr>
            <a:r>
              <a:rPr dirty="0" sz="1800" spc="-10">
                <a:latin typeface="Calibri"/>
                <a:cs typeface="Calibri"/>
              </a:rPr>
              <a:t>Healthcare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institutions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can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benefit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from</a:t>
            </a:r>
            <a:r>
              <a:rPr dirty="0" sz="1800">
                <a:latin typeface="Calibri"/>
                <a:cs typeface="Calibri"/>
              </a:rPr>
              <a:t> a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streamlined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workflow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with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automated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anomaly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detection,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enabling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faster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interpretation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 </a:t>
            </a:r>
            <a:r>
              <a:rPr dirty="0" sz="1800" spc="-15">
                <a:latin typeface="Calibri"/>
                <a:cs typeface="Calibri"/>
              </a:rPr>
              <a:t>ECG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results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facilitating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prompt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patient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management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decisions.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 spc="-15" b="1">
                <a:latin typeface="Calibri"/>
                <a:cs typeface="Calibri"/>
              </a:rPr>
              <a:t>Personalized</a:t>
            </a:r>
            <a:r>
              <a:rPr dirty="0" sz="1800" spc="-4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Patient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Care</a:t>
            </a:r>
            <a:r>
              <a:rPr dirty="0" sz="1800" spc="-1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469900" marR="96520">
              <a:lnSpc>
                <a:spcPct val="100000"/>
              </a:lnSpc>
            </a:pPr>
            <a:r>
              <a:rPr dirty="0" sz="1800" spc="-5">
                <a:latin typeface="Calibri"/>
                <a:cs typeface="Calibri"/>
              </a:rPr>
              <a:t>The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project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enables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personalized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patient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care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by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identifying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individual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cardiac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anomalies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based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on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ECG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signal </a:t>
            </a:r>
            <a:r>
              <a:rPr dirty="0" sz="1800" spc="-10">
                <a:latin typeface="Calibri"/>
                <a:cs typeface="Calibri"/>
              </a:rPr>
              <a:t>characteristics,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allowing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for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tailored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treatment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plans</a:t>
            </a:r>
            <a:r>
              <a:rPr dirty="0" sz="1800">
                <a:latin typeface="Calibri"/>
                <a:cs typeface="Calibri"/>
              </a:rPr>
              <a:t> and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interventions.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 b="1">
                <a:latin typeface="Calibri"/>
                <a:cs typeface="Calibri"/>
              </a:rPr>
              <a:t>Enhanced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Healthcare</a:t>
            </a:r>
            <a:r>
              <a:rPr dirty="0" sz="1800" spc="-2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Outcomes</a:t>
            </a:r>
            <a:r>
              <a:rPr dirty="0" sz="1800" spc="-1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dirty="0" sz="1800" spc="-5">
                <a:latin typeface="Calibri"/>
                <a:cs typeface="Calibri"/>
              </a:rPr>
              <a:t>With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early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detection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cardiac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abnormalities,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patients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can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receive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timely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medical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interventions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dirty="0" sz="1800" spc="-10">
                <a:latin typeface="Calibri"/>
                <a:cs typeface="Calibri"/>
              </a:rPr>
              <a:t>preventive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measures,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leading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to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improved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healthcare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outcomes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potentially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saving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lives.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 spc="-10" b="1">
                <a:latin typeface="Calibri"/>
                <a:cs typeface="Calibri"/>
              </a:rPr>
              <a:t>Research</a:t>
            </a:r>
            <a:r>
              <a:rPr dirty="0" sz="1800" spc="-1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and</a:t>
            </a:r>
            <a:r>
              <a:rPr dirty="0" sz="1800" spc="-5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Development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Advancements</a:t>
            </a:r>
            <a:r>
              <a:rPr dirty="0" sz="1800" spc="-5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469900" marR="61594">
              <a:lnSpc>
                <a:spcPct val="100000"/>
              </a:lnSpc>
            </a:pPr>
            <a:r>
              <a:rPr dirty="0" sz="1800" spc="-5">
                <a:latin typeface="Calibri"/>
                <a:cs typeface="Calibri"/>
              </a:rPr>
              <a:t>The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project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contributes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to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advancements in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medical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research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and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development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by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exploring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innovative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approaches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for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cardiac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anomaly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detection,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paving</a:t>
            </a:r>
            <a:r>
              <a:rPr dirty="0" sz="1800">
                <a:latin typeface="Calibri"/>
                <a:cs typeface="Calibri"/>
              </a:rPr>
              <a:t> the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way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for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future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enhancements</a:t>
            </a:r>
            <a:r>
              <a:rPr dirty="0" sz="1800">
                <a:latin typeface="Calibri"/>
                <a:cs typeface="Calibri"/>
              </a:rPr>
              <a:t> in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diagnostic </a:t>
            </a:r>
            <a:r>
              <a:rPr dirty="0" sz="1800" spc="-5">
                <a:latin typeface="Calibri"/>
                <a:cs typeface="Calibri"/>
              </a:rPr>
              <a:t> technologies.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551" y="6488300"/>
            <a:ext cx="1762760" cy="163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100" spc="20">
                <a:solidFill>
                  <a:srgbClr val="2C83C3"/>
                </a:solidFill>
                <a:latin typeface="Trebuchet MS"/>
                <a:cs typeface="Trebuchet MS"/>
              </a:rPr>
              <a:t>3/21/202</a:t>
            </a: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10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40" b="1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dirty="0" sz="1100" spc="5" b="1">
                <a:solidFill>
                  <a:srgbClr val="2C83C3"/>
                </a:solidFill>
                <a:latin typeface="Trebuchet MS"/>
                <a:cs typeface="Trebuchet MS"/>
              </a:rPr>
              <a:t>nnu</a:t>
            </a:r>
            <a:r>
              <a:rPr dirty="0" sz="1100" spc="10" b="1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l</a:t>
            </a:r>
            <a:r>
              <a:rPr dirty="0" sz="1100" spc="-105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5" b="1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dirty="0" sz="1100" spc="35" b="1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dirty="0" sz="1100" spc="100" b="1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dirty="0" sz="1100" spc="-45" b="1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dirty="0" sz="1100" spc="35" b="1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4311" y="53629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456" y="1696211"/>
            <a:ext cx="314325" cy="323215"/>
          </a:xfrm>
          <a:custGeom>
            <a:avLst/>
            <a:gdLst/>
            <a:ahLst/>
            <a:cxnLst/>
            <a:rect l="l" t="t" r="r" b="b"/>
            <a:pathLst>
              <a:path w="314325" h="323214">
                <a:moveTo>
                  <a:pt x="313944" y="0"/>
                </a:moveTo>
                <a:lnTo>
                  <a:pt x="0" y="0"/>
                </a:lnTo>
                <a:lnTo>
                  <a:pt x="0" y="323088"/>
                </a:lnTo>
                <a:lnTo>
                  <a:pt x="313944" y="323088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4311" y="5896355"/>
            <a:ext cx="180340" cy="181610"/>
          </a:xfrm>
          <a:custGeom>
            <a:avLst/>
            <a:gdLst/>
            <a:ahLst/>
            <a:cxnLst/>
            <a:rect l="l" t="t" r="r" b="b"/>
            <a:pathLst>
              <a:path w="180340" h="181610">
                <a:moveTo>
                  <a:pt x="179831" y="0"/>
                </a:moveTo>
                <a:lnTo>
                  <a:pt x="0" y="0"/>
                </a:lnTo>
                <a:lnTo>
                  <a:pt x="0" y="181356"/>
                </a:lnTo>
                <a:lnTo>
                  <a:pt x="179831" y="181356"/>
                </a:lnTo>
                <a:lnTo>
                  <a:pt x="17983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244" y="3381754"/>
            <a:ext cx="2467356" cy="341833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241" y="643889"/>
            <a:ext cx="7518400" cy="6731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71850" algn="l"/>
              </a:tabLst>
            </a:pPr>
            <a:r>
              <a:rPr dirty="0" sz="4250" spc="5"/>
              <a:t>THE</a:t>
            </a:r>
            <a:r>
              <a:rPr dirty="0" sz="4250" spc="30"/>
              <a:t> </a:t>
            </a:r>
            <a:r>
              <a:rPr dirty="0" sz="4250" spc="5"/>
              <a:t>WOW</a:t>
            </a:r>
            <a:r>
              <a:rPr dirty="0" sz="4250" spc="75"/>
              <a:t> </a:t>
            </a:r>
            <a:r>
              <a:rPr dirty="0" sz="4250" spc="5"/>
              <a:t>IN	</a:t>
            </a:r>
            <a:r>
              <a:rPr dirty="0" sz="4250"/>
              <a:t>YOUR</a:t>
            </a:r>
            <a:r>
              <a:rPr dirty="0" sz="4250" spc="-40"/>
              <a:t> </a:t>
            </a:r>
            <a:r>
              <a:rPr dirty="0" sz="4250" spc="15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304269" y="6464300"/>
            <a:ext cx="9906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2C926B"/>
                </a:solidFill>
                <a:latin typeface="Trebuchet MS"/>
                <a:cs typeface="Trebuchet MS"/>
              </a:rPr>
              <a:t>8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64994" y="1332737"/>
            <a:ext cx="7779384" cy="4964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99390">
              <a:lnSpc>
                <a:spcPct val="150000"/>
              </a:lnSpc>
              <a:spcBef>
                <a:spcPts val="100"/>
              </a:spcBef>
            </a:pPr>
            <a:r>
              <a:rPr dirty="0" sz="1800" spc="-5" b="1">
                <a:latin typeface="Calibri"/>
                <a:cs typeface="Calibri"/>
              </a:rPr>
              <a:t>Advanced</a:t>
            </a:r>
            <a:r>
              <a:rPr dirty="0" sz="1800" spc="-10" b="1">
                <a:latin typeface="Calibri"/>
                <a:cs typeface="Calibri"/>
              </a:rPr>
              <a:t> </a:t>
            </a:r>
            <a:r>
              <a:rPr dirty="0" sz="1800" spc="-20" b="1">
                <a:latin typeface="Calibri"/>
                <a:cs typeface="Calibri"/>
              </a:rPr>
              <a:t>Technology</a:t>
            </a:r>
            <a:r>
              <a:rPr dirty="0" sz="1800" spc="-20">
                <a:latin typeface="Calibri"/>
                <a:cs typeface="Calibri"/>
              </a:rPr>
              <a:t>: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By </a:t>
            </a:r>
            <a:r>
              <a:rPr dirty="0" sz="1800" spc="-10">
                <a:latin typeface="Calibri"/>
                <a:cs typeface="Calibri"/>
              </a:rPr>
              <a:t>leveraging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deep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learning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techniques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autoencoder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architecture,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project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represents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5">
                <a:latin typeface="Calibri"/>
                <a:cs typeface="Calibri"/>
              </a:rPr>
              <a:t>significant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advancement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in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cardiac</a:t>
            </a:r>
            <a:r>
              <a:rPr dirty="0" sz="1800">
                <a:latin typeface="Calibri"/>
                <a:cs typeface="Calibri"/>
              </a:rPr>
              <a:t> anomaly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detection,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surpassing </a:t>
            </a:r>
            <a:r>
              <a:rPr dirty="0" sz="1800" spc="-10">
                <a:latin typeface="Calibri"/>
                <a:cs typeface="Calibri"/>
              </a:rPr>
              <a:t>traditional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methods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 </a:t>
            </a:r>
            <a:r>
              <a:rPr dirty="0" sz="1800" spc="-5">
                <a:latin typeface="Calibri"/>
                <a:cs typeface="Calibri"/>
              </a:rPr>
              <a:t>opening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new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possibilities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for </a:t>
            </a:r>
            <a:r>
              <a:rPr dirty="0" sz="1800" spc="-10">
                <a:latin typeface="Calibri"/>
                <a:cs typeface="Calibri"/>
              </a:rPr>
              <a:t> improved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diagnostic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accuracy.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50000"/>
              </a:lnSpc>
            </a:pPr>
            <a:r>
              <a:rPr dirty="0" sz="1800" spc="-5" b="1">
                <a:latin typeface="Calibri"/>
                <a:cs typeface="Calibri"/>
              </a:rPr>
              <a:t>Timely</a:t>
            </a:r>
            <a:r>
              <a:rPr dirty="0" sz="1800" spc="-2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Intervention</a:t>
            </a:r>
            <a:r>
              <a:rPr dirty="0" sz="1800" spc="-10">
                <a:latin typeface="Calibri"/>
                <a:cs typeface="Calibri"/>
              </a:rPr>
              <a:t>: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project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enables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early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detection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cardiac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abnormalities,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allowing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healthcare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professionals to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intervene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promptly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provide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timely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medical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treatments </a:t>
            </a:r>
            <a:r>
              <a:rPr dirty="0" sz="1800" spc="-5">
                <a:latin typeface="Calibri"/>
                <a:cs typeface="Calibri"/>
              </a:rPr>
              <a:t>or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preventive</a:t>
            </a:r>
            <a:r>
              <a:rPr dirty="0" sz="1800" spc="-5">
                <a:latin typeface="Calibri"/>
                <a:cs typeface="Calibri"/>
              </a:rPr>
              <a:t> measures,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potentially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saving lives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improving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patient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outcomes.</a:t>
            </a:r>
            <a:endParaRPr sz="1800">
              <a:latin typeface="Calibri"/>
              <a:cs typeface="Calibri"/>
            </a:endParaRPr>
          </a:p>
          <a:p>
            <a:pPr marL="12700" marR="31750">
              <a:lnSpc>
                <a:spcPct val="150000"/>
              </a:lnSpc>
            </a:pPr>
            <a:r>
              <a:rPr dirty="0" sz="1800" spc="-15" b="1">
                <a:latin typeface="Calibri"/>
                <a:cs typeface="Calibri"/>
              </a:rPr>
              <a:t>Personalized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Care</a:t>
            </a:r>
            <a:r>
              <a:rPr dirty="0" sz="1800" spc="-10">
                <a:latin typeface="Calibri"/>
                <a:cs typeface="Calibri"/>
              </a:rPr>
              <a:t>: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Through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identification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individual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cardiac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anomalies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based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on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ECG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signal </a:t>
            </a:r>
            <a:r>
              <a:rPr dirty="0" sz="1800" spc="-10">
                <a:latin typeface="Calibri"/>
                <a:cs typeface="Calibri"/>
              </a:rPr>
              <a:t>characteristics,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project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facilitates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personalized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patient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care, 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tailoring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treatment </a:t>
            </a:r>
            <a:r>
              <a:rPr dirty="0" sz="1800" spc="-5">
                <a:latin typeface="Calibri"/>
                <a:cs typeface="Calibri"/>
              </a:rPr>
              <a:t>plans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interventions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to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each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patient's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specific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needs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 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conditions.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dirty="0" spc="40"/>
              <a:t> </a:t>
            </a:r>
            <a:r>
              <a:rPr dirty="0"/>
              <a:t>WOW</a:t>
            </a:r>
            <a:r>
              <a:rPr dirty="0" spc="85"/>
              <a:t> </a:t>
            </a:r>
            <a:r>
              <a:rPr dirty="0"/>
              <a:t>IN</a:t>
            </a:r>
            <a:r>
              <a:rPr dirty="0" spc="-10"/>
              <a:t> </a:t>
            </a:r>
            <a:r>
              <a:rPr dirty="0" spc="5"/>
              <a:t>YOUR</a:t>
            </a:r>
            <a:r>
              <a:rPr dirty="0" spc="30"/>
              <a:t> </a:t>
            </a:r>
            <a:r>
              <a:rPr dirty="0" spc="10"/>
              <a:t>SOLUTION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33655">
              <a:lnSpc>
                <a:spcPct val="150000"/>
              </a:lnSpc>
              <a:spcBef>
                <a:spcPts val="100"/>
              </a:spcBef>
            </a:pPr>
            <a:r>
              <a:rPr dirty="0" spc="-10" b="1">
                <a:latin typeface="Calibri"/>
                <a:cs typeface="Calibri"/>
              </a:rPr>
              <a:t>Efficiency</a:t>
            </a:r>
            <a:r>
              <a:rPr dirty="0" spc="-20" b="1">
                <a:latin typeface="Calibri"/>
                <a:cs typeface="Calibri"/>
              </a:rPr>
              <a:t> </a:t>
            </a:r>
            <a:r>
              <a:rPr dirty="0" b="1">
                <a:latin typeface="Calibri"/>
                <a:cs typeface="Calibri"/>
              </a:rPr>
              <a:t>and </a:t>
            </a:r>
            <a:r>
              <a:rPr dirty="0" spc="-5" b="1">
                <a:latin typeface="Calibri"/>
                <a:cs typeface="Calibri"/>
              </a:rPr>
              <a:t>Automation</a:t>
            </a:r>
            <a:r>
              <a:rPr dirty="0" spc="-5"/>
              <a:t>:</a:t>
            </a:r>
            <a:r>
              <a:rPr dirty="0" spc="-20"/>
              <a:t> </a:t>
            </a:r>
            <a:r>
              <a:rPr dirty="0" spc="-5"/>
              <a:t>The</a:t>
            </a:r>
            <a:r>
              <a:rPr dirty="0" spc="10"/>
              <a:t> </a:t>
            </a:r>
            <a:r>
              <a:rPr dirty="0" spc="-10"/>
              <a:t>automated</a:t>
            </a:r>
            <a:r>
              <a:rPr dirty="0" spc="10"/>
              <a:t> </a:t>
            </a:r>
            <a:r>
              <a:rPr dirty="0" spc="-5"/>
              <a:t>anomaly</a:t>
            </a:r>
            <a:r>
              <a:rPr dirty="0" spc="15"/>
              <a:t> </a:t>
            </a:r>
            <a:r>
              <a:rPr dirty="0" spc="-10"/>
              <a:t>detection</a:t>
            </a:r>
            <a:r>
              <a:rPr dirty="0" spc="25"/>
              <a:t> </a:t>
            </a:r>
            <a:r>
              <a:rPr dirty="0" spc="-10"/>
              <a:t>process</a:t>
            </a:r>
            <a:r>
              <a:rPr dirty="0" spc="10"/>
              <a:t> </a:t>
            </a:r>
            <a:r>
              <a:rPr dirty="0" spc="-10"/>
              <a:t>streamlines </a:t>
            </a:r>
            <a:r>
              <a:rPr dirty="0" spc="-5"/>
              <a:t> </a:t>
            </a:r>
            <a:r>
              <a:rPr dirty="0" spc="-10"/>
              <a:t>healthcare</a:t>
            </a:r>
            <a:r>
              <a:rPr dirty="0" spc="20"/>
              <a:t> </a:t>
            </a:r>
            <a:r>
              <a:rPr dirty="0" spc="-10"/>
              <a:t>workflows,</a:t>
            </a:r>
            <a:r>
              <a:rPr dirty="0" spc="10"/>
              <a:t> </a:t>
            </a:r>
            <a:r>
              <a:rPr dirty="0" spc="-10"/>
              <a:t>reducing</a:t>
            </a:r>
            <a:r>
              <a:rPr dirty="0" spc="30"/>
              <a:t> </a:t>
            </a:r>
            <a:r>
              <a:rPr dirty="0"/>
              <a:t>the</a:t>
            </a:r>
            <a:r>
              <a:rPr dirty="0" spc="5"/>
              <a:t> </a:t>
            </a:r>
            <a:r>
              <a:rPr dirty="0" spc="-10"/>
              <a:t>burden</a:t>
            </a:r>
            <a:r>
              <a:rPr dirty="0" spc="15"/>
              <a:t> </a:t>
            </a:r>
            <a:r>
              <a:rPr dirty="0" spc="-5"/>
              <a:t>on</a:t>
            </a:r>
            <a:r>
              <a:rPr dirty="0" spc="15"/>
              <a:t> </a:t>
            </a:r>
            <a:r>
              <a:rPr dirty="0" spc="-10"/>
              <a:t>healthcare</a:t>
            </a:r>
            <a:r>
              <a:rPr dirty="0" spc="20"/>
              <a:t> </a:t>
            </a:r>
            <a:r>
              <a:rPr dirty="0" spc="-10"/>
              <a:t>professionals</a:t>
            </a:r>
            <a:r>
              <a:rPr dirty="0"/>
              <a:t> and </a:t>
            </a:r>
            <a:r>
              <a:rPr dirty="0" spc="-5"/>
              <a:t>enabling </a:t>
            </a:r>
            <a:r>
              <a:rPr dirty="0"/>
              <a:t> </a:t>
            </a:r>
            <a:r>
              <a:rPr dirty="0" spc="-15"/>
              <a:t>faster</a:t>
            </a:r>
            <a:r>
              <a:rPr dirty="0" spc="5"/>
              <a:t> </a:t>
            </a:r>
            <a:r>
              <a:rPr dirty="0" spc="-10"/>
              <a:t>interpretation</a:t>
            </a:r>
            <a:r>
              <a:rPr dirty="0" spc="25"/>
              <a:t> </a:t>
            </a:r>
            <a:r>
              <a:rPr dirty="0" spc="-5"/>
              <a:t>of</a:t>
            </a:r>
            <a:r>
              <a:rPr dirty="0" spc="15"/>
              <a:t> </a:t>
            </a:r>
            <a:r>
              <a:rPr dirty="0" spc="-15"/>
              <a:t>ECG</a:t>
            </a:r>
            <a:r>
              <a:rPr dirty="0" spc="5"/>
              <a:t> </a:t>
            </a:r>
            <a:r>
              <a:rPr dirty="0" spc="-10"/>
              <a:t>results,</a:t>
            </a:r>
            <a:r>
              <a:rPr dirty="0"/>
              <a:t> </a:t>
            </a:r>
            <a:r>
              <a:rPr dirty="0" spc="-5"/>
              <a:t>leading</a:t>
            </a:r>
            <a:r>
              <a:rPr dirty="0" spc="20"/>
              <a:t> </a:t>
            </a:r>
            <a:r>
              <a:rPr dirty="0" spc="-10"/>
              <a:t>to</a:t>
            </a:r>
            <a:r>
              <a:rPr dirty="0"/>
              <a:t> </a:t>
            </a:r>
            <a:r>
              <a:rPr dirty="0" spc="-10"/>
              <a:t>more</a:t>
            </a:r>
            <a:r>
              <a:rPr dirty="0" spc="20"/>
              <a:t> </a:t>
            </a:r>
            <a:r>
              <a:rPr dirty="0" spc="-10"/>
              <a:t>efficient</a:t>
            </a:r>
            <a:r>
              <a:rPr dirty="0" spc="5"/>
              <a:t> </a:t>
            </a:r>
            <a:r>
              <a:rPr dirty="0" spc="-5"/>
              <a:t>patient</a:t>
            </a:r>
            <a:r>
              <a:rPr dirty="0" spc="5"/>
              <a:t> </a:t>
            </a:r>
            <a:r>
              <a:rPr dirty="0" spc="-5"/>
              <a:t>management</a:t>
            </a:r>
            <a:r>
              <a:rPr dirty="0" spc="-10"/>
              <a:t> </a:t>
            </a:r>
            <a:r>
              <a:rPr dirty="0"/>
              <a:t>and </a:t>
            </a:r>
            <a:r>
              <a:rPr dirty="0" spc="-390"/>
              <a:t> </a:t>
            </a:r>
            <a:r>
              <a:rPr dirty="0" spc="-5"/>
              <a:t>decision-making.</a:t>
            </a:r>
          </a:p>
          <a:p>
            <a:pPr marL="12700" marR="432434">
              <a:lnSpc>
                <a:spcPct val="150000"/>
              </a:lnSpc>
            </a:pPr>
            <a:r>
              <a:rPr dirty="0" spc="-10" b="1">
                <a:latin typeface="Calibri"/>
                <a:cs typeface="Calibri"/>
              </a:rPr>
              <a:t>Innovation</a:t>
            </a:r>
            <a:r>
              <a:rPr dirty="0" spc="-35" b="1">
                <a:latin typeface="Calibri"/>
                <a:cs typeface="Calibri"/>
              </a:rPr>
              <a:t> </a:t>
            </a:r>
            <a:r>
              <a:rPr dirty="0" b="1">
                <a:latin typeface="Calibri"/>
                <a:cs typeface="Calibri"/>
              </a:rPr>
              <a:t>and</a:t>
            </a:r>
            <a:r>
              <a:rPr dirty="0" spc="5" b="1">
                <a:latin typeface="Calibri"/>
                <a:cs typeface="Calibri"/>
              </a:rPr>
              <a:t> </a:t>
            </a:r>
            <a:r>
              <a:rPr dirty="0" spc="-10" b="1">
                <a:latin typeface="Calibri"/>
                <a:cs typeface="Calibri"/>
              </a:rPr>
              <a:t>Research</a:t>
            </a:r>
            <a:r>
              <a:rPr dirty="0" b="1">
                <a:latin typeface="Calibri"/>
                <a:cs typeface="Calibri"/>
              </a:rPr>
              <a:t> </a:t>
            </a:r>
            <a:r>
              <a:rPr dirty="0" spc="-5" b="1">
                <a:latin typeface="Calibri"/>
                <a:cs typeface="Calibri"/>
              </a:rPr>
              <a:t>Impact</a:t>
            </a:r>
            <a:r>
              <a:rPr dirty="0" spc="-5"/>
              <a:t>:</a:t>
            </a:r>
            <a:r>
              <a:rPr dirty="0" spc="-15"/>
              <a:t> </a:t>
            </a:r>
            <a:r>
              <a:rPr dirty="0" spc="-5"/>
              <a:t>The</a:t>
            </a:r>
            <a:r>
              <a:rPr dirty="0" spc="5"/>
              <a:t> </a:t>
            </a:r>
            <a:r>
              <a:rPr dirty="0" spc="-10"/>
              <a:t>project</a:t>
            </a:r>
            <a:r>
              <a:rPr dirty="0" spc="15"/>
              <a:t> </a:t>
            </a:r>
            <a:r>
              <a:rPr dirty="0" spc="-10"/>
              <a:t>contributes</a:t>
            </a:r>
            <a:r>
              <a:rPr dirty="0" spc="25"/>
              <a:t> </a:t>
            </a:r>
            <a:r>
              <a:rPr dirty="0" spc="-10"/>
              <a:t>to</a:t>
            </a:r>
            <a:r>
              <a:rPr dirty="0"/>
              <a:t> </a:t>
            </a:r>
            <a:r>
              <a:rPr dirty="0" spc="-10"/>
              <a:t>innovation</a:t>
            </a:r>
            <a:r>
              <a:rPr dirty="0" spc="20"/>
              <a:t> </a:t>
            </a:r>
            <a:r>
              <a:rPr dirty="0" spc="-5"/>
              <a:t>in</a:t>
            </a:r>
            <a:r>
              <a:rPr dirty="0" spc="20"/>
              <a:t> </a:t>
            </a:r>
            <a:r>
              <a:rPr dirty="0" spc="-5"/>
              <a:t>medical </a:t>
            </a:r>
            <a:r>
              <a:rPr dirty="0" spc="-395"/>
              <a:t> </a:t>
            </a:r>
            <a:r>
              <a:rPr dirty="0" spc="-10"/>
              <a:t>research</a:t>
            </a:r>
            <a:r>
              <a:rPr dirty="0" spc="-5"/>
              <a:t> and</a:t>
            </a:r>
            <a:r>
              <a:rPr dirty="0" spc="10"/>
              <a:t> </a:t>
            </a:r>
            <a:r>
              <a:rPr dirty="0" spc="-5"/>
              <a:t>development,</a:t>
            </a:r>
            <a:r>
              <a:rPr dirty="0"/>
              <a:t> </a:t>
            </a:r>
            <a:r>
              <a:rPr dirty="0" spc="-5"/>
              <a:t>pushing</a:t>
            </a:r>
            <a:r>
              <a:rPr dirty="0" spc="5"/>
              <a:t> </a:t>
            </a:r>
            <a:r>
              <a:rPr dirty="0"/>
              <a:t>the</a:t>
            </a:r>
            <a:r>
              <a:rPr dirty="0" spc="15"/>
              <a:t> </a:t>
            </a:r>
            <a:r>
              <a:rPr dirty="0" spc="-5"/>
              <a:t>boundaries</a:t>
            </a:r>
            <a:r>
              <a:rPr dirty="0" spc="10"/>
              <a:t> </a:t>
            </a:r>
            <a:r>
              <a:rPr dirty="0" spc="-5"/>
              <a:t>of</a:t>
            </a:r>
            <a:r>
              <a:rPr dirty="0"/>
              <a:t> </a:t>
            </a:r>
            <a:r>
              <a:rPr dirty="0" spc="-5"/>
              <a:t>what</a:t>
            </a:r>
            <a:r>
              <a:rPr dirty="0"/>
              <a:t> </a:t>
            </a:r>
            <a:r>
              <a:rPr dirty="0" spc="-5"/>
              <a:t>is</a:t>
            </a:r>
            <a:r>
              <a:rPr dirty="0" spc="15"/>
              <a:t> </a:t>
            </a:r>
            <a:r>
              <a:rPr dirty="0" spc="-5"/>
              <a:t>possible in</a:t>
            </a:r>
            <a:r>
              <a:rPr dirty="0" spc="15"/>
              <a:t> </a:t>
            </a:r>
            <a:r>
              <a:rPr dirty="0" spc="-10"/>
              <a:t>cardiac </a:t>
            </a:r>
            <a:r>
              <a:rPr dirty="0" spc="-5"/>
              <a:t> </a:t>
            </a:r>
            <a:r>
              <a:rPr dirty="0"/>
              <a:t>anomaly</a:t>
            </a:r>
            <a:r>
              <a:rPr dirty="0" spc="-5"/>
              <a:t> </a:t>
            </a:r>
            <a:r>
              <a:rPr dirty="0" spc="-10"/>
              <a:t>detection</a:t>
            </a:r>
            <a:r>
              <a:rPr dirty="0" spc="35"/>
              <a:t> </a:t>
            </a:r>
            <a:r>
              <a:rPr dirty="0"/>
              <a:t>and</a:t>
            </a:r>
            <a:r>
              <a:rPr dirty="0" spc="10"/>
              <a:t> </a:t>
            </a:r>
            <a:r>
              <a:rPr dirty="0" spc="-5"/>
              <a:t>paving</a:t>
            </a:r>
            <a:r>
              <a:rPr dirty="0"/>
              <a:t> the</a:t>
            </a:r>
            <a:r>
              <a:rPr dirty="0" spc="20"/>
              <a:t> </a:t>
            </a:r>
            <a:r>
              <a:rPr dirty="0" spc="-25"/>
              <a:t>way</a:t>
            </a:r>
            <a:r>
              <a:rPr dirty="0" spc="10"/>
              <a:t> </a:t>
            </a:r>
            <a:r>
              <a:rPr dirty="0" spc="-15"/>
              <a:t>for</a:t>
            </a:r>
            <a:r>
              <a:rPr dirty="0" spc="-5"/>
              <a:t> </a:t>
            </a:r>
            <a:r>
              <a:rPr dirty="0" spc="-10"/>
              <a:t>future</a:t>
            </a:r>
            <a:r>
              <a:rPr dirty="0" spc="20"/>
              <a:t> </a:t>
            </a:r>
            <a:r>
              <a:rPr dirty="0" spc="-5"/>
              <a:t>advancements</a:t>
            </a:r>
            <a:r>
              <a:rPr dirty="0" spc="-10"/>
              <a:t> </a:t>
            </a:r>
            <a:r>
              <a:rPr dirty="0" spc="-5"/>
              <a:t>in</a:t>
            </a:r>
            <a:r>
              <a:rPr dirty="0" spc="15"/>
              <a:t> </a:t>
            </a:r>
            <a:r>
              <a:rPr dirty="0" spc="-10"/>
              <a:t>diagnostic </a:t>
            </a:r>
            <a:r>
              <a:rPr dirty="0" spc="-5"/>
              <a:t> technologies.</a:t>
            </a: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pc="-15" b="1">
                <a:latin typeface="Calibri"/>
                <a:cs typeface="Calibri"/>
              </a:rPr>
              <a:t>Market</a:t>
            </a:r>
            <a:r>
              <a:rPr dirty="0" b="1">
                <a:latin typeface="Calibri"/>
                <a:cs typeface="Calibri"/>
              </a:rPr>
              <a:t> </a:t>
            </a:r>
            <a:r>
              <a:rPr dirty="0" spc="-5" b="1">
                <a:latin typeface="Calibri"/>
                <a:cs typeface="Calibri"/>
              </a:rPr>
              <a:t>Leadership</a:t>
            </a:r>
            <a:r>
              <a:rPr dirty="0" spc="-5"/>
              <a:t>:</a:t>
            </a:r>
            <a:r>
              <a:rPr dirty="0" spc="-20"/>
              <a:t> </a:t>
            </a:r>
            <a:r>
              <a:rPr dirty="0" spc="-5"/>
              <a:t>By</a:t>
            </a:r>
            <a:r>
              <a:rPr dirty="0" spc="-10"/>
              <a:t> offering</a:t>
            </a:r>
            <a:r>
              <a:rPr dirty="0" spc="5"/>
              <a:t> </a:t>
            </a:r>
            <a:r>
              <a:rPr dirty="0" spc="-10"/>
              <a:t>state-of-the-art</a:t>
            </a:r>
            <a:r>
              <a:rPr dirty="0" spc="-5"/>
              <a:t> AI-driven solutions</a:t>
            </a:r>
            <a:r>
              <a:rPr dirty="0" spc="20"/>
              <a:t> </a:t>
            </a:r>
            <a:r>
              <a:rPr dirty="0" spc="-15"/>
              <a:t>for</a:t>
            </a:r>
            <a:r>
              <a:rPr dirty="0" spc="-5"/>
              <a:t> </a:t>
            </a:r>
            <a:r>
              <a:rPr dirty="0" spc="-10"/>
              <a:t>cardiac</a:t>
            </a:r>
            <a:r>
              <a:rPr dirty="0" spc="5"/>
              <a:t> </a:t>
            </a:r>
            <a:r>
              <a:rPr dirty="0"/>
              <a:t>anomaly</a:t>
            </a: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pc="-10"/>
              <a:t>detection,</a:t>
            </a:r>
            <a:r>
              <a:rPr dirty="0" spc="25"/>
              <a:t> </a:t>
            </a:r>
            <a:r>
              <a:rPr dirty="0"/>
              <a:t>the</a:t>
            </a:r>
            <a:r>
              <a:rPr dirty="0" spc="5"/>
              <a:t> </a:t>
            </a:r>
            <a:r>
              <a:rPr dirty="0" spc="-10"/>
              <a:t>project</a:t>
            </a:r>
            <a:r>
              <a:rPr dirty="0"/>
              <a:t> </a:t>
            </a:r>
            <a:r>
              <a:rPr dirty="0" spc="-5"/>
              <a:t>positions</a:t>
            </a:r>
            <a:r>
              <a:rPr dirty="0"/>
              <a:t> </a:t>
            </a:r>
            <a:r>
              <a:rPr dirty="0" spc="-10"/>
              <a:t>healthcare</a:t>
            </a:r>
            <a:r>
              <a:rPr dirty="0" spc="10"/>
              <a:t> </a:t>
            </a:r>
            <a:r>
              <a:rPr dirty="0" spc="-5"/>
              <a:t>technology</a:t>
            </a:r>
            <a:r>
              <a:rPr dirty="0" spc="25"/>
              <a:t> </a:t>
            </a:r>
            <a:r>
              <a:rPr dirty="0" spc="-10"/>
              <a:t>providers</a:t>
            </a:r>
            <a:r>
              <a:rPr dirty="0" spc="15"/>
              <a:t> </a:t>
            </a:r>
            <a:r>
              <a:rPr dirty="0"/>
              <a:t>as </a:t>
            </a:r>
            <a:r>
              <a:rPr dirty="0" spc="-5"/>
              <a:t>leaders</a:t>
            </a:r>
            <a:r>
              <a:rPr dirty="0" spc="5"/>
              <a:t> </a:t>
            </a:r>
            <a:r>
              <a:rPr dirty="0"/>
              <a:t>in</a:t>
            </a:r>
            <a:r>
              <a:rPr dirty="0" spc="10"/>
              <a:t> </a:t>
            </a:r>
            <a:r>
              <a:rPr dirty="0"/>
              <a:t>the</a:t>
            </a: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pc="-15"/>
              <a:t>market,</a:t>
            </a:r>
            <a:r>
              <a:rPr dirty="0"/>
              <a:t> </a:t>
            </a:r>
            <a:r>
              <a:rPr dirty="0" spc="-10"/>
              <a:t>setting</a:t>
            </a:r>
            <a:r>
              <a:rPr dirty="0" spc="5"/>
              <a:t> </a:t>
            </a:r>
            <a:r>
              <a:rPr dirty="0" spc="-5"/>
              <a:t>new</a:t>
            </a:r>
            <a:r>
              <a:rPr dirty="0"/>
              <a:t> </a:t>
            </a:r>
            <a:r>
              <a:rPr dirty="0" spc="-10"/>
              <a:t>standards</a:t>
            </a:r>
            <a:r>
              <a:rPr dirty="0" spc="5"/>
              <a:t> </a:t>
            </a:r>
            <a:r>
              <a:rPr dirty="0" spc="-15"/>
              <a:t>for</a:t>
            </a:r>
            <a:r>
              <a:rPr dirty="0" spc="-5"/>
              <a:t> </a:t>
            </a:r>
            <a:r>
              <a:rPr dirty="0" spc="-10"/>
              <a:t>diagnostic</a:t>
            </a:r>
            <a:r>
              <a:rPr dirty="0" spc="20"/>
              <a:t> </a:t>
            </a:r>
            <a:r>
              <a:rPr dirty="0" spc="-10"/>
              <a:t>excellence</a:t>
            </a:r>
            <a:r>
              <a:rPr dirty="0" spc="15"/>
              <a:t> </a:t>
            </a:r>
            <a:r>
              <a:rPr dirty="0"/>
              <a:t>and</a:t>
            </a:r>
            <a:r>
              <a:rPr dirty="0" spc="20"/>
              <a:t> </a:t>
            </a:r>
            <a:r>
              <a:rPr dirty="0" spc="-5"/>
              <a:t>competitiveness.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KITE STUDENT</dc:creator>
  <dc:title>Presented By:   Rujuta M   KGiSL Institute Of Technology   NM ID: au711721243083</dc:title>
  <dcterms:created xsi:type="dcterms:W3CDTF">2024-04-17T05:29:04Z</dcterms:created>
  <dcterms:modified xsi:type="dcterms:W3CDTF">2024-04-17T05:29:04Z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2024-04-17T00:00:00Z</vt:filetime>
  </property>
</Properties>
</file>