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0080625" cy="567055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2"/>
          <p:cNvSpPr txBox="1">
            <a:spLocks noGrp="1"/>
          </p:cNvSpPr>
          <p:nvPr>
            <p:ph type="subTitle" idx="1"/>
          </p:nvPr>
        </p:nvSpPr>
        <p:spPr>
          <a:xfrm>
            <a:off x="504000" y="1368000"/>
            <a:ext cx="9072000" cy="4384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4" name="Google Shape;44;p11"/>
          <p:cNvSpPr txBox="1">
            <a:spLocks noGrp="1"/>
          </p:cNvSpPr>
          <p:nvPr>
            <p:ph type="body" idx="1"/>
          </p:nvPr>
        </p:nvSpPr>
        <p:spPr>
          <a:xfrm>
            <a:off x="504000" y="1368000"/>
            <a:ext cx="907200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5" name="Google Shape;45;p11"/>
          <p:cNvSpPr txBox="1">
            <a:spLocks noGrp="1"/>
          </p:cNvSpPr>
          <p:nvPr>
            <p:ph type="body" idx="2"/>
          </p:nvPr>
        </p:nvSpPr>
        <p:spPr>
          <a:xfrm>
            <a:off x="504000" y="3658320"/>
            <a:ext cx="907200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8" name="Google Shape;48;p12"/>
          <p:cNvSpPr txBox="1">
            <a:spLocks noGrp="1"/>
          </p:cNvSpPr>
          <p:nvPr>
            <p:ph type="body" idx="1"/>
          </p:nvPr>
        </p:nvSpPr>
        <p:spPr>
          <a:xfrm>
            <a:off x="504000" y="1368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9" name="Google Shape;49;p12"/>
          <p:cNvSpPr txBox="1">
            <a:spLocks noGrp="1"/>
          </p:cNvSpPr>
          <p:nvPr>
            <p:ph type="body" idx="2"/>
          </p:nvPr>
        </p:nvSpPr>
        <p:spPr>
          <a:xfrm>
            <a:off x="5152680" y="1368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0" name="Google Shape;50;p12"/>
          <p:cNvSpPr txBox="1">
            <a:spLocks noGrp="1"/>
          </p:cNvSpPr>
          <p:nvPr>
            <p:ph type="body" idx="3"/>
          </p:nvPr>
        </p:nvSpPr>
        <p:spPr>
          <a:xfrm>
            <a:off x="504000" y="3658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1" name="Google Shape;51;p12"/>
          <p:cNvSpPr txBox="1">
            <a:spLocks noGrp="1"/>
          </p:cNvSpPr>
          <p:nvPr>
            <p:ph type="body" idx="4"/>
          </p:nvPr>
        </p:nvSpPr>
        <p:spPr>
          <a:xfrm>
            <a:off x="5152680" y="3658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4" name="Google Shape;54;p13"/>
          <p:cNvSpPr txBox="1">
            <a:spLocks noGrp="1"/>
          </p:cNvSpPr>
          <p:nvPr>
            <p:ph type="body" idx="1"/>
          </p:nvPr>
        </p:nvSpPr>
        <p:spPr>
          <a:xfrm>
            <a:off x="504000" y="1368000"/>
            <a:ext cx="292104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5" name="Google Shape;55;p13"/>
          <p:cNvSpPr txBox="1">
            <a:spLocks noGrp="1"/>
          </p:cNvSpPr>
          <p:nvPr>
            <p:ph type="body" idx="2"/>
          </p:nvPr>
        </p:nvSpPr>
        <p:spPr>
          <a:xfrm>
            <a:off x="3571560" y="1368000"/>
            <a:ext cx="292104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6" name="Google Shape;56;p13"/>
          <p:cNvSpPr txBox="1">
            <a:spLocks noGrp="1"/>
          </p:cNvSpPr>
          <p:nvPr>
            <p:ph type="body" idx="3"/>
          </p:nvPr>
        </p:nvSpPr>
        <p:spPr>
          <a:xfrm>
            <a:off x="6639120" y="1368000"/>
            <a:ext cx="292104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7" name="Google Shape;57;p13"/>
          <p:cNvSpPr txBox="1">
            <a:spLocks noGrp="1"/>
          </p:cNvSpPr>
          <p:nvPr>
            <p:ph type="body" idx="4"/>
          </p:nvPr>
        </p:nvSpPr>
        <p:spPr>
          <a:xfrm>
            <a:off x="504000" y="3658320"/>
            <a:ext cx="292104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8" name="Google Shape;58;p13"/>
          <p:cNvSpPr txBox="1">
            <a:spLocks noGrp="1"/>
          </p:cNvSpPr>
          <p:nvPr>
            <p:ph type="body" idx="5"/>
          </p:nvPr>
        </p:nvSpPr>
        <p:spPr>
          <a:xfrm>
            <a:off x="3571560" y="3658320"/>
            <a:ext cx="292104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9" name="Google Shape;59;p13"/>
          <p:cNvSpPr txBox="1">
            <a:spLocks noGrp="1"/>
          </p:cNvSpPr>
          <p:nvPr>
            <p:ph type="body" idx="6"/>
          </p:nvPr>
        </p:nvSpPr>
        <p:spPr>
          <a:xfrm>
            <a:off x="6639120" y="3658320"/>
            <a:ext cx="292104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 name="Google Shape;17;p3"/>
          <p:cNvSpPr txBox="1">
            <a:spLocks noGrp="1"/>
          </p:cNvSpPr>
          <p:nvPr>
            <p:ph type="body" idx="1"/>
          </p:nvPr>
        </p:nvSpPr>
        <p:spPr>
          <a:xfrm>
            <a:off x="504000" y="1368000"/>
            <a:ext cx="9072000" cy="43848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1" name="Google Shape;21;p5"/>
          <p:cNvSpPr txBox="1">
            <a:spLocks noGrp="1"/>
          </p:cNvSpPr>
          <p:nvPr>
            <p:ph type="body" idx="1"/>
          </p:nvPr>
        </p:nvSpPr>
        <p:spPr>
          <a:xfrm>
            <a:off x="504000" y="1368000"/>
            <a:ext cx="4426920" cy="43848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 name="Google Shape;22;p5"/>
          <p:cNvSpPr txBox="1">
            <a:spLocks noGrp="1"/>
          </p:cNvSpPr>
          <p:nvPr>
            <p:ph type="body" idx="2"/>
          </p:nvPr>
        </p:nvSpPr>
        <p:spPr>
          <a:xfrm>
            <a:off x="5152680" y="1368000"/>
            <a:ext cx="4426920" cy="43848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7"/>
          <p:cNvSpPr txBox="1">
            <a:spLocks noGrp="1"/>
          </p:cNvSpPr>
          <p:nvPr>
            <p:ph type="subTitle" idx="1"/>
          </p:nvPr>
        </p:nvSpPr>
        <p:spPr>
          <a:xfrm>
            <a:off x="2376000" y="216000"/>
            <a:ext cx="5328000" cy="333864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9" name="Google Shape;29;p8"/>
          <p:cNvSpPr txBox="1">
            <a:spLocks noGrp="1"/>
          </p:cNvSpPr>
          <p:nvPr>
            <p:ph type="body" idx="1"/>
          </p:nvPr>
        </p:nvSpPr>
        <p:spPr>
          <a:xfrm>
            <a:off x="504000" y="1368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0" name="Google Shape;30;p8"/>
          <p:cNvSpPr txBox="1">
            <a:spLocks noGrp="1"/>
          </p:cNvSpPr>
          <p:nvPr>
            <p:ph type="body" idx="2"/>
          </p:nvPr>
        </p:nvSpPr>
        <p:spPr>
          <a:xfrm>
            <a:off x="5152680" y="1368000"/>
            <a:ext cx="4426920" cy="43848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1" name="Google Shape;31;p8"/>
          <p:cNvSpPr txBox="1">
            <a:spLocks noGrp="1"/>
          </p:cNvSpPr>
          <p:nvPr>
            <p:ph type="body" idx="3"/>
          </p:nvPr>
        </p:nvSpPr>
        <p:spPr>
          <a:xfrm>
            <a:off x="504000" y="3658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4" name="Google Shape;34;p9"/>
          <p:cNvSpPr txBox="1">
            <a:spLocks noGrp="1"/>
          </p:cNvSpPr>
          <p:nvPr>
            <p:ph type="body" idx="1"/>
          </p:nvPr>
        </p:nvSpPr>
        <p:spPr>
          <a:xfrm>
            <a:off x="504000" y="1368000"/>
            <a:ext cx="4426920" cy="43848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5" name="Google Shape;35;p9"/>
          <p:cNvSpPr txBox="1">
            <a:spLocks noGrp="1"/>
          </p:cNvSpPr>
          <p:nvPr>
            <p:ph type="body" idx="2"/>
          </p:nvPr>
        </p:nvSpPr>
        <p:spPr>
          <a:xfrm>
            <a:off x="5152680" y="1368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6" name="Google Shape;36;p9"/>
          <p:cNvSpPr txBox="1">
            <a:spLocks noGrp="1"/>
          </p:cNvSpPr>
          <p:nvPr>
            <p:ph type="body" idx="3"/>
          </p:nvPr>
        </p:nvSpPr>
        <p:spPr>
          <a:xfrm>
            <a:off x="5152680" y="3658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9" name="Google Shape;39;p10"/>
          <p:cNvSpPr txBox="1">
            <a:spLocks noGrp="1"/>
          </p:cNvSpPr>
          <p:nvPr>
            <p:ph type="body" idx="1"/>
          </p:nvPr>
        </p:nvSpPr>
        <p:spPr>
          <a:xfrm>
            <a:off x="504000" y="1368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0" name="Google Shape;40;p10"/>
          <p:cNvSpPr txBox="1">
            <a:spLocks noGrp="1"/>
          </p:cNvSpPr>
          <p:nvPr>
            <p:ph type="body" idx="2"/>
          </p:nvPr>
        </p:nvSpPr>
        <p:spPr>
          <a:xfrm>
            <a:off x="5152680" y="1368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1" name="Google Shape;41;p10"/>
          <p:cNvSpPr txBox="1">
            <a:spLocks noGrp="1"/>
          </p:cNvSpPr>
          <p:nvPr>
            <p:ph type="body" idx="3"/>
          </p:nvPr>
        </p:nvSpPr>
        <p:spPr>
          <a:xfrm>
            <a:off x="504000" y="3658320"/>
            <a:ext cx="907200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0" y="0"/>
            <a:ext cx="10080000" cy="5670000"/>
          </a:xfrm>
          <a:prstGeom prst="rect">
            <a:avLst/>
          </a:prstGeom>
          <a:noFill/>
          <a:ln>
            <a:noFill/>
          </a:ln>
        </p:spPr>
      </p:pic>
      <p:sp>
        <p:nvSpPr>
          <p:cNvPr id="7" name="Google Shape;7;p1"/>
          <p:cNvSpPr txBox="1">
            <a:spLocks noGrp="1"/>
          </p:cNvSpPr>
          <p:nvPr>
            <p:ph type="title"/>
          </p:nvPr>
        </p:nvSpPr>
        <p:spPr>
          <a:xfrm>
            <a:off x="2376000" y="216000"/>
            <a:ext cx="5328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body" idx="1"/>
          </p:nvPr>
        </p:nvSpPr>
        <p:spPr>
          <a:xfrm>
            <a:off x="504000" y="1368000"/>
            <a:ext cx="9072000" cy="43848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504000" y="5165280"/>
            <a:ext cx="2348280" cy="39096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ftr" idx="11"/>
          </p:nvPr>
        </p:nvSpPr>
        <p:spPr>
          <a:xfrm>
            <a:off x="3447360" y="5165280"/>
            <a:ext cx="3195000" cy="39096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7227360" y="5165280"/>
            <a:ext cx="2348280" cy="39096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solidFill>
                  <a:srgbClr val="FFFFFF"/>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rgbClr val="FFFFFF"/>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rgbClr val="FFFFFF"/>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rgbClr val="FFFFFF"/>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rgbClr val="FFFFFF"/>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rgbClr val="FFFFFF"/>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rgbClr val="FFFFFF"/>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rgbClr val="FFFFFF"/>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de-DE"/>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veriq.com/django/1.11/template-filters-in-django/" TargetMode="External"/><Relationship Id="rId2" Type="http://schemas.openxmlformats.org/officeDocument/2006/relationships/hyperlink" Target="https://overiq.com/django/1.11/basics-of-django-templat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1728000" y="216000"/>
            <a:ext cx="6768000" cy="1152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de-DE" sz="3300" b="0" i="0" u="none" strike="noStrike" cap="none">
                <a:latin typeface="Arial"/>
                <a:ea typeface="Arial"/>
                <a:cs typeface="Arial"/>
                <a:sym typeface="Arial"/>
              </a:rPr>
              <a:t>DJANGO BOOTCAMP</a:t>
            </a:r>
            <a:endParaRPr sz="3300" b="0" i="0" u="none" strike="noStrike" cap="none">
              <a:latin typeface="Arial"/>
              <a:ea typeface="Arial"/>
              <a:cs typeface="Arial"/>
              <a:sym typeface="Arial"/>
            </a:endParaRPr>
          </a:p>
        </p:txBody>
      </p:sp>
      <p:sp>
        <p:nvSpPr>
          <p:cNvPr id="65" name="Google Shape;65;p14"/>
          <p:cNvSpPr txBox="1"/>
          <p:nvPr/>
        </p:nvSpPr>
        <p:spPr>
          <a:xfrm>
            <a:off x="6912000" y="4464000"/>
            <a:ext cx="2880000" cy="3463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de-DE" sz="1800" b="0" i="0" u="none" strike="noStrike" cap="none">
                <a:latin typeface="Arial"/>
                <a:ea typeface="Arial"/>
                <a:cs typeface="Arial"/>
                <a:sym typeface="Arial"/>
              </a:rPr>
              <a:t>30 October,2018</a:t>
            </a:r>
            <a:endParaRPr sz="1800" b="0"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2376000" y="216000"/>
            <a:ext cx="5328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de-DE" sz="3300" b="0" strike="noStrike">
                <a:latin typeface="Arial"/>
                <a:ea typeface="Arial"/>
                <a:cs typeface="Arial"/>
                <a:sym typeface="Arial"/>
              </a:rPr>
              <a:t>MVT</a:t>
            </a:r>
            <a:endParaRPr sz="3300" b="0" strike="noStrike">
              <a:latin typeface="Arial"/>
              <a:ea typeface="Arial"/>
              <a:cs typeface="Arial"/>
              <a:sym typeface="Arial"/>
            </a:endParaRPr>
          </a:p>
        </p:txBody>
      </p:sp>
      <p:sp>
        <p:nvSpPr>
          <p:cNvPr id="116" name="Google Shape;116;p23"/>
          <p:cNvSpPr txBox="1"/>
          <p:nvPr/>
        </p:nvSpPr>
        <p:spPr>
          <a:xfrm>
            <a:off x="504000" y="1368000"/>
            <a:ext cx="9072000" cy="43848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Django follows MVC pattern very closely but it uses slightly different terminology. Django is essentially an MTV (Model-Template-View) framework. Django uses the term Templates for Views and Views for Controller. In other words, in Django views are called templates and controllers are called views. Hence our HTML code will be in templates and Python code will be in views and models.</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Therfore views.py is a controller.</a:t>
            </a:r>
            <a:endParaRPr sz="2400" b="0"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707E-4608-4ECD-A37B-35EB1591149A}"/>
              </a:ext>
            </a:extLst>
          </p:cNvPr>
          <p:cNvSpPr>
            <a:spLocks noGrp="1"/>
          </p:cNvSpPr>
          <p:nvPr>
            <p:ph type="title"/>
          </p:nvPr>
        </p:nvSpPr>
        <p:spPr/>
        <p:txBody>
          <a:bodyPr/>
          <a:lstStyle/>
          <a:p>
            <a:pPr algn="ctr"/>
            <a:r>
              <a:rPr lang="en-US" sz="2400" dirty="0"/>
              <a:t>Views.py</a:t>
            </a:r>
          </a:p>
        </p:txBody>
      </p:sp>
      <p:sp>
        <p:nvSpPr>
          <p:cNvPr id="3" name="Text Placeholder 2">
            <a:extLst>
              <a:ext uri="{FF2B5EF4-FFF2-40B4-BE49-F238E27FC236}">
                <a16:creationId xmlns:a16="http://schemas.microsoft.com/office/drawing/2014/main" id="{03A37F27-1300-47E3-83E3-88ED324B1F82}"/>
              </a:ext>
            </a:extLst>
          </p:cNvPr>
          <p:cNvSpPr>
            <a:spLocks noGrp="1"/>
          </p:cNvSpPr>
          <p:nvPr>
            <p:ph type="body" idx="1"/>
          </p:nvPr>
        </p:nvSpPr>
        <p:spPr/>
        <p:txBody>
          <a:bodyPr/>
          <a:lstStyle/>
          <a:p>
            <a:r>
              <a:rPr lang="en-US" dirty="0"/>
              <a:t>Views in Django works as a controller.</a:t>
            </a:r>
          </a:p>
          <a:p>
            <a:endParaRPr lang="en-US" dirty="0"/>
          </a:p>
          <a:p>
            <a:r>
              <a:rPr lang="en-US" dirty="0"/>
              <a:t>Go to the </a:t>
            </a:r>
            <a:r>
              <a:rPr lang="en-US" dirty="0" err="1"/>
              <a:t>the</a:t>
            </a:r>
            <a:r>
              <a:rPr lang="en-US" dirty="0"/>
              <a:t> sample code folder and find views.py file.</a:t>
            </a:r>
          </a:p>
          <a:p>
            <a:r>
              <a:rPr lang="en-US" dirty="0"/>
              <a:t>Copy its contents to views.py file of our project folder.</a:t>
            </a:r>
          </a:p>
          <a:p>
            <a:endParaRPr lang="en-US" dirty="0"/>
          </a:p>
          <a:p>
            <a:endParaRPr lang="en-US" dirty="0"/>
          </a:p>
        </p:txBody>
      </p:sp>
    </p:spTree>
    <p:extLst>
      <p:ext uri="{BB962C8B-B14F-4D97-AF65-F5344CB8AC3E}">
        <p14:creationId xmlns:p14="http://schemas.microsoft.com/office/powerpoint/2010/main" val="154173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44B3-A1AF-4A40-9BF1-8A46A858F6EB}"/>
              </a:ext>
            </a:extLst>
          </p:cNvPr>
          <p:cNvSpPr>
            <a:spLocks noGrp="1"/>
          </p:cNvSpPr>
          <p:nvPr>
            <p:ph type="title"/>
          </p:nvPr>
        </p:nvSpPr>
        <p:spPr/>
        <p:txBody>
          <a:bodyPr/>
          <a:lstStyle/>
          <a:p>
            <a:pPr algn="ctr"/>
            <a:r>
              <a:rPr lang="en-US" dirty="0"/>
              <a:t>Urls.py</a:t>
            </a:r>
          </a:p>
        </p:txBody>
      </p:sp>
      <p:sp>
        <p:nvSpPr>
          <p:cNvPr id="3" name="Text Placeholder 2">
            <a:extLst>
              <a:ext uri="{FF2B5EF4-FFF2-40B4-BE49-F238E27FC236}">
                <a16:creationId xmlns:a16="http://schemas.microsoft.com/office/drawing/2014/main" id="{F19D8706-8521-4B67-BEB6-279A53468174}"/>
              </a:ext>
            </a:extLst>
          </p:cNvPr>
          <p:cNvSpPr>
            <a:spLocks noGrp="1"/>
          </p:cNvSpPr>
          <p:nvPr>
            <p:ph type="body" idx="1"/>
          </p:nvPr>
        </p:nvSpPr>
        <p:spPr/>
        <p:txBody>
          <a:bodyPr/>
          <a:lstStyle/>
          <a:p>
            <a:r>
              <a:rPr lang="en-US" dirty="0"/>
              <a:t>Let's see what happens when you request a page.</a:t>
            </a:r>
          </a:p>
          <a:p>
            <a:endParaRPr lang="en-US" dirty="0"/>
          </a:p>
          <a:p>
            <a:r>
              <a:rPr lang="en-US" dirty="0"/>
              <a:t>When you request a page the first thing Django does is to remove the host portion of the URL, for example, in the URL http://127.0.0.1:8000/todolist/main_page the host portion is 127.0.0.1.</a:t>
            </a:r>
          </a:p>
          <a:p>
            <a:endParaRPr lang="en-US" dirty="0"/>
          </a:p>
          <a:p>
            <a:r>
              <a:rPr lang="en-US" dirty="0"/>
              <a:t>Then, Django reads the value of variable ROOT_URLCONF from Django project's settings.py file. So what's the role of ROOT_URLCONF?</a:t>
            </a:r>
          </a:p>
          <a:p>
            <a:endParaRPr lang="en-US" dirty="0"/>
          </a:p>
          <a:p>
            <a:r>
              <a:rPr lang="en-US" dirty="0"/>
              <a:t>The ROOT_URLCONF contains the </a:t>
            </a:r>
            <a:r>
              <a:rPr lang="en-US" dirty="0" err="1"/>
              <a:t>URLconf</a:t>
            </a:r>
            <a:r>
              <a:rPr lang="en-US" dirty="0"/>
              <a:t> which must be loaded first. It is also known as root </a:t>
            </a:r>
            <a:r>
              <a:rPr lang="en-US" dirty="0" err="1"/>
              <a:t>URLconf</a:t>
            </a:r>
            <a:r>
              <a:rPr lang="en-US" dirty="0"/>
              <a:t> or site-wide </a:t>
            </a:r>
            <a:r>
              <a:rPr lang="en-US" dirty="0" err="1"/>
              <a:t>URLconf</a:t>
            </a:r>
            <a:r>
              <a:rPr lang="en-US" dirty="0"/>
              <a:t>. In our case it points to urls.py located in </a:t>
            </a:r>
            <a:r>
              <a:rPr lang="en-US" dirty="0" err="1"/>
              <a:t>mysite</a:t>
            </a:r>
            <a:r>
              <a:rPr lang="en-US" dirty="0"/>
              <a:t>/</a:t>
            </a:r>
            <a:r>
              <a:rPr lang="en-US" dirty="0" err="1"/>
              <a:t>mysite</a:t>
            </a:r>
            <a:r>
              <a:rPr lang="en-US" dirty="0"/>
              <a:t> directory.</a:t>
            </a:r>
          </a:p>
        </p:txBody>
      </p:sp>
    </p:spTree>
    <p:extLst>
      <p:ext uri="{BB962C8B-B14F-4D97-AF65-F5344CB8AC3E}">
        <p14:creationId xmlns:p14="http://schemas.microsoft.com/office/powerpoint/2010/main" val="373383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623A-DA85-4FFA-A567-BBC774C2CA79}"/>
              </a:ext>
            </a:extLst>
          </p:cNvPr>
          <p:cNvSpPr>
            <a:spLocks noGrp="1"/>
          </p:cNvSpPr>
          <p:nvPr>
            <p:ph type="title"/>
          </p:nvPr>
        </p:nvSpPr>
        <p:spPr/>
        <p:txBody>
          <a:bodyPr/>
          <a:lstStyle/>
          <a:p>
            <a:pPr algn="ctr"/>
            <a:r>
              <a:rPr lang="en-US" dirty="0"/>
              <a:t>Urls.py</a:t>
            </a:r>
          </a:p>
        </p:txBody>
      </p:sp>
      <p:sp>
        <p:nvSpPr>
          <p:cNvPr id="3" name="Text Placeholder 2">
            <a:extLst>
              <a:ext uri="{FF2B5EF4-FFF2-40B4-BE49-F238E27FC236}">
                <a16:creationId xmlns:a16="http://schemas.microsoft.com/office/drawing/2014/main" id="{182A0833-E434-49B2-BE81-E07A3CE4DA80}"/>
              </a:ext>
            </a:extLst>
          </p:cNvPr>
          <p:cNvSpPr>
            <a:spLocks noGrp="1"/>
          </p:cNvSpPr>
          <p:nvPr>
            <p:ph type="body" idx="1"/>
          </p:nvPr>
        </p:nvSpPr>
        <p:spPr>
          <a:xfrm>
            <a:off x="504000" y="1023814"/>
            <a:ext cx="9072000" cy="4728985"/>
          </a:xfrm>
        </p:spPr>
        <p:txBody>
          <a:bodyPr/>
          <a:lstStyle/>
          <a:p>
            <a:r>
              <a:rPr lang="en-US" sz="1600" dirty="0"/>
              <a:t>After reading ROOT_URLCONF, Django checks each URL pattern one by one in the root </a:t>
            </a:r>
            <a:r>
              <a:rPr lang="en-US" sz="1600" dirty="0" err="1"/>
              <a:t>URLconf</a:t>
            </a:r>
            <a:r>
              <a:rPr lang="en-US" sz="1600" dirty="0"/>
              <a:t> with the requested URL until a match is found. If a pattern is not found, a 404 error is returned.</a:t>
            </a:r>
          </a:p>
          <a:p>
            <a:endParaRPr lang="en-US" sz="1600" dirty="0"/>
          </a:p>
          <a:p>
            <a:r>
              <a:rPr lang="en-US" sz="1600" dirty="0"/>
              <a:t>On the other hand, If a pattern is found then Django calls the associated view function. If the second parameter to the </a:t>
            </a:r>
            <a:r>
              <a:rPr lang="en-US" sz="1600" dirty="0" err="1"/>
              <a:t>url</a:t>
            </a:r>
            <a:r>
              <a:rPr lang="en-US" sz="1600" dirty="0"/>
              <a:t>() function includes a call to include() function then Django chops off whatever the part of the URL matches up to that point and sends the remaining part of the URL to the included </a:t>
            </a:r>
            <a:r>
              <a:rPr lang="en-US" sz="1600" dirty="0" err="1"/>
              <a:t>URLconf</a:t>
            </a:r>
            <a:r>
              <a:rPr lang="en-US" sz="1600" dirty="0"/>
              <a:t> for further processing.</a:t>
            </a:r>
          </a:p>
          <a:p>
            <a:endParaRPr lang="en-US" sz="1600" dirty="0"/>
          </a:p>
          <a:p>
            <a:r>
              <a:rPr lang="en-US" sz="1600" dirty="0"/>
              <a:t>Here is an example:</a:t>
            </a:r>
          </a:p>
          <a:p>
            <a:endParaRPr lang="en-US" sz="1600" dirty="0"/>
          </a:p>
          <a:p>
            <a:r>
              <a:rPr lang="en-US" sz="1600" dirty="0"/>
              <a:t>Let's say the requested URL is http://127.0.0.1:8000/todolist/main_page the first thing Django does is to remove the host portion of the URL. After stripping host portion http://127.0.0.1:8000/todolist/main_page becomes /</a:t>
            </a:r>
            <a:r>
              <a:rPr lang="en-US" sz="1600" dirty="0" err="1"/>
              <a:t>todolist</a:t>
            </a:r>
            <a:r>
              <a:rPr lang="en-US" sz="1600" dirty="0"/>
              <a:t>/</a:t>
            </a:r>
            <a:r>
              <a:rPr lang="en-US" sz="1600" dirty="0" err="1"/>
              <a:t>main_page</a:t>
            </a:r>
            <a:r>
              <a:rPr lang="en-US" sz="1600" dirty="0"/>
              <a:t>/. The string /</a:t>
            </a:r>
            <a:r>
              <a:rPr lang="en-US" sz="1600" dirty="0" err="1"/>
              <a:t>todolist</a:t>
            </a:r>
            <a:r>
              <a:rPr lang="en-US" sz="1600" dirty="0"/>
              <a:t>/</a:t>
            </a:r>
            <a:r>
              <a:rPr lang="en-US" sz="1600" dirty="0" err="1"/>
              <a:t>main_page</a:t>
            </a:r>
            <a:r>
              <a:rPr lang="en-US" sz="1600" dirty="0"/>
              <a:t>/ is then checked against each URL pattern one by one, until a match is </a:t>
            </a:r>
            <a:r>
              <a:rPr lang="en-US" sz="1600" dirty="0" err="1"/>
              <a:t>found.Since</a:t>
            </a:r>
            <a:r>
              <a:rPr lang="en-US" sz="1600" dirty="0"/>
              <a:t> the include() function is present, Django detects '</a:t>
            </a:r>
            <a:r>
              <a:rPr lang="en-US" sz="1600" dirty="0" err="1"/>
              <a:t>todolist</a:t>
            </a:r>
            <a:r>
              <a:rPr lang="en-US" sz="1600" dirty="0"/>
              <a:t>' in /</a:t>
            </a:r>
            <a:r>
              <a:rPr lang="en-US" sz="1600" dirty="0" err="1"/>
              <a:t>todolist</a:t>
            </a:r>
            <a:r>
              <a:rPr lang="en-US" sz="1600" dirty="0"/>
              <a:t>/</a:t>
            </a:r>
            <a:r>
              <a:rPr lang="en-US" sz="1600" dirty="0" err="1"/>
              <a:t>main_page</a:t>
            </a:r>
            <a:r>
              <a:rPr lang="en-US" sz="1600" dirty="0"/>
              <a:t>/ and chops it and sends the remaining string /</a:t>
            </a:r>
            <a:r>
              <a:rPr lang="en-US" sz="1600" dirty="0" err="1"/>
              <a:t>main_page</a:t>
            </a:r>
            <a:r>
              <a:rPr lang="en-US" sz="1600" dirty="0"/>
              <a:t>/ to </a:t>
            </a:r>
            <a:r>
              <a:rPr lang="en-US" sz="1600" dirty="0" err="1"/>
              <a:t>todolist.urls</a:t>
            </a:r>
            <a:r>
              <a:rPr lang="en-US" sz="1600" dirty="0"/>
              <a:t> for further processing.</a:t>
            </a:r>
          </a:p>
        </p:txBody>
      </p:sp>
    </p:spTree>
    <p:extLst>
      <p:ext uri="{BB962C8B-B14F-4D97-AF65-F5344CB8AC3E}">
        <p14:creationId xmlns:p14="http://schemas.microsoft.com/office/powerpoint/2010/main" val="221061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0878-662B-4C12-AFCE-035E017B3617}"/>
              </a:ext>
            </a:extLst>
          </p:cNvPr>
          <p:cNvSpPr>
            <a:spLocks noGrp="1"/>
          </p:cNvSpPr>
          <p:nvPr>
            <p:ph type="title"/>
          </p:nvPr>
        </p:nvSpPr>
        <p:spPr/>
        <p:txBody>
          <a:bodyPr/>
          <a:lstStyle/>
          <a:p>
            <a:pPr algn="ctr"/>
            <a:r>
              <a:rPr lang="en-US" dirty="0"/>
              <a:t>Database setup</a:t>
            </a:r>
            <a:br>
              <a:rPr lang="en-US" dirty="0"/>
            </a:br>
            <a:endParaRPr lang="en-US" dirty="0"/>
          </a:p>
        </p:txBody>
      </p:sp>
      <p:sp>
        <p:nvSpPr>
          <p:cNvPr id="3" name="Text Placeholder 2">
            <a:extLst>
              <a:ext uri="{FF2B5EF4-FFF2-40B4-BE49-F238E27FC236}">
                <a16:creationId xmlns:a16="http://schemas.microsoft.com/office/drawing/2014/main" id="{34487F88-3D9E-403A-BE66-B71117BED2D8}"/>
              </a:ext>
            </a:extLst>
          </p:cNvPr>
          <p:cNvSpPr>
            <a:spLocks noGrp="1"/>
          </p:cNvSpPr>
          <p:nvPr>
            <p:ph type="body" idx="1"/>
          </p:nvPr>
        </p:nvSpPr>
        <p:spPr>
          <a:xfrm>
            <a:off x="504000" y="1187938"/>
            <a:ext cx="9072000" cy="4564862"/>
          </a:xfrm>
        </p:spPr>
        <p:txBody>
          <a:bodyPr/>
          <a:lstStyle/>
          <a:p>
            <a:r>
              <a:rPr lang="en-US" dirty="0"/>
              <a:t>Now, open up </a:t>
            </a:r>
            <a:r>
              <a:rPr lang="en-US" dirty="0" err="1"/>
              <a:t>mysite</a:t>
            </a:r>
            <a:r>
              <a:rPr lang="en-US" dirty="0"/>
              <a:t>/settings.py. It’s a normal Python module with module-level variables representing Django settings.</a:t>
            </a:r>
          </a:p>
          <a:p>
            <a:endParaRPr lang="en-US" dirty="0"/>
          </a:p>
          <a:p>
            <a:r>
              <a:rPr lang="en-US" dirty="0"/>
              <a:t>By default, the configuration uses SQLite. If you’re new to databases, or you’re just interested in trying Django, this is the easiest choice. SQLite is included in Python, so you won’t need to install anything else to support your database.</a:t>
            </a:r>
          </a:p>
          <a:p>
            <a:endParaRPr lang="en-US" dirty="0"/>
          </a:p>
          <a:p>
            <a:r>
              <a:rPr lang="en-US" dirty="0"/>
              <a:t>In settings.py , under INSTALLED APPS check if your app is present or not.</a:t>
            </a:r>
          </a:p>
          <a:p>
            <a:r>
              <a:rPr lang="en-US" dirty="0"/>
              <a:t>If not present then add it.</a:t>
            </a:r>
          </a:p>
          <a:p>
            <a:endParaRPr lang="en-US" dirty="0"/>
          </a:p>
          <a:p>
            <a:r>
              <a:rPr lang="en-US" dirty="0"/>
              <a:t>To create Database tables for all INSTALLED APPS run this command:</a:t>
            </a:r>
          </a:p>
          <a:p>
            <a:r>
              <a:rPr lang="en-US" dirty="0"/>
              <a:t>python manage.py migrate</a:t>
            </a:r>
          </a:p>
        </p:txBody>
      </p:sp>
    </p:spTree>
    <p:extLst>
      <p:ext uri="{BB962C8B-B14F-4D97-AF65-F5344CB8AC3E}">
        <p14:creationId xmlns:p14="http://schemas.microsoft.com/office/powerpoint/2010/main" val="52184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DBC6-72C3-4F4F-88ED-01D005653C66}"/>
              </a:ext>
            </a:extLst>
          </p:cNvPr>
          <p:cNvSpPr>
            <a:spLocks noGrp="1"/>
          </p:cNvSpPr>
          <p:nvPr>
            <p:ph type="title"/>
          </p:nvPr>
        </p:nvSpPr>
        <p:spPr/>
        <p:txBody>
          <a:bodyPr/>
          <a:lstStyle/>
          <a:p>
            <a:pPr algn="ctr"/>
            <a:r>
              <a:rPr lang="en-US" dirty="0"/>
              <a:t>Models.py</a:t>
            </a:r>
          </a:p>
        </p:txBody>
      </p:sp>
      <p:sp>
        <p:nvSpPr>
          <p:cNvPr id="3" name="Text Placeholder 2">
            <a:extLst>
              <a:ext uri="{FF2B5EF4-FFF2-40B4-BE49-F238E27FC236}">
                <a16:creationId xmlns:a16="http://schemas.microsoft.com/office/drawing/2014/main" id="{8716A7BC-395E-4231-A91D-DA6710202731}"/>
              </a:ext>
            </a:extLst>
          </p:cNvPr>
          <p:cNvSpPr>
            <a:spLocks noGrp="1"/>
          </p:cNvSpPr>
          <p:nvPr>
            <p:ph type="body" idx="1"/>
          </p:nvPr>
        </p:nvSpPr>
        <p:spPr/>
        <p:txBody>
          <a:bodyPr/>
          <a:lstStyle/>
          <a:p>
            <a:r>
              <a:rPr lang="en-US" dirty="0"/>
              <a:t>Models in Django are databases were information is stored.</a:t>
            </a:r>
          </a:p>
          <a:p>
            <a:endParaRPr lang="en-US" dirty="0"/>
          </a:p>
          <a:p>
            <a:r>
              <a:rPr lang="en-US" dirty="0"/>
              <a:t>Go to the </a:t>
            </a:r>
            <a:r>
              <a:rPr lang="en-US" dirty="0" err="1"/>
              <a:t>the</a:t>
            </a:r>
            <a:r>
              <a:rPr lang="en-US" dirty="0"/>
              <a:t> sample code folder and find models.py file.</a:t>
            </a:r>
          </a:p>
          <a:p>
            <a:r>
              <a:rPr lang="en-US" dirty="0"/>
              <a:t>Copy its contents to models.py file of our project folder.</a:t>
            </a:r>
          </a:p>
          <a:p>
            <a:endParaRPr lang="en-US" dirty="0"/>
          </a:p>
          <a:p>
            <a:r>
              <a:rPr lang="en-US" dirty="0"/>
              <a:t>To learn more about models go to :-</a:t>
            </a:r>
          </a:p>
          <a:p>
            <a:pPr marL="571500" indent="-342900">
              <a:buAutoNum type="arabicPeriod"/>
            </a:pPr>
            <a:r>
              <a:rPr lang="en-US" dirty="0">
                <a:solidFill>
                  <a:srgbClr val="FFFF00"/>
                </a:solidFill>
              </a:rPr>
              <a:t>docs.djangoproject.com/en/2.1/topics/db/models/</a:t>
            </a:r>
          </a:p>
          <a:p>
            <a:pPr marL="571500" indent="-342900">
              <a:buAutoNum type="arabicPeriod" startAt="2"/>
            </a:pPr>
            <a:r>
              <a:rPr lang="en-US" dirty="0">
                <a:solidFill>
                  <a:srgbClr val="FFFF00"/>
                </a:solidFill>
              </a:rPr>
              <a:t>overiq.com/django/1.11/basics-of-models-in-</a:t>
            </a:r>
            <a:r>
              <a:rPr lang="en-US" dirty="0" err="1">
                <a:solidFill>
                  <a:srgbClr val="FFFF00"/>
                </a:solidFill>
              </a:rPr>
              <a:t>django</a:t>
            </a:r>
            <a:r>
              <a:rPr lang="en-US" dirty="0">
                <a:solidFill>
                  <a:srgbClr val="FFFF00"/>
                </a:solidFill>
              </a:rPr>
              <a:t>/</a:t>
            </a:r>
          </a:p>
          <a:p>
            <a:pPr marL="228600" indent="0"/>
            <a:endParaRPr lang="en-US" dirty="0">
              <a:solidFill>
                <a:srgbClr val="FFFF00"/>
              </a:solidFill>
            </a:endParaRPr>
          </a:p>
          <a:p>
            <a:pPr marL="228600" indent="0"/>
            <a:r>
              <a:rPr lang="en-US" dirty="0">
                <a:solidFill>
                  <a:schemeClr val="tx1"/>
                </a:solidFill>
              </a:rPr>
              <a:t>To activate the created model run following commands:-</a:t>
            </a:r>
          </a:p>
          <a:p>
            <a:pPr marL="228600" indent="0"/>
            <a:r>
              <a:rPr lang="en-US" dirty="0">
                <a:solidFill>
                  <a:schemeClr val="tx1"/>
                </a:solidFill>
              </a:rPr>
              <a:t>1.python manage.py </a:t>
            </a:r>
            <a:r>
              <a:rPr lang="en-US" dirty="0" err="1">
                <a:solidFill>
                  <a:schemeClr val="tx1"/>
                </a:solidFill>
              </a:rPr>
              <a:t>makemigrations</a:t>
            </a:r>
            <a:r>
              <a:rPr lang="en-US" dirty="0">
                <a:solidFill>
                  <a:schemeClr val="tx1"/>
                </a:solidFill>
              </a:rPr>
              <a:t> </a:t>
            </a:r>
            <a:r>
              <a:rPr lang="en-US" dirty="0" err="1">
                <a:solidFill>
                  <a:schemeClr val="tx1"/>
                </a:solidFill>
              </a:rPr>
              <a:t>todolist</a:t>
            </a:r>
            <a:endParaRPr lang="en-US" dirty="0">
              <a:solidFill>
                <a:schemeClr val="tx1"/>
              </a:solidFill>
            </a:endParaRPr>
          </a:p>
          <a:p>
            <a:pPr marL="228600" indent="0"/>
            <a:r>
              <a:rPr lang="en-US" dirty="0">
                <a:solidFill>
                  <a:schemeClr val="tx1"/>
                </a:solidFill>
              </a:rPr>
              <a:t>2. python manage.py migrate</a:t>
            </a:r>
          </a:p>
          <a:p>
            <a:pPr marL="228600" indent="0"/>
            <a:endParaRPr lang="en-US" dirty="0">
              <a:solidFill>
                <a:schemeClr val="tx1"/>
              </a:solidFill>
            </a:endParaRPr>
          </a:p>
          <a:p>
            <a:pPr marL="228600" indent="0"/>
            <a:r>
              <a:rPr lang="en-US" dirty="0">
                <a:solidFill>
                  <a:schemeClr val="tx1"/>
                </a:solidFill>
              </a:rPr>
              <a:t>For Django </a:t>
            </a:r>
            <a:r>
              <a:rPr lang="en-US" dirty="0" err="1">
                <a:solidFill>
                  <a:schemeClr val="tx1"/>
                </a:solidFill>
              </a:rPr>
              <a:t>orm</a:t>
            </a:r>
            <a:r>
              <a:rPr lang="en-US" dirty="0">
                <a:solidFill>
                  <a:schemeClr val="tx1"/>
                </a:solidFill>
              </a:rPr>
              <a:t> basics- https://overiq.com/django/1.11/django-orm-basics-part-1/</a:t>
            </a:r>
          </a:p>
          <a:p>
            <a:pPr marL="571500" indent="-342900">
              <a:buAutoNum type="arabicPeriod"/>
            </a:pPr>
            <a:endParaRPr lang="en-US" dirty="0"/>
          </a:p>
          <a:p>
            <a:endParaRPr lang="en-US" dirty="0"/>
          </a:p>
        </p:txBody>
      </p:sp>
    </p:spTree>
    <p:extLst>
      <p:ext uri="{BB962C8B-B14F-4D97-AF65-F5344CB8AC3E}">
        <p14:creationId xmlns:p14="http://schemas.microsoft.com/office/powerpoint/2010/main" val="3408473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E65D-8C6A-4DF5-8C92-71BDFD846B44}"/>
              </a:ext>
            </a:extLst>
          </p:cNvPr>
          <p:cNvSpPr>
            <a:spLocks noGrp="1"/>
          </p:cNvSpPr>
          <p:nvPr>
            <p:ph type="title"/>
          </p:nvPr>
        </p:nvSpPr>
        <p:spPr/>
        <p:txBody>
          <a:bodyPr/>
          <a:lstStyle/>
          <a:p>
            <a:pPr algn="ctr"/>
            <a:r>
              <a:rPr lang="en-US" dirty="0"/>
              <a:t>Templates </a:t>
            </a:r>
          </a:p>
        </p:txBody>
      </p:sp>
      <p:sp>
        <p:nvSpPr>
          <p:cNvPr id="3" name="Text Placeholder 2">
            <a:extLst>
              <a:ext uri="{FF2B5EF4-FFF2-40B4-BE49-F238E27FC236}">
                <a16:creationId xmlns:a16="http://schemas.microsoft.com/office/drawing/2014/main" id="{9B91BEEF-8366-4DAC-BBA0-1044207C7568}"/>
              </a:ext>
            </a:extLst>
          </p:cNvPr>
          <p:cNvSpPr>
            <a:spLocks noGrp="1"/>
          </p:cNvSpPr>
          <p:nvPr>
            <p:ph type="body" idx="1"/>
          </p:nvPr>
        </p:nvSpPr>
        <p:spPr/>
        <p:txBody>
          <a:bodyPr/>
          <a:lstStyle/>
          <a:p>
            <a:r>
              <a:rPr lang="en-US" dirty="0"/>
              <a:t>Go to-</a:t>
            </a:r>
          </a:p>
          <a:p>
            <a:r>
              <a:rPr lang="en-US" dirty="0">
                <a:hlinkClick r:id="rId2"/>
              </a:rPr>
              <a:t>https://overiq.com/django/1.11/basics-of-django-templates/</a:t>
            </a:r>
            <a:endParaRPr lang="en-US" dirty="0"/>
          </a:p>
          <a:p>
            <a:endParaRPr lang="en-US" dirty="0"/>
          </a:p>
          <a:p>
            <a:r>
              <a:rPr lang="en-US" dirty="0"/>
              <a:t>For template filters –</a:t>
            </a:r>
          </a:p>
          <a:p>
            <a:r>
              <a:rPr lang="en-US" dirty="0">
                <a:hlinkClick r:id="rId3"/>
              </a:rPr>
              <a:t>https://overiq.com/django/1.11/template-filters-in-django/</a:t>
            </a:r>
            <a:endParaRPr lang="en-US" dirty="0"/>
          </a:p>
          <a:p>
            <a:endParaRPr lang="en-US" dirty="0"/>
          </a:p>
        </p:txBody>
      </p:sp>
    </p:spTree>
    <p:extLst>
      <p:ext uri="{BB962C8B-B14F-4D97-AF65-F5344CB8AC3E}">
        <p14:creationId xmlns:p14="http://schemas.microsoft.com/office/powerpoint/2010/main" val="340672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DD95-6235-4301-B622-2E34240E6EA1}"/>
              </a:ext>
            </a:extLst>
          </p:cNvPr>
          <p:cNvSpPr>
            <a:spLocks noGrp="1"/>
          </p:cNvSpPr>
          <p:nvPr>
            <p:ph type="title"/>
          </p:nvPr>
        </p:nvSpPr>
        <p:spPr/>
        <p:txBody>
          <a:bodyPr/>
          <a:lstStyle/>
          <a:p>
            <a:pPr algn="ctr"/>
            <a:r>
              <a:rPr lang="en-US" dirty="0"/>
              <a:t>Get request</a:t>
            </a:r>
          </a:p>
        </p:txBody>
      </p:sp>
      <p:sp>
        <p:nvSpPr>
          <p:cNvPr id="3" name="Text Placeholder 2">
            <a:extLst>
              <a:ext uri="{FF2B5EF4-FFF2-40B4-BE49-F238E27FC236}">
                <a16:creationId xmlns:a16="http://schemas.microsoft.com/office/drawing/2014/main" id="{23A194DA-B6CB-4193-9D84-9B1611C6860A}"/>
              </a:ext>
            </a:extLst>
          </p:cNvPr>
          <p:cNvSpPr>
            <a:spLocks noGrp="1"/>
          </p:cNvSpPr>
          <p:nvPr>
            <p:ph type="body" idx="1"/>
          </p:nvPr>
        </p:nvSpPr>
        <p:spPr/>
        <p:txBody>
          <a:bodyPr/>
          <a:lstStyle/>
          <a:p>
            <a:r>
              <a:rPr lang="en-US" dirty="0"/>
              <a:t>The GET Method</a:t>
            </a:r>
          </a:p>
          <a:p>
            <a:r>
              <a:rPr lang="en-US" b="1" dirty="0"/>
              <a:t>GET is used to request data from a specified resource.</a:t>
            </a:r>
            <a:endParaRPr lang="en-US" dirty="0"/>
          </a:p>
          <a:p>
            <a:r>
              <a:rPr lang="en-US" b="1" dirty="0"/>
              <a:t>GET is one of the most common HTTP methods.</a:t>
            </a:r>
            <a:endParaRPr lang="en-US" dirty="0"/>
          </a:p>
          <a:p>
            <a:r>
              <a:rPr lang="en-US" dirty="0"/>
              <a:t>Note that the query string (name/value pairs) is sent in the URL of a GET request:</a:t>
            </a:r>
          </a:p>
          <a:p>
            <a:r>
              <a:rPr lang="en-US" dirty="0"/>
              <a:t>/test/demo_form.php?name1=value1&amp;name2=value2</a:t>
            </a:r>
          </a:p>
          <a:p>
            <a:r>
              <a:rPr lang="en-US" b="1" dirty="0"/>
              <a:t>Some other notes on GET requests:</a:t>
            </a:r>
            <a:endParaRPr lang="en-US" dirty="0"/>
          </a:p>
          <a:p>
            <a:r>
              <a:rPr lang="en-US" dirty="0"/>
              <a:t>GET requests can be cached</a:t>
            </a:r>
          </a:p>
          <a:p>
            <a:r>
              <a:rPr lang="en-US" dirty="0"/>
              <a:t>GET requests remain in the browser history</a:t>
            </a:r>
          </a:p>
          <a:p>
            <a:r>
              <a:rPr lang="en-US" dirty="0"/>
              <a:t>GET requests can be bookmarked</a:t>
            </a:r>
          </a:p>
          <a:p>
            <a:r>
              <a:rPr lang="en-US" dirty="0"/>
              <a:t>GET requests should never be used when dealing with sensitive data</a:t>
            </a:r>
          </a:p>
          <a:p>
            <a:r>
              <a:rPr lang="en-US" dirty="0"/>
              <a:t>GET requests have length restrictions</a:t>
            </a:r>
          </a:p>
          <a:p>
            <a:r>
              <a:rPr lang="en-US" dirty="0"/>
              <a:t>GET requests is only used to request data (not modify)</a:t>
            </a:r>
          </a:p>
          <a:p>
            <a:endParaRPr lang="en-US" dirty="0"/>
          </a:p>
        </p:txBody>
      </p:sp>
    </p:spTree>
    <p:extLst>
      <p:ext uri="{BB962C8B-B14F-4D97-AF65-F5344CB8AC3E}">
        <p14:creationId xmlns:p14="http://schemas.microsoft.com/office/powerpoint/2010/main" val="377452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6C54-E1E3-4F14-ADAB-5DC75EFEF22E}"/>
              </a:ext>
            </a:extLst>
          </p:cNvPr>
          <p:cNvSpPr>
            <a:spLocks noGrp="1"/>
          </p:cNvSpPr>
          <p:nvPr>
            <p:ph type="title"/>
          </p:nvPr>
        </p:nvSpPr>
        <p:spPr/>
        <p:txBody>
          <a:bodyPr/>
          <a:lstStyle/>
          <a:p>
            <a:pPr algn="ctr"/>
            <a:r>
              <a:rPr lang="en-US" dirty="0"/>
              <a:t>Post request</a:t>
            </a:r>
          </a:p>
        </p:txBody>
      </p:sp>
      <p:sp>
        <p:nvSpPr>
          <p:cNvPr id="3" name="Text Placeholder 2">
            <a:extLst>
              <a:ext uri="{FF2B5EF4-FFF2-40B4-BE49-F238E27FC236}">
                <a16:creationId xmlns:a16="http://schemas.microsoft.com/office/drawing/2014/main" id="{89A2AC16-1280-4A5B-AF5E-3B0E2B0ADC98}"/>
              </a:ext>
            </a:extLst>
          </p:cNvPr>
          <p:cNvSpPr>
            <a:spLocks noGrp="1"/>
          </p:cNvSpPr>
          <p:nvPr>
            <p:ph type="body" idx="1"/>
          </p:nvPr>
        </p:nvSpPr>
        <p:spPr/>
        <p:txBody>
          <a:bodyPr/>
          <a:lstStyle/>
          <a:p>
            <a:r>
              <a:rPr lang="en-US" b="1" dirty="0"/>
              <a:t>POST is used to send data to a server to create/update a resource.</a:t>
            </a:r>
            <a:endParaRPr lang="en-US" dirty="0"/>
          </a:p>
          <a:p>
            <a:r>
              <a:rPr lang="en-US" dirty="0"/>
              <a:t>The data sent to the server with POST is stored in the request body of the HTTP request:</a:t>
            </a:r>
          </a:p>
          <a:p>
            <a:r>
              <a:rPr lang="en-US" dirty="0"/>
              <a:t>POST /test/</a:t>
            </a:r>
            <a:r>
              <a:rPr lang="en-US" dirty="0" err="1"/>
              <a:t>demo_form.php</a:t>
            </a:r>
            <a:r>
              <a:rPr lang="en-US" dirty="0"/>
              <a:t> HTTP/1.1</a:t>
            </a:r>
            <a:br>
              <a:rPr lang="en-US" dirty="0"/>
            </a:br>
            <a:r>
              <a:rPr lang="en-US" dirty="0"/>
              <a:t>Host: w3schools.com</a:t>
            </a:r>
            <a:br>
              <a:rPr lang="en-US" dirty="0"/>
            </a:br>
            <a:r>
              <a:rPr lang="en-US" dirty="0"/>
              <a:t>name1=value1&amp;name2=value2</a:t>
            </a:r>
          </a:p>
          <a:p>
            <a:r>
              <a:rPr lang="en-US" b="1" dirty="0"/>
              <a:t>POST is one of the most common HTTP methods.</a:t>
            </a:r>
            <a:endParaRPr lang="en-US" dirty="0"/>
          </a:p>
          <a:p>
            <a:r>
              <a:rPr lang="en-US" b="1" dirty="0"/>
              <a:t>Some other notes on POST requests:</a:t>
            </a:r>
            <a:endParaRPr lang="en-US" dirty="0"/>
          </a:p>
          <a:p>
            <a:r>
              <a:rPr lang="en-US" dirty="0"/>
              <a:t>POST requests are never cached</a:t>
            </a:r>
          </a:p>
          <a:p>
            <a:r>
              <a:rPr lang="en-US" dirty="0"/>
              <a:t>POST requests do not remain in the browser history</a:t>
            </a:r>
          </a:p>
          <a:p>
            <a:r>
              <a:rPr lang="en-US" dirty="0"/>
              <a:t>POST requests cannot be bookmarked</a:t>
            </a:r>
          </a:p>
          <a:p>
            <a:r>
              <a:rPr lang="en-US" dirty="0"/>
              <a:t>POST requests have no restrictions on data length</a:t>
            </a:r>
          </a:p>
          <a:p>
            <a:endParaRPr lang="en-US" dirty="0"/>
          </a:p>
        </p:txBody>
      </p:sp>
    </p:spTree>
    <p:extLst>
      <p:ext uri="{BB962C8B-B14F-4D97-AF65-F5344CB8AC3E}">
        <p14:creationId xmlns:p14="http://schemas.microsoft.com/office/powerpoint/2010/main" val="124504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2376000" y="216000"/>
            <a:ext cx="5328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de-DE" sz="3300" b="0" strike="noStrike">
                <a:latin typeface="Arial"/>
                <a:ea typeface="Arial"/>
                <a:cs typeface="Arial"/>
                <a:sym typeface="Arial"/>
              </a:rPr>
              <a:t>Check your Django version</a:t>
            </a:r>
            <a:endParaRPr sz="3300" b="0" strike="noStrike">
              <a:latin typeface="Arial"/>
              <a:ea typeface="Arial"/>
              <a:cs typeface="Arial"/>
              <a:sym typeface="Arial"/>
            </a:endParaRPr>
          </a:p>
        </p:txBody>
      </p:sp>
      <p:sp>
        <p:nvSpPr>
          <p:cNvPr id="71" name="Google Shape;71;p15"/>
          <p:cNvSpPr txBox="1"/>
          <p:nvPr/>
        </p:nvSpPr>
        <p:spPr>
          <a:xfrm>
            <a:off x="504000" y="1368000"/>
            <a:ext cx="9072000" cy="43848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To check:-</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python -m django –version or py -m django –version</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 </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Current version is : 2.1.2</a:t>
            </a:r>
            <a:endParaRPr sz="2400" b="0"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2376000" y="216000"/>
            <a:ext cx="5328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de-DE" sz="3300" b="0" strike="noStrike">
                <a:latin typeface="Arial"/>
                <a:ea typeface="Arial"/>
                <a:cs typeface="Arial"/>
                <a:sym typeface="Arial"/>
              </a:rPr>
              <a:t>Creating a project</a:t>
            </a:r>
            <a:endParaRPr sz="3300" b="0" strike="noStrike">
              <a:latin typeface="Arial"/>
              <a:ea typeface="Arial"/>
              <a:cs typeface="Arial"/>
              <a:sym typeface="Arial"/>
            </a:endParaRPr>
          </a:p>
        </p:txBody>
      </p:sp>
      <p:sp>
        <p:nvSpPr>
          <p:cNvPr id="77" name="Google Shape;77;p16"/>
          <p:cNvSpPr txBox="1"/>
          <p:nvPr/>
        </p:nvSpPr>
        <p:spPr>
          <a:xfrm>
            <a:off x="504000" y="1368000"/>
            <a:ext cx="9072000" cy="43848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To start a project `mysite` type the following command:</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 </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 </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django-admin startproject mysite</a:t>
            </a:r>
            <a:endParaRPr sz="2400" b="0"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a:stretch/>
        </p:blipFill>
        <p:spPr>
          <a:xfrm>
            <a:off x="1656000" y="32400"/>
            <a:ext cx="6878160" cy="5591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2376000" y="216000"/>
            <a:ext cx="5328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de-DE" sz="3300" b="0" strike="noStrike">
                <a:latin typeface="Arial"/>
                <a:ea typeface="Arial"/>
                <a:cs typeface="Arial"/>
                <a:sym typeface="Arial"/>
              </a:rPr>
              <a:t>Verify</a:t>
            </a:r>
            <a:endParaRPr sz="3300" b="0" strike="noStrike">
              <a:latin typeface="Arial"/>
              <a:ea typeface="Arial"/>
              <a:cs typeface="Arial"/>
              <a:sym typeface="Arial"/>
            </a:endParaRPr>
          </a:p>
        </p:txBody>
      </p:sp>
      <p:sp>
        <p:nvSpPr>
          <p:cNvPr id="88" name="Google Shape;88;p18"/>
          <p:cNvSpPr txBox="1"/>
          <p:nvPr/>
        </p:nvSpPr>
        <p:spPr>
          <a:xfrm>
            <a:off x="504000" y="1368000"/>
            <a:ext cx="9072000" cy="43848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To check if your project mysite has been succesfully intiated :</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Go inside the mysite directory by typing :- cd mysite</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Run :-  python manage.py runserver</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Open your browser and go to 127.0.0.1:8000</a:t>
            </a:r>
            <a:endParaRPr sz="2400" b="0"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9"/>
          <p:cNvPicPr preferRelativeResize="0"/>
          <p:nvPr/>
        </p:nvPicPr>
        <p:blipFill rotWithShape="1">
          <a:blip r:embed="rId3">
            <a:alphaModFix/>
          </a:blip>
          <a:srcRect/>
          <a:stretch/>
        </p:blipFill>
        <p:spPr>
          <a:xfrm>
            <a:off x="7200" y="50400"/>
            <a:ext cx="10079640" cy="55551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p:nvPr/>
        </p:nvSpPr>
        <p:spPr>
          <a:xfrm>
            <a:off x="2376000" y="216000"/>
            <a:ext cx="5328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de-DE" sz="3300" b="0" strike="noStrike">
                <a:latin typeface="Arial"/>
                <a:ea typeface="Arial"/>
                <a:cs typeface="Arial"/>
                <a:sym typeface="Arial"/>
              </a:rPr>
              <a:t>Creating a To Do list app</a:t>
            </a:r>
            <a:endParaRPr sz="3300" b="0" strike="noStrike">
              <a:latin typeface="Arial"/>
              <a:ea typeface="Arial"/>
              <a:cs typeface="Arial"/>
              <a:sym typeface="Arial"/>
            </a:endParaRPr>
          </a:p>
        </p:txBody>
      </p:sp>
      <p:sp>
        <p:nvSpPr>
          <p:cNvPr id="99" name="Google Shape;99;p20"/>
          <p:cNvSpPr txBox="1"/>
          <p:nvPr/>
        </p:nvSpPr>
        <p:spPr>
          <a:xfrm>
            <a:off x="504000" y="1368000"/>
            <a:ext cx="9072000" cy="43848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This webapp will take a task from user and display it in a list.</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To create your app, make sure you’re in the same directory as manage.py and type this command:</a:t>
            </a:r>
            <a:endParaRPr sz="2400" b="0" strike="noStrike">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a:solidFill>
                  <a:srgbClr val="FFFFFF"/>
                </a:solidFill>
                <a:latin typeface="Arial"/>
                <a:ea typeface="Arial"/>
                <a:cs typeface="Arial"/>
                <a:sym typeface="Arial"/>
              </a:rPr>
              <a:t>python manage.py startapp todolist</a:t>
            </a:r>
            <a:endParaRPr sz="2400" b="0"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p:nvPr/>
        </p:nvSpPr>
        <p:spPr>
          <a:xfrm>
            <a:off x="2376000" y="216000"/>
            <a:ext cx="5328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de-DE" sz="3300" b="0" strike="noStrike">
                <a:latin typeface="Arial"/>
                <a:ea typeface="Arial"/>
                <a:cs typeface="Arial"/>
                <a:sym typeface="Arial"/>
              </a:rPr>
              <a:t>MVC pattern</a:t>
            </a:r>
            <a:endParaRPr sz="3300" b="0" strike="noStrike">
              <a:latin typeface="Arial"/>
              <a:ea typeface="Arial"/>
              <a:cs typeface="Arial"/>
              <a:sym typeface="Arial"/>
            </a:endParaRPr>
          </a:p>
        </p:txBody>
      </p:sp>
      <p:sp>
        <p:nvSpPr>
          <p:cNvPr id="105" name="Google Shape;105;p21"/>
          <p:cNvSpPr txBox="1"/>
          <p:nvPr/>
        </p:nvSpPr>
        <p:spPr>
          <a:xfrm>
            <a:off x="504000" y="1031632"/>
            <a:ext cx="9116738" cy="4512368"/>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FF"/>
              </a:buClr>
              <a:buSzPts val="1080"/>
              <a:buFont typeface="Noto Sans Symbols"/>
              <a:buChar char="●"/>
            </a:pPr>
            <a:r>
              <a:rPr lang="de-DE" sz="1800" b="0" strike="noStrike" dirty="0">
                <a:solidFill>
                  <a:srgbClr val="FFFFFF"/>
                </a:solidFill>
                <a:latin typeface="Arial"/>
                <a:ea typeface="Arial"/>
                <a:cs typeface="Arial"/>
                <a:sym typeface="Arial"/>
              </a:rPr>
              <a:t>Models: Models represents how data is organized in the database. In other words, in MVC pattern we use models to define our database tables and the relationships between them.</a:t>
            </a:r>
            <a:endParaRPr sz="1800" b="0" strike="noStrike" dirty="0">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1800" b="0" strike="noStrike" dirty="0">
                <a:solidFill>
                  <a:srgbClr val="FFFFFF"/>
                </a:solidFill>
                <a:latin typeface="Arial"/>
                <a:ea typeface="Arial"/>
                <a:cs typeface="Arial"/>
                <a:sym typeface="Arial"/>
              </a:rPr>
              <a:t> </a:t>
            </a:r>
            <a:endParaRPr sz="1800" b="0" strike="noStrike" dirty="0">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1800" b="0" strike="noStrike" dirty="0">
                <a:solidFill>
                  <a:srgbClr val="FFFFFF"/>
                </a:solidFill>
                <a:latin typeface="Arial"/>
                <a:ea typeface="Arial"/>
                <a:cs typeface="Arial"/>
                <a:sym typeface="Arial"/>
              </a:rPr>
              <a:t>Views: A view is what you see when you visit a site. For example, a blog post, a contact form etc, are all examples of views. A View contains all the information that will be eventually sent to the client i.e a web browser. Generally, views are HTML documents.</a:t>
            </a:r>
            <a:endParaRPr sz="1800" b="0" strike="noStrike" dirty="0">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1800" b="0" strike="noStrike" dirty="0">
                <a:solidFill>
                  <a:srgbClr val="FFFFFF"/>
                </a:solidFill>
                <a:latin typeface="Arial"/>
                <a:ea typeface="Arial"/>
                <a:cs typeface="Arial"/>
                <a:sym typeface="Arial"/>
              </a:rPr>
              <a:t> </a:t>
            </a:r>
            <a:endParaRPr sz="1800" b="0" strike="noStrike" dirty="0">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1800" b="0" strike="noStrike" dirty="0">
                <a:solidFill>
                  <a:srgbClr val="FFFFFF"/>
                </a:solidFill>
                <a:latin typeface="Arial"/>
                <a:ea typeface="Arial"/>
                <a:cs typeface="Arial"/>
                <a:sym typeface="Arial"/>
              </a:rPr>
              <a:t>Controllers: The controller controls the flow of information. When you request a page that request is passed to the controller then it uses programmed logic to decide what information is needed to pull from the database and what information should it pass to the view. The controller is the heart of the MVC architecture because it acts as a glue between models and views.</a:t>
            </a:r>
            <a:endParaRPr sz="1800" b="0" strike="noStrike" dirty="0">
              <a:solidFill>
                <a:srgbClr val="FFFFFF"/>
              </a:solidFill>
              <a:latin typeface="Arial"/>
              <a:ea typeface="Arial"/>
              <a:cs typeface="Arial"/>
              <a:sym typeface="Arial"/>
            </a:endParaRPr>
          </a:p>
          <a:p>
            <a:pPr marL="432000" marR="0" lvl="0" indent="-324000" algn="l" rtl="0">
              <a:spcBef>
                <a:spcPts val="1063"/>
              </a:spcBef>
              <a:spcAft>
                <a:spcPts val="0"/>
              </a:spcAft>
              <a:buClr>
                <a:srgbClr val="FFFFFF"/>
              </a:buClr>
              <a:buSzPts val="1080"/>
              <a:buFont typeface="Noto Sans Symbols"/>
              <a:buChar char="●"/>
            </a:pPr>
            <a:r>
              <a:rPr lang="de-DE" sz="2400" b="0" strike="noStrike" dirty="0">
                <a:solidFill>
                  <a:srgbClr val="FFFFFF"/>
                </a:solidFill>
                <a:latin typeface="Arial"/>
                <a:ea typeface="Arial"/>
                <a:cs typeface="Arial"/>
                <a:sym typeface="Arial"/>
              </a:rPr>
              <a:t> </a:t>
            </a:r>
            <a:endParaRPr sz="2400" b="0" strike="noStrike" dirty="0">
              <a:solidFill>
                <a:srgbClr val="FFFFFF"/>
              </a:solidFill>
              <a:latin typeface="Arial"/>
              <a:ea typeface="Arial"/>
              <a:cs typeface="Arial"/>
              <a:sym typeface="Arial"/>
            </a:endParaRPr>
          </a:p>
          <a:p>
            <a:pPr marL="432000" marR="0" lvl="0" indent="-255420" algn="l" rtl="0">
              <a:spcBef>
                <a:spcPts val="1063"/>
              </a:spcBef>
              <a:spcAft>
                <a:spcPts val="0"/>
              </a:spcAft>
              <a:buClr>
                <a:srgbClr val="FFFFFF"/>
              </a:buClr>
              <a:buSzPts val="1080"/>
              <a:buFont typeface="Noto Sans Symbols"/>
              <a:buNone/>
            </a:pPr>
            <a:endParaRPr sz="2400" b="0" strike="noStrike" dirty="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2"/>
          <p:cNvPicPr preferRelativeResize="0"/>
          <p:nvPr/>
        </p:nvPicPr>
        <p:blipFill rotWithShape="1">
          <a:blip r:embed="rId3">
            <a:alphaModFix/>
          </a:blip>
          <a:srcRect/>
          <a:stretch/>
        </p:blipFill>
        <p:spPr>
          <a:xfrm>
            <a:off x="1584000" y="924840"/>
            <a:ext cx="6702120" cy="368316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1193</Words>
  <Application>Microsoft Office PowerPoint</Application>
  <PresentationFormat>Custom</PresentationFormat>
  <Paragraphs>106</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Views.py</vt:lpstr>
      <vt:lpstr>Urls.py</vt:lpstr>
      <vt:lpstr>Urls.py</vt:lpstr>
      <vt:lpstr>Database setup </vt:lpstr>
      <vt:lpstr>Models.py</vt:lpstr>
      <vt:lpstr>Templates </vt:lpstr>
      <vt:lpstr>Get request</vt:lpstr>
      <vt:lpstr>Post request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 Gupta</cp:lastModifiedBy>
  <cp:revision>13</cp:revision>
  <dcterms:modified xsi:type="dcterms:W3CDTF">2018-10-29T17:35:25Z</dcterms:modified>
</cp:coreProperties>
</file>