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EB Garamond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EBGaramond-bold.fntdata"/><Relationship Id="rId10" Type="http://schemas.openxmlformats.org/officeDocument/2006/relationships/slide" Target="slides/slide5.xml"/><Relationship Id="rId32" Type="http://schemas.openxmlformats.org/officeDocument/2006/relationships/font" Target="fonts/EBGaramond-regular.fntdata"/><Relationship Id="rId13" Type="http://schemas.openxmlformats.org/officeDocument/2006/relationships/slide" Target="slides/slide8.xml"/><Relationship Id="rId35" Type="http://schemas.openxmlformats.org/officeDocument/2006/relationships/font" Target="fonts/EBGaramond-boldItalic.fntdata"/><Relationship Id="rId12" Type="http://schemas.openxmlformats.org/officeDocument/2006/relationships/slide" Target="slides/slide7.xml"/><Relationship Id="rId34" Type="http://schemas.openxmlformats.org/officeDocument/2006/relationships/font" Target="fonts/EBGaramond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f044ad24de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f044ad24de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044ad24d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044ad24d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044ad24de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044ad24de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044ad24de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044ad24de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044ad24de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044ad24de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f044ad24d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f044ad24d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f044ad24d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f044ad24d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f044ad24d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f044ad24d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f044ad24d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f044ad24d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f044ad24d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f044ad24d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ede42f1c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ede42f1c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f044ad24de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f044ad24de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f044ad24de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f044ad24de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f044ad24de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f044ad24de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f044ad24de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f044ad24de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f044ad24de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f044ad24de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f044ad24de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f044ad24de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f044ad24de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f044ad24de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044ad24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044ad24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ef6f476b1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ef6f476b1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044ad24d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044ad24d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f044ad24de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f044ad24de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f044ad24de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f044ad24de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f044ad24de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f044ad24de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f044ad24de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f044ad24de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u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u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u="none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 u="none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 u="none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 u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3C78D8"/>
              </a:buClr>
              <a:buSzPts val="2800"/>
              <a:buFont typeface="EB Garamond"/>
              <a:buNone/>
              <a:defRPr sz="2800">
                <a:solidFill>
                  <a:srgbClr val="3C78D8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800"/>
              <a:buNone/>
              <a:defRPr sz="2800" u="sng">
                <a:solidFill>
                  <a:srgbClr val="0000FF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Embedded C Programming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Safety, Security, Ethics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Nitin Chandrachoodan, IIT Madras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13" name="Google Shape;113;p2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rotection of systems and data from unauthorized access, use, disclosure, disruption, modification, or destruction.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Focuses on ensuring the confidentiality, integrity, and availability of information and systems.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Aspects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Confidentiality</a:t>
            </a:r>
            <a:r>
              <a:rPr lang="en">
                <a:solidFill>
                  <a:schemeClr val="dk1"/>
                </a:solidFill>
              </a:rPr>
              <a:t>: Protecting sensitive information from unauthorized access.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Integrity</a:t>
            </a:r>
            <a:r>
              <a:rPr lang="en">
                <a:solidFill>
                  <a:schemeClr val="dk1"/>
                </a:solidFill>
              </a:rPr>
              <a:t>: Ensuring data and systems are not altered or tampered with by unauthorized entities.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Availability</a:t>
            </a:r>
            <a:r>
              <a:rPr lang="en">
                <a:solidFill>
                  <a:schemeClr val="dk1"/>
                </a:solidFill>
              </a:rPr>
              <a:t>: Ensuring that systems and data are accessible when needed by authorized users.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Authentication and Authorization</a:t>
            </a:r>
            <a:r>
              <a:rPr lang="en">
                <a:solidFill>
                  <a:schemeClr val="dk1"/>
                </a:solidFill>
              </a:rPr>
              <a:t>: Verifying the identity of users and ensuring they have permission to access resources.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vs Security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Safety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Goal</a:t>
            </a:r>
            <a:r>
              <a:rPr lang="en" sz="1800"/>
              <a:t>: Physical (?) well-being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Nature</a:t>
            </a:r>
            <a:r>
              <a:rPr lang="en" sz="1800"/>
              <a:t>: Mainly unintentional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Mitigation</a:t>
            </a:r>
            <a:r>
              <a:rPr lang="en" sz="1800"/>
              <a:t>: redundancy, fail-safe etc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Standards</a:t>
            </a:r>
            <a:r>
              <a:rPr lang="en" sz="1800"/>
              <a:t>: ISO-26262, IEC-61508 etc. (automotive, industrial, avionics)</a:t>
            </a:r>
            <a:endParaRPr sz="1800"/>
          </a:p>
        </p:txBody>
      </p:sp>
      <p:sp>
        <p:nvSpPr>
          <p:cNvPr id="133" name="Google Shape;133;p2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/>
              <a:t>Security</a:t>
            </a:r>
            <a:endParaRPr b="1" sz="18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Goal</a:t>
            </a:r>
            <a:r>
              <a:rPr lang="en" sz="1800"/>
              <a:t>: Confidentiality, Integrity, Availability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Nature</a:t>
            </a:r>
            <a:r>
              <a:rPr lang="en" sz="1800"/>
              <a:t>: mainly </a:t>
            </a:r>
            <a:r>
              <a:rPr lang="en" sz="1800"/>
              <a:t>intentional attacks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Mitigation</a:t>
            </a:r>
            <a:r>
              <a:rPr lang="en" sz="1800"/>
              <a:t>: encryption, authentication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Standards</a:t>
            </a:r>
            <a:r>
              <a:rPr lang="en" sz="1800"/>
              <a:t>: NIST, OWASP (software and cryptography oriented)</a:t>
            </a:r>
            <a:endParaRPr sz="18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Threat Modeling</a:t>
            </a:r>
            <a:endParaRPr/>
          </a:p>
        </p:txBody>
      </p:sp>
      <p:sp>
        <p:nvSpPr>
          <p:cNvPr id="139" name="Google Shape;13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potential nature of attack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Mostly considered intentional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Physical access, Network based, shared datacenter,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Mission: Impossible…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 Mechanisms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Encryption of data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 rest (when saved to disk for example)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transit (during network copy)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memory (homomorphic encryption)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Secure boot, firmware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Access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AAA: Authentication, Authorization, Accounting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Role-based access control, many variants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Standards and Best Practices</a:t>
            </a:r>
            <a:endParaRPr/>
          </a:p>
        </p:txBody>
      </p:sp>
      <p:sp>
        <p:nvSpPr>
          <p:cNvPr id="151" name="Google Shape;151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National Institute of Standards and Technology (NIST) - USA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Cybersecurity Framework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Special Publications 800 series: risk management, encryption, access control,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Open Web Application Security Project (OWASP)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Monitors top attacks on web based applications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Guidelines to mitigate common attack modes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Continuously updated, community maintained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Important since embedded devices increasingly connected, web-enabled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Stuxnet</a:t>
            </a:r>
            <a:endParaRPr/>
          </a:p>
        </p:txBody>
      </p:sp>
      <p:sp>
        <p:nvSpPr>
          <p:cNvPr id="157" name="Google Shape;157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Attack on SCADA (supervisory control and data acquisition) systems in nuclear reactors in Iran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programmable logic controllers (microcontroller variants)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Siemens industrial control systems specifically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Propagated through infected USB pen-drives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Not protected by “air-gapping” (network disconnection)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Destruction of large number of </a:t>
            </a:r>
            <a:r>
              <a:rPr lang="en"/>
              <a:t>centrifuges used in Iranian nuclear program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Mirai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Botnet</a:t>
            </a:r>
            <a:r>
              <a:rPr lang="en"/>
              <a:t>: large number of infected machines controlled centrally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DDoS: Distributed Denial of Service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Targeted IoT devices: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IP cameras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Home network routers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Linux-based embedded systems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Considerations</a:t>
            </a:r>
            <a:endParaRPr/>
          </a:p>
        </p:txBody>
      </p:sp>
      <p:sp>
        <p:nvSpPr>
          <p:cNvPr id="169" name="Google Shape;169;p3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3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</a:t>
            </a:r>
            <a:endParaRPr/>
          </a:p>
        </p:txBody>
      </p:sp>
      <p:sp>
        <p:nvSpPr>
          <p:cNvPr id="61" name="Google Shape;61;p14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in Engineering</a:t>
            </a:r>
            <a:endParaRPr/>
          </a:p>
        </p:txBody>
      </p:sp>
      <p:sp>
        <p:nvSpPr>
          <p:cNvPr id="176" name="Google Shape;176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Moral principles and values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 behaviour, decision-making, practices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Impact of systems on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Society as a whole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Individuals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Environment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principles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Responsibility </a:t>
            </a:r>
            <a:r>
              <a:rPr lang="en"/>
              <a:t>- eg. thorough testing of automotive to avoid software faults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Integrity </a:t>
            </a:r>
            <a:r>
              <a:rPr lang="en"/>
              <a:t>- disclose known limitations and issues (medical etc.)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Privacy </a:t>
            </a:r>
            <a:r>
              <a:rPr lang="en"/>
              <a:t>- protect user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Sustainability </a:t>
            </a:r>
            <a:r>
              <a:rPr lang="en"/>
              <a:t>- Energy efficiency, environmentally friendly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Accountability </a:t>
            </a:r>
            <a:r>
              <a:rPr lang="en"/>
              <a:t>- providing support and updates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. . 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Broader impact of technology, “the greater good”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Ethical Frameworks</a:t>
            </a:r>
            <a:endParaRPr/>
          </a:p>
        </p:txBody>
      </p:sp>
      <p:sp>
        <p:nvSpPr>
          <p:cNvPr id="188" name="Google Shape;188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Utilitarianism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Design features to benefit the most people and enhance outcomes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Deontology (follow the rules)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Strictly adhere to standards: assume they are there for a reason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Virtue ethics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Honesty, integrity, … transparency about system limitations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Ethics of care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Assistive devices developed with deep understanding of needs of disabled users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Guided Decision Making</a:t>
            </a:r>
            <a:endParaRPr/>
          </a:p>
        </p:txBody>
      </p:sp>
      <p:sp>
        <p:nvSpPr>
          <p:cNvPr id="194" name="Google Shape;194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Potential ethical dilemmas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Evaluate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frameworks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Reflect and Adapt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Iterate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Volkswagen emissions scandal</a:t>
            </a:r>
            <a:endParaRPr/>
          </a:p>
        </p:txBody>
      </p:sp>
      <p:sp>
        <p:nvSpPr>
          <p:cNvPr id="200" name="Google Shape;200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Diesel car pollution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Cars would sense testing under laboratory conditions, change behaviour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Real-world emissions of NOx up to 40x more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Misleading claims about emissions - actual impact bad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Facebook-Cambridge Analytica</a:t>
            </a:r>
            <a:endParaRPr/>
          </a:p>
        </p:txBody>
      </p:sp>
      <p:sp>
        <p:nvSpPr>
          <p:cNvPr id="206" name="Google Shape;206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 “This Is Your Digital Life” for psychological profiling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collected from Facebook users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Sold to C-A </a:t>
            </a:r>
            <a:r>
              <a:rPr b="1" lang="en"/>
              <a:t>without consent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Potential impact on USA-2016 election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12" name="Google Shape;212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Safety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Security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Ethics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“Human” side of engineering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Impacts society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Engineers have responsibility beyond just building things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in Embedded Systems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Operating</a:t>
            </a:r>
            <a:r>
              <a:rPr lang="en"/>
              <a:t> a system without causing unacceptable risk of physical injury or damage to the health of people, the environment, or property.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Focus on preventing accidents and mitigating hazards that could lead to harm.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Critical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Severe consequences of system failure</a:t>
            </a:r>
            <a:endParaRPr b="1" sz="2400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Medical devices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Transportation: vehicle control, air traffic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Industrial automation: factory floor, manufacturing, conveyor belts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Power plants: nuclear, coal, hydro - high energy, fallout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Safety Standards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Why?</a:t>
            </a:r>
            <a:endParaRPr b="1" sz="2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Systematic design approaches needed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“Best practices”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Learn from experience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Interoperability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Ease of </a:t>
            </a:r>
            <a:r>
              <a:rPr lang="en"/>
              <a:t>testing and validation</a:t>
            </a:r>
            <a:endParaRPr/>
          </a:p>
        </p:txBody>
      </p:sp>
      <p:sp>
        <p:nvSpPr>
          <p:cNvPr id="81" name="Google Shape;81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What?</a:t>
            </a:r>
            <a:endParaRPr b="1" sz="24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ISO: International Standards Organization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ISO-26262 - Road Vehicles - Functional Safety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IEC: International Electrotechnical Commission</a:t>
            </a:r>
            <a:endParaRPr b="1"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IEC-61508: functional safety standards for the lifecycle of electrical, electronic or programmable electronic (E/E/PE) systems and products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DO-178C: Software Considerations in Airborne Systems and Equipment Certification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Identification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1152475"/>
            <a:ext cx="45867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FEMA - Failure Modes and Effects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List possible failure modes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Quantify effects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Systematic method to design with low probability of failure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 solutions for failure modes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Others (HAZOP - hazard and operability analysis)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Systematic approaches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8463" y="1152475"/>
            <a:ext cx="3933825" cy="304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4964725" y="4359600"/>
            <a:ext cx="3867600" cy="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2"/>
                </a:solidFill>
              </a:rPr>
              <a:t>By Dieter vandeun - Own work, Public Domain, Wikipedia</a:t>
            </a:r>
            <a:endParaRPr sz="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Risk Mitigation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Redundancy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Ex: aerospace systems - multiple flight control systems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Fail-safe systems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Anti-lock braking falls back to conventional mechanical braking if electronics fails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Watchdog timers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Reset system and restart in case of lock-up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Graceful degradation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pacemakers must retain basic functionality if other features fail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Error detection and Correction, Separation and Isolation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Regular maintenance and testing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Therac-25</a:t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Computer controlled radiation therapy system (1982)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Race conditions in programming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Patients received 100s of times safe radiation dose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Originally designed with mechanical control switches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Changed to software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Order of selection (X-ray could be activated without target, e-beam in light mode etc.)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Sudden Unintended Acceleration</a:t>
            </a:r>
            <a:endParaRPr/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Car accelerates without explicit driver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Mechanical - stuck pedal, blockage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Electronic - software control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Multiple incidents: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Audi 1987, Honda 1988, all the way to current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Tesla: fully electronic control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Toyota 2009-11: recall of multiple vehicles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Nitin Base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