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Lst>
  <p:sldSz cy="5143500" cx="9144000"/>
  <p:notesSz cx="6858000" cy="9144000"/>
  <p:embeddedFontLst>
    <p:embeddedFont>
      <p:font typeface="EB Garamond"/>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EBGaramond-boldItalic.fntdata"/><Relationship Id="rId61" Type="http://schemas.openxmlformats.org/officeDocument/2006/relationships/font" Target="fonts/EBGaramon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EBGaramond-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EBGaramond-regular.fntdata"/><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ede42f1c3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ede42f1c3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ef638552aa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ef638552aa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ef638552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ef638552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f638552a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f638552a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ef638552a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ef638552a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f638552a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f638552a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f638552a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f638552a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f638552a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ef638552a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f638552a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f638552a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ef638552a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ef638552a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de42f1c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de42f1c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ef638552a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ef638552a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ef638552a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ef638552a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ef638552a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ef638552a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f638552a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f638552a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ef638552a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ef638552a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ef638552a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ef638552a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ef638552aa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ef638552aa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f638552a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ef638552a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ef638552aa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ef638552aa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f638552aa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ef638552aa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de42f1c3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de42f1c3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ef638552a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ef638552a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f638552a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ef638552a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ef638552a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ef638552a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f638552a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ef638552a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f638552a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ef638552a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ef638552a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ef638552a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ef638552a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ef638552a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ef638552a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ef638552a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ef638552aa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ef638552aa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f638552aa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ef638552aa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ede42f1c3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ede42f1c3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f638552a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f638552a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ef638552aa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ef638552aa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ef638552aa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ef638552aa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ef638552aa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ef638552aa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f638552aa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ef638552aa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ef638552aa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ef638552aa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ef638552aa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2ef638552aa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ef638552aa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ef638552aa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ef638552aa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ef638552aa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ef638552aa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ef638552aa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ef638552aa_1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ef638552aa_1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ef638552aa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ef638552aa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ef638552aa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ef638552aa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ef638552aa_1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ef638552aa_1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ef638552aa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ef638552aa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de42f1c3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de42f1c3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de42f1c3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ede42f1c3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ede42f1c3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ede42f1c3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de42f1c3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ede42f1c3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u="none"/>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u="none"/>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u="none"/>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u="none"/>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u="none"/>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u="none"/>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u="none"/>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u="none"/>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u="none"/>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3C78D8"/>
              </a:buClr>
              <a:buSzPts val="2800"/>
              <a:buFont typeface="EB Garamond"/>
              <a:buNone/>
              <a:defRPr sz="2800">
                <a:solidFill>
                  <a:srgbClr val="3C78D8"/>
                </a:solidFill>
                <a:latin typeface="EB Garamond"/>
                <a:ea typeface="EB Garamond"/>
                <a:cs typeface="EB Garamond"/>
                <a:sym typeface="EB Garamond"/>
              </a:defRPr>
            </a:lvl1pPr>
            <a:lvl2pPr lvl="1">
              <a:spcBef>
                <a:spcPts val="0"/>
              </a:spcBef>
              <a:spcAft>
                <a:spcPts val="0"/>
              </a:spcAft>
              <a:buClr>
                <a:srgbClr val="0000FF"/>
              </a:buClr>
              <a:buSzPts val="2800"/>
              <a:buNone/>
              <a:defRPr sz="2800" u="sng">
                <a:solidFill>
                  <a:srgbClr val="0000FF"/>
                </a:solidFill>
              </a:defRPr>
            </a:lvl2pPr>
            <a:lvl3pPr lvl="2">
              <a:spcBef>
                <a:spcPts val="0"/>
              </a:spcBef>
              <a:spcAft>
                <a:spcPts val="0"/>
              </a:spcAft>
              <a:buClr>
                <a:srgbClr val="0000FF"/>
              </a:buClr>
              <a:buSzPts val="2800"/>
              <a:buNone/>
              <a:defRPr sz="2800" u="sng">
                <a:solidFill>
                  <a:srgbClr val="0000FF"/>
                </a:solidFill>
              </a:defRPr>
            </a:lvl3pPr>
            <a:lvl4pPr lvl="3">
              <a:spcBef>
                <a:spcPts val="0"/>
              </a:spcBef>
              <a:spcAft>
                <a:spcPts val="0"/>
              </a:spcAft>
              <a:buClr>
                <a:srgbClr val="0000FF"/>
              </a:buClr>
              <a:buSzPts val="2800"/>
              <a:buNone/>
              <a:defRPr sz="2800" u="sng">
                <a:solidFill>
                  <a:srgbClr val="0000FF"/>
                </a:solidFill>
              </a:defRPr>
            </a:lvl4pPr>
            <a:lvl5pPr lvl="4">
              <a:spcBef>
                <a:spcPts val="0"/>
              </a:spcBef>
              <a:spcAft>
                <a:spcPts val="0"/>
              </a:spcAft>
              <a:buClr>
                <a:srgbClr val="0000FF"/>
              </a:buClr>
              <a:buSzPts val="2800"/>
              <a:buNone/>
              <a:defRPr sz="2800" u="sng">
                <a:solidFill>
                  <a:srgbClr val="0000FF"/>
                </a:solidFill>
              </a:defRPr>
            </a:lvl5pPr>
            <a:lvl6pPr lvl="5">
              <a:spcBef>
                <a:spcPts val="0"/>
              </a:spcBef>
              <a:spcAft>
                <a:spcPts val="0"/>
              </a:spcAft>
              <a:buClr>
                <a:srgbClr val="0000FF"/>
              </a:buClr>
              <a:buSzPts val="2800"/>
              <a:buNone/>
              <a:defRPr sz="2800" u="sng">
                <a:solidFill>
                  <a:srgbClr val="0000FF"/>
                </a:solidFill>
              </a:defRPr>
            </a:lvl6pPr>
            <a:lvl7pPr lvl="6">
              <a:spcBef>
                <a:spcPts val="0"/>
              </a:spcBef>
              <a:spcAft>
                <a:spcPts val="0"/>
              </a:spcAft>
              <a:buClr>
                <a:srgbClr val="0000FF"/>
              </a:buClr>
              <a:buSzPts val="2800"/>
              <a:buNone/>
              <a:defRPr sz="2800" u="sng">
                <a:solidFill>
                  <a:srgbClr val="0000FF"/>
                </a:solidFill>
              </a:defRPr>
            </a:lvl7pPr>
            <a:lvl8pPr lvl="7">
              <a:spcBef>
                <a:spcPts val="0"/>
              </a:spcBef>
              <a:spcAft>
                <a:spcPts val="0"/>
              </a:spcAft>
              <a:buClr>
                <a:srgbClr val="0000FF"/>
              </a:buClr>
              <a:buSzPts val="2800"/>
              <a:buNone/>
              <a:defRPr sz="2800" u="sng">
                <a:solidFill>
                  <a:srgbClr val="0000FF"/>
                </a:solidFill>
              </a:defRPr>
            </a:lvl8pPr>
            <a:lvl9pPr lvl="8">
              <a:spcBef>
                <a:spcPts val="0"/>
              </a:spcBef>
              <a:spcAft>
                <a:spcPts val="0"/>
              </a:spcAft>
              <a:buClr>
                <a:srgbClr val="0000FF"/>
              </a:buClr>
              <a:buSzPts val="2800"/>
              <a:buNone/>
              <a:defRPr sz="2800" u="sng">
                <a:solidFill>
                  <a:srgbClr val="0000FF"/>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4.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Embedded C Programming</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4000"/>
              <a:t>Debug and Test</a:t>
            </a:r>
            <a:endParaRPr sz="4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Nitin Chandrachoodan, IIT Madras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Integrated Development Environment</a:t>
            </a:r>
            <a:endParaRPr/>
          </a:p>
          <a:p>
            <a:pPr indent="-317500" lvl="1" marL="914400" rtl="0" algn="l">
              <a:spcBef>
                <a:spcPts val="0"/>
              </a:spcBef>
              <a:spcAft>
                <a:spcPts val="0"/>
              </a:spcAft>
              <a:buSzPts val="1400"/>
              <a:buChar char="○"/>
            </a:pPr>
            <a:r>
              <a:rPr lang="en"/>
              <a:t>STMCube, Keil, CCS etc. Eclipse as a general purpose platform</a:t>
            </a:r>
            <a:endParaRPr/>
          </a:p>
          <a:p>
            <a:pPr indent="-342900" lvl="0" marL="457200" rtl="0" algn="l">
              <a:spcBef>
                <a:spcPts val="0"/>
              </a:spcBef>
              <a:spcAft>
                <a:spcPts val="0"/>
              </a:spcAft>
              <a:buSzPts val="1800"/>
              <a:buChar char="●"/>
            </a:pPr>
            <a:r>
              <a:rPr lang="en"/>
              <a:t>Debug support</a:t>
            </a:r>
            <a:endParaRPr/>
          </a:p>
          <a:p>
            <a:pPr indent="-317500" lvl="1" marL="914400" rtl="0" algn="l">
              <a:spcBef>
                <a:spcPts val="0"/>
              </a:spcBef>
              <a:spcAft>
                <a:spcPts val="0"/>
              </a:spcAft>
              <a:buSzPts val="1400"/>
              <a:buChar char="○"/>
            </a:pPr>
            <a:r>
              <a:rPr lang="en"/>
              <a:t>Integrate with hardware debuggers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19" name="Google Shape;11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Debugging essential part of checking program correctness</a:t>
            </a:r>
            <a:endParaRPr/>
          </a:p>
          <a:p>
            <a:pPr indent="-317500" lvl="1" marL="914400" rtl="0" algn="l">
              <a:spcBef>
                <a:spcPts val="0"/>
              </a:spcBef>
              <a:spcAft>
                <a:spcPts val="0"/>
              </a:spcAft>
              <a:buSzPts val="1400"/>
              <a:buChar char="○"/>
            </a:pPr>
            <a:r>
              <a:rPr lang="en"/>
              <a:t>Tools like formal verification and specification are even more important</a:t>
            </a:r>
            <a:endParaRPr/>
          </a:p>
          <a:p>
            <a:pPr indent="-317500" lvl="1" marL="914400" rtl="0" algn="l">
              <a:spcBef>
                <a:spcPts val="0"/>
              </a:spcBef>
              <a:spcAft>
                <a:spcPts val="0"/>
              </a:spcAft>
              <a:buSzPts val="1400"/>
              <a:buChar char="○"/>
            </a:pPr>
            <a:r>
              <a:rPr lang="en"/>
              <a:t>Beyond scope of this course - important to track future developments</a:t>
            </a:r>
            <a:endParaRPr/>
          </a:p>
          <a:p>
            <a:pPr indent="-342900" lvl="0" marL="457200" rtl="0" algn="l">
              <a:spcBef>
                <a:spcPts val="0"/>
              </a:spcBef>
              <a:spcAft>
                <a:spcPts val="0"/>
              </a:spcAft>
              <a:buSzPts val="1800"/>
              <a:buChar char="●"/>
            </a:pPr>
            <a:r>
              <a:rPr lang="en"/>
              <a:t>Pure software debugging:</a:t>
            </a:r>
            <a:endParaRPr/>
          </a:p>
          <a:p>
            <a:pPr indent="-317500" lvl="1" marL="914400" rtl="0" algn="l">
              <a:spcBef>
                <a:spcPts val="0"/>
              </a:spcBef>
              <a:spcAft>
                <a:spcPts val="0"/>
              </a:spcAft>
              <a:buSzPts val="1400"/>
              <a:buChar char="○"/>
            </a:pPr>
            <a:r>
              <a:rPr lang="en"/>
              <a:t>OS support, binary modifications</a:t>
            </a:r>
            <a:endParaRPr/>
          </a:p>
          <a:p>
            <a:pPr indent="-342900" lvl="0" marL="457200" rtl="0" algn="l">
              <a:spcBef>
                <a:spcPts val="0"/>
              </a:spcBef>
              <a:spcAft>
                <a:spcPts val="0"/>
              </a:spcAft>
              <a:buSzPts val="1800"/>
              <a:buChar char="●"/>
            </a:pPr>
            <a:r>
              <a:rPr lang="en"/>
              <a:t>Hardware support</a:t>
            </a:r>
            <a:endParaRPr/>
          </a:p>
          <a:p>
            <a:pPr indent="-317500" lvl="1" marL="914400" rtl="0" algn="l">
              <a:spcBef>
                <a:spcPts val="0"/>
              </a:spcBef>
              <a:spcAft>
                <a:spcPts val="0"/>
              </a:spcAft>
              <a:buSzPts val="1400"/>
              <a:buChar char="○"/>
            </a:pPr>
            <a:r>
              <a:rPr lang="en"/>
              <a:t>JTAG, SWD</a:t>
            </a:r>
            <a:endParaRPr/>
          </a:p>
          <a:p>
            <a:pPr indent="-317500" lvl="1" marL="914400" rtl="0" algn="l">
              <a:spcBef>
                <a:spcPts val="0"/>
              </a:spcBef>
              <a:spcAft>
                <a:spcPts val="0"/>
              </a:spcAft>
              <a:buSzPts val="1400"/>
              <a:buChar char="○"/>
            </a:pPr>
            <a:r>
              <a:rPr lang="en"/>
              <a:t>Essential for embedded systems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Profiling</a:t>
            </a:r>
            <a:endParaRPr/>
          </a:p>
        </p:txBody>
      </p:sp>
      <p:sp>
        <p:nvSpPr>
          <p:cNvPr id="125" name="Google Shape;125;p2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126" name="Google Shape;126;p2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Profiling</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Analyze </a:t>
            </a:r>
            <a:r>
              <a:rPr b="1" lang="en"/>
              <a:t>run-time </a:t>
            </a:r>
            <a:r>
              <a:rPr lang="en"/>
              <a:t>behaviour of a program</a:t>
            </a:r>
            <a:endParaRPr/>
          </a:p>
          <a:p>
            <a:pPr indent="-342900" lvl="0" marL="457200" rtl="0" algn="l">
              <a:spcBef>
                <a:spcPts val="0"/>
              </a:spcBef>
              <a:spcAft>
                <a:spcPts val="0"/>
              </a:spcAft>
              <a:buSzPts val="1800"/>
              <a:buChar char="●"/>
            </a:pPr>
            <a:r>
              <a:rPr lang="en"/>
              <a:t>Identify </a:t>
            </a:r>
            <a:r>
              <a:rPr b="1" lang="en"/>
              <a:t>performance bottlenecks</a:t>
            </a:r>
            <a:endParaRPr b="1"/>
          </a:p>
          <a:p>
            <a:pPr indent="-342900" lvl="0" marL="457200" rtl="0" algn="l">
              <a:spcBef>
                <a:spcPts val="0"/>
              </a:spcBef>
              <a:spcAft>
                <a:spcPts val="0"/>
              </a:spcAft>
              <a:buSzPts val="1800"/>
              <a:buChar char="●"/>
            </a:pPr>
            <a:r>
              <a:rPr lang="en"/>
              <a:t>Identify </a:t>
            </a:r>
            <a:r>
              <a:rPr b="1" lang="en"/>
              <a:t>memory resource constraints</a:t>
            </a:r>
            <a:endParaRPr b="1"/>
          </a:p>
          <a:p>
            <a:pPr indent="-342900" lvl="0" marL="457200" rtl="0" algn="l">
              <a:spcBef>
                <a:spcPts val="0"/>
              </a:spcBef>
              <a:spcAft>
                <a:spcPts val="0"/>
              </a:spcAft>
              <a:buSzPts val="1800"/>
              <a:buChar char="●"/>
            </a:pPr>
            <a:r>
              <a:rPr lang="en"/>
              <a:t>Identify </a:t>
            </a:r>
            <a:r>
              <a:rPr b="1" lang="en"/>
              <a:t>scope for improvement</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Technique: Instrumentation</a:t>
            </a:r>
            <a:endParaRPr/>
          </a:p>
        </p:txBody>
      </p:sp>
      <p:sp>
        <p:nvSpPr>
          <p:cNvPr id="138" name="Google Shape;138;p26"/>
          <p:cNvSpPr txBox="1"/>
          <p:nvPr>
            <p:ph idx="1" type="body"/>
          </p:nvPr>
        </p:nvSpPr>
        <p:spPr>
          <a:xfrm>
            <a:off x="311700" y="1152475"/>
            <a:ext cx="3814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Insert timing code at beginning and end of “points of interest”</a:t>
            </a:r>
            <a:endParaRPr/>
          </a:p>
          <a:p>
            <a:pPr indent="-342900" lvl="0" marL="457200" rtl="0" algn="l">
              <a:spcBef>
                <a:spcPts val="0"/>
              </a:spcBef>
              <a:spcAft>
                <a:spcPts val="0"/>
              </a:spcAft>
              <a:buSzPts val="1800"/>
              <a:buChar char="●"/>
            </a:pPr>
            <a:r>
              <a:rPr lang="en"/>
              <a:t>Overhead due to instrumentation code</a:t>
            </a:r>
            <a:endParaRPr/>
          </a:p>
          <a:p>
            <a:pPr indent="-342900" lvl="0" marL="457200" rtl="0" algn="l">
              <a:spcBef>
                <a:spcPts val="0"/>
              </a:spcBef>
              <a:spcAft>
                <a:spcPts val="0"/>
              </a:spcAft>
              <a:buSzPts val="1800"/>
              <a:buChar char="●"/>
            </a:pPr>
            <a:r>
              <a:rPr lang="en"/>
              <a:t>Limited by measurement accuracy</a:t>
            </a:r>
            <a:endParaRPr/>
          </a:p>
        </p:txBody>
      </p:sp>
      <p:pic>
        <p:nvPicPr>
          <p:cNvPr id="139" name="Google Shape;139;p26"/>
          <p:cNvPicPr preferRelativeResize="0"/>
          <p:nvPr/>
        </p:nvPicPr>
        <p:blipFill>
          <a:blip r:embed="rId3">
            <a:alphaModFix/>
          </a:blip>
          <a:stretch>
            <a:fillRect/>
          </a:stretch>
        </p:blipFill>
        <p:spPr>
          <a:xfrm>
            <a:off x="4125900" y="1170125"/>
            <a:ext cx="4865700" cy="227493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Technique: Sampling</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Periodically ‘sample” or record the program counter</a:t>
            </a:r>
            <a:endParaRPr/>
          </a:p>
          <a:p>
            <a:pPr indent="-317500" lvl="1" marL="914400" rtl="0" algn="l">
              <a:spcBef>
                <a:spcPts val="0"/>
              </a:spcBef>
              <a:spcAft>
                <a:spcPts val="0"/>
              </a:spcAft>
              <a:buSzPts val="1400"/>
              <a:buChar char="○"/>
            </a:pPr>
            <a:r>
              <a:rPr lang="en"/>
              <a:t>Over time, build up a picture of where the program spent most of its time</a:t>
            </a:r>
            <a:endParaRPr/>
          </a:p>
          <a:p>
            <a:pPr indent="-342900" lvl="0" marL="457200" rtl="0" algn="l">
              <a:spcBef>
                <a:spcPts val="0"/>
              </a:spcBef>
              <a:spcAft>
                <a:spcPts val="0"/>
              </a:spcAft>
              <a:buSzPts val="1800"/>
              <a:buChar char="●"/>
            </a:pPr>
            <a:r>
              <a:rPr lang="en"/>
              <a:t>Less overhead than instrumentation</a:t>
            </a:r>
            <a:endParaRPr/>
          </a:p>
          <a:p>
            <a:pPr indent="-342900" lvl="0" marL="457200" rtl="0" algn="l">
              <a:spcBef>
                <a:spcPts val="0"/>
              </a:spcBef>
              <a:spcAft>
                <a:spcPts val="0"/>
              </a:spcAft>
              <a:buSzPts val="1800"/>
              <a:buChar char="●"/>
            </a:pPr>
            <a:r>
              <a:rPr lang="en"/>
              <a:t>Possibility of missing events</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 gprof</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GNU profiler: common on most Linux-like systems</a:t>
            </a:r>
            <a:endParaRPr/>
          </a:p>
          <a:p>
            <a:pPr indent="-342900" lvl="0" marL="457200" rtl="0" algn="l">
              <a:spcBef>
                <a:spcPts val="1200"/>
              </a:spcBef>
              <a:spcAft>
                <a:spcPts val="0"/>
              </a:spcAft>
              <a:buSzPts val="1800"/>
              <a:buChar char="●"/>
            </a:pPr>
            <a:r>
              <a:rPr lang="en"/>
              <a:t>Combination of instrumentation and profiling</a:t>
            </a:r>
            <a:endParaRPr/>
          </a:p>
          <a:p>
            <a:pPr indent="-342900" lvl="0" marL="457200" rtl="0" algn="l">
              <a:spcBef>
                <a:spcPts val="0"/>
              </a:spcBef>
              <a:spcAft>
                <a:spcPts val="0"/>
              </a:spcAft>
              <a:buSzPts val="1800"/>
              <a:buChar char="●"/>
            </a:pPr>
            <a:r>
              <a:rPr b="1" lang="en"/>
              <a:t>Call graph </a:t>
            </a:r>
            <a:r>
              <a:rPr lang="en"/>
              <a:t>- connectivity diagram across function calls</a:t>
            </a:r>
            <a:endParaRPr/>
          </a:p>
          <a:p>
            <a:pPr indent="-342900" lvl="0" marL="457200" rtl="0" algn="l">
              <a:spcBef>
                <a:spcPts val="0"/>
              </a:spcBef>
              <a:spcAft>
                <a:spcPts val="0"/>
              </a:spcAft>
              <a:buSzPts val="1800"/>
              <a:buChar char="●"/>
            </a:pPr>
            <a:r>
              <a:rPr lang="en"/>
              <a:t>Estimate time spent in each function and descendants</a:t>
            </a:r>
            <a:endParaRPr/>
          </a:p>
          <a:p>
            <a:pPr indent="-317500" lvl="1" marL="914400" rtl="0" algn="l">
              <a:spcBef>
                <a:spcPts val="0"/>
              </a:spcBef>
              <a:spcAft>
                <a:spcPts val="0"/>
              </a:spcAft>
              <a:buSzPts val="1400"/>
              <a:buChar char="○"/>
            </a:pPr>
            <a:r>
              <a:rPr lang="en"/>
              <a:t>Identify bottlenecks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 Valgrind</a:t>
            </a:r>
            <a:endParaRPr/>
          </a:p>
        </p:txBody>
      </p:sp>
      <p:sp>
        <p:nvSpPr>
          <p:cNvPr id="157" name="Google Shape;157;p29"/>
          <p:cNvSpPr txBox="1"/>
          <p:nvPr>
            <p:ph idx="1" type="body"/>
          </p:nvPr>
        </p:nvSpPr>
        <p:spPr>
          <a:xfrm>
            <a:off x="311700" y="1152475"/>
            <a:ext cx="4234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Suite of debugging tools - primarily for Linux and Unix-like systems</a:t>
            </a:r>
            <a:endParaRPr/>
          </a:p>
          <a:p>
            <a:pPr indent="-342900" lvl="0" marL="457200" rtl="0" algn="l">
              <a:spcBef>
                <a:spcPts val="0"/>
              </a:spcBef>
              <a:spcAft>
                <a:spcPts val="0"/>
              </a:spcAft>
              <a:buSzPts val="1800"/>
              <a:buChar char="●"/>
            </a:pPr>
            <a:r>
              <a:rPr lang="en"/>
              <a:t>Helps with</a:t>
            </a:r>
            <a:endParaRPr/>
          </a:p>
          <a:p>
            <a:pPr indent="-317500" lvl="1" marL="914400" rtl="0" algn="l">
              <a:spcBef>
                <a:spcPts val="0"/>
              </a:spcBef>
              <a:spcAft>
                <a:spcPts val="0"/>
              </a:spcAft>
              <a:buSzPts val="1400"/>
              <a:buChar char="○"/>
            </a:pPr>
            <a:r>
              <a:rPr lang="en"/>
              <a:t>Memory bugs</a:t>
            </a:r>
            <a:endParaRPr/>
          </a:p>
          <a:p>
            <a:pPr indent="-317500" lvl="1" marL="914400" rtl="0" algn="l">
              <a:spcBef>
                <a:spcPts val="0"/>
              </a:spcBef>
              <a:spcAft>
                <a:spcPts val="0"/>
              </a:spcAft>
              <a:buSzPts val="1400"/>
              <a:buChar char="○"/>
            </a:pPr>
            <a:r>
              <a:rPr lang="en"/>
              <a:t>Threading (race) bugs</a:t>
            </a:r>
            <a:endParaRPr/>
          </a:p>
          <a:p>
            <a:pPr indent="-317500" lvl="1" marL="914400" rtl="0" algn="l">
              <a:spcBef>
                <a:spcPts val="0"/>
              </a:spcBef>
              <a:spcAft>
                <a:spcPts val="0"/>
              </a:spcAft>
              <a:buSzPts val="1400"/>
              <a:buChar char="○"/>
            </a:pPr>
            <a:r>
              <a:rPr lang="en"/>
              <a:t>Performance issues</a:t>
            </a:r>
            <a:endParaRPr/>
          </a:p>
        </p:txBody>
      </p:sp>
      <p:pic>
        <p:nvPicPr>
          <p:cNvPr id="158" name="Google Shape;158;p29"/>
          <p:cNvPicPr preferRelativeResize="0"/>
          <p:nvPr/>
        </p:nvPicPr>
        <p:blipFill>
          <a:blip r:embed="rId3">
            <a:alphaModFix/>
          </a:blip>
          <a:stretch>
            <a:fillRect/>
          </a:stretch>
        </p:blipFill>
        <p:spPr>
          <a:xfrm>
            <a:off x="4545875" y="1203300"/>
            <a:ext cx="4433100" cy="27369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Valgrind</a:t>
            </a:r>
            <a:endParaRPr/>
          </a:p>
        </p:txBody>
      </p:sp>
      <p:sp>
        <p:nvSpPr>
          <p:cNvPr id="164" name="Google Shape;164;p3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How?</a:t>
            </a:r>
            <a:endParaRPr b="1"/>
          </a:p>
          <a:p>
            <a:pPr indent="-317500" lvl="0" marL="457200" rtl="0" algn="l">
              <a:spcBef>
                <a:spcPts val="1200"/>
              </a:spcBef>
              <a:spcAft>
                <a:spcPts val="0"/>
              </a:spcAft>
              <a:buSzPts val="1400"/>
              <a:buChar char="●"/>
            </a:pPr>
            <a:r>
              <a:rPr lang="en"/>
              <a:t>Dynamic binary instrumentation (modify binary executable without needing source changes)</a:t>
            </a:r>
            <a:endParaRPr/>
          </a:p>
          <a:p>
            <a:pPr indent="-317500" lvl="0" marL="457200" rtl="0" algn="l">
              <a:spcBef>
                <a:spcPts val="0"/>
              </a:spcBef>
              <a:spcAft>
                <a:spcPts val="0"/>
              </a:spcAft>
              <a:buSzPts val="1400"/>
              <a:buChar char="●"/>
            </a:pPr>
            <a:r>
              <a:rPr lang="en"/>
              <a:t>Virtual environment to run code</a:t>
            </a:r>
            <a:endParaRPr/>
          </a:p>
          <a:p>
            <a:pPr indent="-317500" lvl="0" marL="457200" rtl="0" algn="l">
              <a:spcBef>
                <a:spcPts val="0"/>
              </a:spcBef>
              <a:spcAft>
                <a:spcPts val="0"/>
              </a:spcAft>
              <a:buSzPts val="1400"/>
              <a:buChar char="●"/>
            </a:pPr>
            <a:r>
              <a:rPr lang="en"/>
              <a:t>Instrumentation (extra code added, function calls intercepted)</a:t>
            </a:r>
            <a:endParaRPr/>
          </a:p>
          <a:p>
            <a:pPr indent="-317500" lvl="0" marL="457200" rtl="0" algn="l">
              <a:spcBef>
                <a:spcPts val="0"/>
              </a:spcBef>
              <a:spcAft>
                <a:spcPts val="0"/>
              </a:spcAft>
              <a:buSzPts val="1400"/>
              <a:buChar char="●"/>
            </a:pPr>
            <a:r>
              <a:rPr lang="en"/>
              <a:t>Analysis</a:t>
            </a:r>
            <a:endParaRPr/>
          </a:p>
        </p:txBody>
      </p:sp>
      <p:sp>
        <p:nvSpPr>
          <p:cNvPr id="165" name="Google Shape;165;p3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What?</a:t>
            </a:r>
            <a:endParaRPr b="1"/>
          </a:p>
          <a:p>
            <a:pPr indent="-317500" lvl="0" marL="457200" rtl="0" algn="l">
              <a:spcBef>
                <a:spcPts val="1200"/>
              </a:spcBef>
              <a:spcAft>
                <a:spcPts val="0"/>
              </a:spcAft>
              <a:buSzPts val="1400"/>
              <a:buChar char="●"/>
            </a:pPr>
            <a:r>
              <a:rPr lang="en"/>
              <a:t>Memory errors:</a:t>
            </a:r>
            <a:endParaRPr/>
          </a:p>
          <a:p>
            <a:pPr indent="-304800" lvl="1" marL="914400" rtl="0" algn="l">
              <a:spcBef>
                <a:spcPts val="0"/>
              </a:spcBef>
              <a:spcAft>
                <a:spcPts val="0"/>
              </a:spcAft>
              <a:buSzPts val="1200"/>
              <a:buChar char="○"/>
            </a:pPr>
            <a:r>
              <a:rPr lang="en"/>
              <a:t>Uninitialized memory, leaks, overflows</a:t>
            </a:r>
            <a:endParaRPr/>
          </a:p>
          <a:p>
            <a:pPr indent="-317500" lvl="0" marL="457200" rtl="0" algn="l">
              <a:spcBef>
                <a:spcPts val="0"/>
              </a:spcBef>
              <a:spcAft>
                <a:spcPts val="0"/>
              </a:spcAft>
              <a:buSzPts val="1400"/>
              <a:buChar char="●"/>
            </a:pPr>
            <a:r>
              <a:rPr lang="en"/>
              <a:t>Threading bugs</a:t>
            </a:r>
            <a:endParaRPr/>
          </a:p>
          <a:p>
            <a:pPr indent="-304800" lvl="1" marL="914400" rtl="0" algn="l">
              <a:spcBef>
                <a:spcPts val="0"/>
              </a:spcBef>
              <a:spcAft>
                <a:spcPts val="0"/>
              </a:spcAft>
              <a:buSzPts val="1200"/>
              <a:buChar char="○"/>
            </a:pPr>
            <a:r>
              <a:rPr lang="en"/>
              <a:t>race conditions, deadlocks</a:t>
            </a:r>
            <a:endParaRPr/>
          </a:p>
          <a:p>
            <a:pPr indent="-317500" lvl="0" marL="457200" rtl="0" algn="l">
              <a:spcBef>
                <a:spcPts val="0"/>
              </a:spcBef>
              <a:spcAft>
                <a:spcPts val="0"/>
              </a:spcAft>
              <a:buSzPts val="1400"/>
              <a:buChar char="●"/>
            </a:pPr>
            <a:r>
              <a:rPr lang="en"/>
              <a:t>Performance issues</a:t>
            </a:r>
            <a:endParaRPr/>
          </a:p>
          <a:p>
            <a:pPr indent="-304800" lvl="1" marL="914400" rtl="0" algn="l">
              <a:spcBef>
                <a:spcPts val="0"/>
              </a:spcBef>
              <a:spcAft>
                <a:spcPts val="0"/>
              </a:spcAft>
              <a:buSzPts val="1200"/>
              <a:buChar char="○"/>
            </a:pPr>
            <a:r>
              <a:rPr lang="en"/>
              <a:t>Time spent, cache, branch predictions</a:t>
            </a:r>
            <a:endParaRPr/>
          </a:p>
          <a:p>
            <a:pPr indent="-317500" lvl="0" marL="457200" rtl="0" algn="l">
              <a:spcBef>
                <a:spcPts val="0"/>
              </a:spcBef>
              <a:spcAft>
                <a:spcPts val="0"/>
              </a:spcAft>
              <a:buSzPts val="1400"/>
              <a:buChar char="●"/>
            </a:pPr>
            <a:r>
              <a:rPr lang="en"/>
              <a:t>Heap profiling</a:t>
            </a:r>
            <a:endParaRPr/>
          </a:p>
          <a:p>
            <a:pPr indent="-304800" lvl="1" marL="914400" rtl="0" algn="l">
              <a:spcBef>
                <a:spcPts val="0"/>
              </a:spcBef>
              <a:spcAft>
                <a:spcPts val="0"/>
              </a:spcAft>
              <a:buSzPts val="1200"/>
              <a:buChar char="○"/>
            </a:pPr>
            <a:r>
              <a:rPr lang="en"/>
              <a:t>Dynamic memory allocation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Embedded Systems</a:t>
            </a:r>
            <a:endParaRPr/>
          </a:p>
        </p:txBody>
      </p:sp>
      <p:sp>
        <p:nvSpPr>
          <p:cNvPr id="171" name="Google Shape;17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Limited resources: </a:t>
            </a:r>
            <a:endParaRPr/>
          </a:p>
          <a:p>
            <a:pPr indent="-317500" lvl="1" marL="914400" rtl="0" algn="l">
              <a:spcBef>
                <a:spcPts val="0"/>
              </a:spcBef>
              <a:spcAft>
                <a:spcPts val="0"/>
              </a:spcAft>
              <a:buSzPts val="1400"/>
              <a:buChar char="○"/>
            </a:pPr>
            <a:r>
              <a:rPr lang="en"/>
              <a:t>instrumentation overhead may add too much code</a:t>
            </a:r>
            <a:endParaRPr/>
          </a:p>
          <a:p>
            <a:pPr indent="-342900" lvl="0" marL="457200" rtl="0" algn="l">
              <a:spcBef>
                <a:spcPts val="0"/>
              </a:spcBef>
              <a:spcAft>
                <a:spcPts val="0"/>
              </a:spcAft>
              <a:buSzPts val="1800"/>
              <a:buChar char="●"/>
            </a:pPr>
            <a:r>
              <a:rPr lang="en"/>
              <a:t>Interference with running:</a:t>
            </a:r>
            <a:endParaRPr/>
          </a:p>
          <a:p>
            <a:pPr indent="-317500" lvl="1" marL="914400" rtl="0" algn="l">
              <a:spcBef>
                <a:spcPts val="0"/>
              </a:spcBef>
              <a:spcAft>
                <a:spcPts val="0"/>
              </a:spcAft>
              <a:buSzPts val="1400"/>
              <a:buChar char="○"/>
            </a:pPr>
            <a:r>
              <a:rPr lang="en"/>
              <a:t>time critical optimized code - behaviour changes when instrumented</a:t>
            </a:r>
            <a:endParaRPr/>
          </a:p>
          <a:p>
            <a:pPr indent="-342900" lvl="0" marL="457200" rtl="0" algn="l">
              <a:spcBef>
                <a:spcPts val="0"/>
              </a:spcBef>
              <a:spcAft>
                <a:spcPts val="0"/>
              </a:spcAft>
              <a:buSzPts val="1800"/>
              <a:buChar char="●"/>
            </a:pPr>
            <a:r>
              <a:rPr lang="en"/>
              <a:t>Lack of full operating system</a:t>
            </a:r>
            <a:endParaRPr/>
          </a:p>
          <a:p>
            <a:pPr indent="-317500" lvl="1" marL="914400" rtl="0" algn="l">
              <a:spcBef>
                <a:spcPts val="0"/>
              </a:spcBef>
              <a:spcAft>
                <a:spcPts val="0"/>
              </a:spcAft>
              <a:buSzPts val="1400"/>
              <a:buChar char="○"/>
            </a:pPr>
            <a:r>
              <a:rPr lang="en"/>
              <a:t>gprof, valgrind etc. hook into OS libraries</a:t>
            </a:r>
            <a:endParaRPr/>
          </a:p>
          <a:p>
            <a:pPr indent="-342900" lvl="0" marL="457200" rtl="0" algn="l">
              <a:spcBef>
                <a:spcPts val="0"/>
              </a:spcBef>
              <a:spcAft>
                <a:spcPts val="0"/>
              </a:spcAft>
              <a:buSzPts val="1800"/>
              <a:buChar char="●"/>
            </a:pPr>
            <a:r>
              <a:rPr lang="en"/>
              <a:t>Small, fast functions</a:t>
            </a:r>
            <a:endParaRPr/>
          </a:p>
          <a:p>
            <a:pPr indent="-317500" lvl="1" marL="914400" rtl="0" algn="l">
              <a:spcBef>
                <a:spcPts val="0"/>
              </a:spcBef>
              <a:spcAft>
                <a:spcPts val="0"/>
              </a:spcAft>
              <a:buSzPts val="1400"/>
              <a:buChar char="○"/>
            </a:pPr>
            <a:r>
              <a:rPr lang="en"/>
              <a:t>easy to miss with sampling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Debugging</a:t>
            </a:r>
            <a:endParaRPr/>
          </a:p>
        </p:txBody>
      </p:sp>
      <p:sp>
        <p:nvSpPr>
          <p:cNvPr id="61" name="Google Shape;61;p1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62" name="Google Shape;62;p1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hardware assisted profiling</a:t>
            </a:r>
            <a:endParaRPr/>
          </a:p>
        </p:txBody>
      </p:sp>
      <p:sp>
        <p:nvSpPr>
          <p:cNvPr id="177" name="Google Shape;17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JTAG, SWD available for debug</a:t>
            </a:r>
            <a:endParaRPr/>
          </a:p>
          <a:p>
            <a:pPr indent="-317500" lvl="1" marL="914400" rtl="0" algn="l">
              <a:spcBef>
                <a:spcPts val="0"/>
              </a:spcBef>
              <a:spcAft>
                <a:spcPts val="0"/>
              </a:spcAft>
              <a:buSzPts val="1400"/>
              <a:buChar char="○"/>
            </a:pPr>
            <a:r>
              <a:rPr lang="en"/>
              <a:t>Reuse for profiling</a:t>
            </a:r>
            <a:endParaRPr/>
          </a:p>
          <a:p>
            <a:pPr indent="-317500" lvl="1" marL="914400" rtl="0" algn="l">
              <a:spcBef>
                <a:spcPts val="0"/>
              </a:spcBef>
              <a:spcAft>
                <a:spcPts val="0"/>
              </a:spcAft>
              <a:buSzPts val="1400"/>
              <a:buChar char="○"/>
            </a:pPr>
            <a:r>
              <a:rPr lang="en"/>
              <a:t>Access internal CPU registers</a:t>
            </a:r>
            <a:endParaRPr/>
          </a:p>
          <a:p>
            <a:pPr indent="-317500" lvl="1" marL="914400" rtl="0" algn="l">
              <a:spcBef>
                <a:spcPts val="0"/>
              </a:spcBef>
              <a:spcAft>
                <a:spcPts val="0"/>
              </a:spcAft>
              <a:buSzPts val="1400"/>
              <a:buChar char="○"/>
            </a:pPr>
            <a:r>
              <a:rPr lang="en"/>
              <a:t>Halt CPU and measure</a:t>
            </a:r>
            <a:endParaRPr/>
          </a:p>
          <a:p>
            <a:pPr indent="-342900" lvl="0" marL="457200" rtl="0" algn="l">
              <a:spcBef>
                <a:spcPts val="0"/>
              </a:spcBef>
              <a:spcAft>
                <a:spcPts val="0"/>
              </a:spcAft>
              <a:buSzPts val="1800"/>
              <a:buChar char="●"/>
            </a:pPr>
            <a:r>
              <a:rPr lang="en"/>
              <a:t>On-chip debugging interfaces</a:t>
            </a:r>
            <a:endParaRPr/>
          </a:p>
          <a:p>
            <a:pPr indent="-317500" lvl="1" marL="914400" rtl="0" algn="l">
              <a:spcBef>
                <a:spcPts val="0"/>
              </a:spcBef>
              <a:spcAft>
                <a:spcPts val="0"/>
              </a:spcAft>
              <a:buSzPts val="1400"/>
              <a:buChar char="○"/>
            </a:pPr>
            <a:r>
              <a:rPr lang="en"/>
              <a:t>ST-Link</a:t>
            </a:r>
            <a:endParaRPr/>
          </a:p>
          <a:p>
            <a:pPr indent="-317500" lvl="1" marL="914400" rtl="0" algn="l">
              <a:spcBef>
                <a:spcPts val="0"/>
              </a:spcBef>
              <a:spcAft>
                <a:spcPts val="0"/>
              </a:spcAft>
              <a:buSzPts val="1400"/>
              <a:buChar char="○"/>
            </a:pPr>
            <a:r>
              <a:rPr lang="en"/>
              <a:t>Various CPU specific hardware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Trace based profilers</a:t>
            </a:r>
            <a:endParaRPr/>
          </a:p>
        </p:txBody>
      </p:sp>
      <p:sp>
        <p:nvSpPr>
          <p:cNvPr id="183" name="Google Shape;183;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Trace:</a:t>
            </a:r>
            <a:endParaRPr/>
          </a:p>
          <a:p>
            <a:pPr indent="-317500" lvl="1" marL="914400" rtl="0" algn="l">
              <a:spcBef>
                <a:spcPts val="0"/>
              </a:spcBef>
              <a:spcAft>
                <a:spcPts val="0"/>
              </a:spcAft>
              <a:buSzPts val="1400"/>
              <a:buChar char="○"/>
            </a:pPr>
            <a:r>
              <a:rPr lang="en"/>
              <a:t>Directly dump sequence of instructions</a:t>
            </a:r>
            <a:endParaRPr/>
          </a:p>
          <a:p>
            <a:pPr indent="-317500" lvl="1" marL="914400" rtl="0" algn="l">
              <a:spcBef>
                <a:spcPts val="0"/>
              </a:spcBef>
              <a:spcAft>
                <a:spcPts val="0"/>
              </a:spcAft>
              <a:buSzPts val="1400"/>
              <a:buChar char="○"/>
            </a:pPr>
            <a:r>
              <a:rPr lang="en"/>
              <a:t>Much clearer picture of program execution than source:</a:t>
            </a:r>
            <a:endParaRPr/>
          </a:p>
          <a:p>
            <a:pPr indent="-317500" lvl="2" marL="1371600" rtl="0" algn="l">
              <a:spcBef>
                <a:spcPts val="0"/>
              </a:spcBef>
              <a:spcAft>
                <a:spcPts val="0"/>
              </a:spcAft>
              <a:buSzPts val="1400"/>
              <a:buChar char="■"/>
            </a:pPr>
            <a:r>
              <a:rPr lang="en"/>
              <a:t>clearly show impact of loops, branches</a:t>
            </a:r>
            <a:endParaRPr/>
          </a:p>
          <a:p>
            <a:pPr indent="-342900" lvl="0" marL="457200" rtl="0" algn="l">
              <a:spcBef>
                <a:spcPts val="0"/>
              </a:spcBef>
              <a:spcAft>
                <a:spcPts val="0"/>
              </a:spcAft>
              <a:buSzPts val="1800"/>
              <a:buChar char="●"/>
            </a:pPr>
            <a:r>
              <a:rPr lang="en"/>
              <a:t>Hardware trace modules combined with JTAG/SWD to dump</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Tools: Performance counters</a:t>
            </a:r>
            <a:endParaRPr/>
          </a:p>
        </p:txBody>
      </p:sp>
      <p:sp>
        <p:nvSpPr>
          <p:cNvPr id="189" name="Google Shape;18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Most modern CPUs have built-in performance counters</a:t>
            </a:r>
            <a:endParaRPr/>
          </a:p>
          <a:p>
            <a:pPr indent="-317500" lvl="1" marL="914400" rtl="0" algn="l">
              <a:spcBef>
                <a:spcPts val="0"/>
              </a:spcBef>
              <a:spcAft>
                <a:spcPts val="0"/>
              </a:spcAft>
              <a:buSzPts val="1400"/>
              <a:buChar char="○"/>
            </a:pPr>
            <a:r>
              <a:rPr lang="en"/>
              <a:t>Number of instructions</a:t>
            </a:r>
            <a:endParaRPr/>
          </a:p>
          <a:p>
            <a:pPr indent="-317500" lvl="1" marL="914400" rtl="0" algn="l">
              <a:spcBef>
                <a:spcPts val="0"/>
              </a:spcBef>
              <a:spcAft>
                <a:spcPts val="0"/>
              </a:spcAft>
              <a:buSzPts val="1400"/>
              <a:buChar char="○"/>
            </a:pPr>
            <a:r>
              <a:rPr lang="en"/>
              <a:t>Number of cache misses/hits, branch prediction</a:t>
            </a:r>
            <a:endParaRPr/>
          </a:p>
          <a:p>
            <a:pPr indent="-342900" lvl="0" marL="457200" rtl="0" algn="l">
              <a:spcBef>
                <a:spcPts val="0"/>
              </a:spcBef>
              <a:spcAft>
                <a:spcPts val="0"/>
              </a:spcAft>
              <a:buSzPts val="1800"/>
              <a:buChar char="●"/>
            </a:pPr>
            <a:r>
              <a:rPr lang="en"/>
              <a:t>Software interfaces possible:</a:t>
            </a:r>
            <a:endParaRPr/>
          </a:p>
          <a:p>
            <a:pPr indent="-317500" lvl="1" marL="914400" rtl="0" algn="l">
              <a:spcBef>
                <a:spcPts val="0"/>
              </a:spcBef>
              <a:spcAft>
                <a:spcPts val="0"/>
              </a:spcAft>
              <a:buSzPts val="1400"/>
              <a:buChar char="○"/>
            </a:pPr>
            <a:r>
              <a:rPr lang="en"/>
              <a:t>ARM data watchdog and trace (DWT)</a:t>
            </a:r>
            <a:endParaRPr/>
          </a:p>
          <a:p>
            <a:pPr indent="-317500" lvl="1" marL="914400" rtl="0" algn="l">
              <a:spcBef>
                <a:spcPts val="0"/>
              </a:spcBef>
              <a:spcAft>
                <a:spcPts val="0"/>
              </a:spcAft>
              <a:buSzPts val="1400"/>
              <a:buChar char="○"/>
            </a:pPr>
            <a:r>
              <a:rPr lang="en"/>
              <a:t>Directly read register</a:t>
            </a:r>
            <a:endParaRPr/>
          </a:p>
          <a:p>
            <a:pPr indent="-342900" lvl="0" marL="457200" rtl="0" algn="l">
              <a:spcBef>
                <a:spcPts val="0"/>
              </a:spcBef>
              <a:spcAft>
                <a:spcPts val="0"/>
              </a:spcAft>
              <a:buSzPts val="1800"/>
              <a:buChar char="●"/>
            </a:pPr>
            <a:r>
              <a:rPr lang="en"/>
              <a:t>Hardware specific </a:t>
            </a:r>
            <a:endParaRPr/>
          </a:p>
        </p:txBody>
      </p:sp>
      <p:pic>
        <p:nvPicPr>
          <p:cNvPr id="190" name="Google Shape;190;p34"/>
          <p:cNvPicPr preferRelativeResize="0"/>
          <p:nvPr/>
        </p:nvPicPr>
        <p:blipFill>
          <a:blip r:embed="rId3">
            <a:alphaModFix/>
          </a:blip>
          <a:stretch>
            <a:fillRect/>
          </a:stretch>
        </p:blipFill>
        <p:spPr>
          <a:xfrm>
            <a:off x="5102225" y="1710872"/>
            <a:ext cx="3673751" cy="1342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96" name="Google Shape;196;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Debugging : Correctness      vs      Profiling : Performance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Crucial for constrained and resource limited systems</a:t>
            </a:r>
            <a:endParaRPr/>
          </a:p>
          <a:p>
            <a:pPr indent="-342900" lvl="0" marL="457200" rtl="0" algn="l">
              <a:spcBef>
                <a:spcPts val="0"/>
              </a:spcBef>
              <a:spcAft>
                <a:spcPts val="0"/>
              </a:spcAft>
              <a:buSzPts val="1800"/>
              <a:buChar char="●"/>
            </a:pPr>
            <a:r>
              <a:rPr lang="en"/>
              <a:t>Proper understanding of system and tools essential</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Static Analysis</a:t>
            </a:r>
            <a:endParaRPr/>
          </a:p>
        </p:txBody>
      </p:sp>
      <p:sp>
        <p:nvSpPr>
          <p:cNvPr id="202" name="Google Shape;202;p3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203" name="Google Shape;203;p3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Static Analysis</a:t>
            </a:r>
            <a:endParaRPr/>
          </a:p>
        </p:txBody>
      </p:sp>
      <p:sp>
        <p:nvSpPr>
          <p:cNvPr id="209" name="Google Shape;209;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Compile Time </a:t>
            </a:r>
            <a:r>
              <a:rPr lang="en"/>
              <a:t>instead of </a:t>
            </a:r>
            <a:r>
              <a:rPr b="1" lang="en"/>
              <a:t>Run Time</a:t>
            </a:r>
            <a:endParaRPr b="1"/>
          </a:p>
          <a:p>
            <a:pPr indent="-342900" lvl="0" marL="457200" rtl="0" algn="l">
              <a:spcBef>
                <a:spcPts val="1200"/>
              </a:spcBef>
              <a:spcAft>
                <a:spcPts val="0"/>
              </a:spcAft>
              <a:buSzPts val="1800"/>
              <a:buChar char="●"/>
            </a:pPr>
            <a:r>
              <a:rPr lang="en"/>
              <a:t>Compiler analyzes code “statically” - without running</a:t>
            </a:r>
            <a:endParaRPr/>
          </a:p>
          <a:p>
            <a:pPr indent="-342900" lvl="0" marL="457200" rtl="0" algn="l">
              <a:spcBef>
                <a:spcPts val="0"/>
              </a:spcBef>
              <a:spcAft>
                <a:spcPts val="0"/>
              </a:spcAft>
              <a:buSzPts val="1800"/>
              <a:buChar char="●"/>
            </a:pPr>
            <a:r>
              <a:rPr lang="en"/>
              <a:t>Identify potential problems</a:t>
            </a:r>
            <a:endParaRPr/>
          </a:p>
          <a:p>
            <a:pPr indent="-342900" lvl="0" marL="457200" rtl="0" algn="l">
              <a:spcBef>
                <a:spcPts val="0"/>
              </a:spcBef>
              <a:spcAft>
                <a:spcPts val="0"/>
              </a:spcAft>
              <a:buSzPts val="1800"/>
              <a:buChar char="●"/>
            </a:pPr>
            <a:r>
              <a:rPr lang="en"/>
              <a:t>Style errors or recommended practices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memory bugs</a:t>
            </a:r>
            <a:endParaRPr/>
          </a:p>
        </p:txBody>
      </p:sp>
      <p:sp>
        <p:nvSpPr>
          <p:cNvPr id="215" name="Google Shape;215;p38"/>
          <p:cNvSpPr txBox="1"/>
          <p:nvPr>
            <p:ph idx="1" type="body"/>
          </p:nvPr>
        </p:nvSpPr>
        <p:spPr>
          <a:xfrm>
            <a:off x="311700" y="2942900"/>
            <a:ext cx="8448900" cy="205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 compiler can be very “forgiving”</a:t>
            </a:r>
            <a:endParaRPr/>
          </a:p>
          <a:p>
            <a:pPr indent="-342900" lvl="0" marL="457200" rtl="0" algn="l">
              <a:spcBef>
                <a:spcPts val="0"/>
              </a:spcBef>
              <a:spcAft>
                <a:spcPts val="0"/>
              </a:spcAft>
              <a:buSzPts val="1800"/>
              <a:buChar char="●"/>
            </a:pPr>
            <a:r>
              <a:rPr lang="en"/>
              <a:t>Strict behaviour is better to catch problems early</a:t>
            </a:r>
            <a:endParaRPr/>
          </a:p>
          <a:p>
            <a:pPr indent="0" lvl="0" marL="0" rtl="0" algn="l">
              <a:spcBef>
                <a:spcPts val="1200"/>
              </a:spcBef>
              <a:spcAft>
                <a:spcPts val="1200"/>
              </a:spcAft>
              <a:buNone/>
            </a:pPr>
            <a:r>
              <a:t/>
            </a:r>
            <a:endParaRPr/>
          </a:p>
        </p:txBody>
      </p:sp>
      <p:pic>
        <p:nvPicPr>
          <p:cNvPr id="216" name="Google Shape;216;p38"/>
          <p:cNvPicPr preferRelativeResize="0"/>
          <p:nvPr/>
        </p:nvPicPr>
        <p:blipFill>
          <a:blip r:embed="rId3">
            <a:alphaModFix/>
          </a:blip>
          <a:stretch>
            <a:fillRect/>
          </a:stretch>
        </p:blipFill>
        <p:spPr>
          <a:xfrm>
            <a:off x="311701" y="1152475"/>
            <a:ext cx="6851924" cy="16556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issues </a:t>
            </a:r>
            <a:endParaRPr/>
          </a:p>
        </p:txBody>
      </p:sp>
      <p:pic>
        <p:nvPicPr>
          <p:cNvPr id="222" name="Google Shape;222;p39"/>
          <p:cNvPicPr preferRelativeResize="0"/>
          <p:nvPr/>
        </p:nvPicPr>
        <p:blipFill>
          <a:blip r:embed="rId3">
            <a:alphaModFix/>
          </a:blip>
          <a:stretch>
            <a:fillRect/>
          </a:stretch>
        </p:blipFill>
        <p:spPr>
          <a:xfrm>
            <a:off x="152400" y="1170125"/>
            <a:ext cx="6410325" cy="2352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issues </a:t>
            </a:r>
            <a:endParaRPr/>
          </a:p>
        </p:txBody>
      </p:sp>
      <p:pic>
        <p:nvPicPr>
          <p:cNvPr id="228" name="Google Shape;228;p40"/>
          <p:cNvPicPr preferRelativeResize="0"/>
          <p:nvPr/>
        </p:nvPicPr>
        <p:blipFill>
          <a:blip r:embed="rId3">
            <a:alphaModFix/>
          </a:blip>
          <a:stretch>
            <a:fillRect/>
          </a:stretch>
        </p:blipFill>
        <p:spPr>
          <a:xfrm>
            <a:off x="152400" y="1170125"/>
            <a:ext cx="5981700" cy="20383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issues </a:t>
            </a:r>
            <a:endParaRPr/>
          </a:p>
        </p:txBody>
      </p:sp>
      <p:pic>
        <p:nvPicPr>
          <p:cNvPr id="234" name="Google Shape;234;p41"/>
          <p:cNvPicPr preferRelativeResize="0"/>
          <p:nvPr/>
        </p:nvPicPr>
        <p:blipFill>
          <a:blip r:embed="rId3">
            <a:alphaModFix/>
          </a:blip>
          <a:stretch>
            <a:fillRect/>
          </a:stretch>
        </p:blipFill>
        <p:spPr>
          <a:xfrm>
            <a:off x="152400" y="1170125"/>
            <a:ext cx="7515225" cy="21145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 Step Debug</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Breakpoint</a:t>
            </a:r>
            <a:r>
              <a:rPr lang="en"/>
              <a:t>: Mark a point in the code where the system should stop</a:t>
            </a:r>
            <a:endParaRPr/>
          </a:p>
          <a:p>
            <a:pPr indent="-342900" lvl="0" marL="457200" rtl="0" algn="l">
              <a:spcBef>
                <a:spcPts val="0"/>
              </a:spcBef>
              <a:spcAft>
                <a:spcPts val="0"/>
              </a:spcAft>
              <a:buSzPts val="1800"/>
              <a:buChar char="●"/>
            </a:pPr>
            <a:r>
              <a:rPr lang="en"/>
              <a:t>How?</a:t>
            </a:r>
            <a:endParaRPr/>
          </a:p>
          <a:p>
            <a:pPr indent="-317500" lvl="1" marL="914400" rtl="0" algn="l">
              <a:spcBef>
                <a:spcPts val="0"/>
              </a:spcBef>
              <a:spcAft>
                <a:spcPts val="0"/>
              </a:spcAft>
              <a:buSzPts val="1400"/>
              <a:buChar char="○"/>
            </a:pPr>
            <a:r>
              <a:rPr b="1" lang="en"/>
              <a:t>Non-interactive</a:t>
            </a:r>
            <a:r>
              <a:rPr lang="en"/>
              <a:t>: insert invalid instruction and </a:t>
            </a:r>
            <a:r>
              <a:rPr lang="en"/>
              <a:t>crash </a:t>
            </a:r>
            <a:r>
              <a:rPr lang="en"/>
              <a:t>system: usually logged as “core dump”</a:t>
            </a:r>
            <a:endParaRPr/>
          </a:p>
          <a:p>
            <a:pPr indent="-317500" lvl="1" marL="914400" rtl="0" algn="l">
              <a:spcBef>
                <a:spcPts val="0"/>
              </a:spcBef>
              <a:spcAft>
                <a:spcPts val="0"/>
              </a:spcAft>
              <a:buSzPts val="1400"/>
              <a:buChar char="○"/>
            </a:pPr>
            <a:r>
              <a:rPr b="1" lang="en"/>
              <a:t>Interactive</a:t>
            </a:r>
            <a:r>
              <a:rPr lang="en"/>
              <a:t>: </a:t>
            </a:r>
            <a:endParaRPr/>
          </a:p>
          <a:p>
            <a:pPr indent="-317500" lvl="2" marL="1371600" rtl="0" algn="l">
              <a:spcBef>
                <a:spcPts val="0"/>
              </a:spcBef>
              <a:spcAft>
                <a:spcPts val="0"/>
              </a:spcAft>
              <a:buSzPts val="1400"/>
              <a:buChar char="■"/>
            </a:pPr>
            <a:r>
              <a:rPr lang="en"/>
              <a:t>Trap / software invoked interrupt instruction</a:t>
            </a:r>
            <a:endParaRPr/>
          </a:p>
          <a:p>
            <a:pPr indent="-317500" lvl="2" marL="1371600" rtl="0" algn="l">
              <a:spcBef>
                <a:spcPts val="0"/>
              </a:spcBef>
              <a:spcAft>
                <a:spcPts val="0"/>
              </a:spcAft>
              <a:buSzPts val="1400"/>
              <a:buChar char="■"/>
            </a:pPr>
            <a:r>
              <a:rPr lang="en"/>
              <a:t>Invalid instruction - catch exception and handle</a:t>
            </a:r>
            <a:endParaRPr/>
          </a:p>
          <a:p>
            <a:pPr indent="-342900" lvl="0" marL="457200" rtl="0" algn="l">
              <a:spcBef>
                <a:spcPts val="0"/>
              </a:spcBef>
              <a:spcAft>
                <a:spcPts val="0"/>
              </a:spcAft>
              <a:buSzPts val="1800"/>
              <a:buChar char="●"/>
            </a:pPr>
            <a:r>
              <a:rPr lang="en"/>
              <a:t>Variants</a:t>
            </a:r>
            <a:endParaRPr/>
          </a:p>
          <a:p>
            <a:pPr indent="-317500" lvl="1" marL="914400" rtl="0" algn="l">
              <a:spcBef>
                <a:spcPts val="0"/>
              </a:spcBef>
              <a:spcAft>
                <a:spcPts val="0"/>
              </a:spcAft>
              <a:buSzPts val="1400"/>
              <a:buChar char="○"/>
            </a:pPr>
            <a:r>
              <a:rPr lang="en"/>
              <a:t>Conditional breakpoints</a:t>
            </a:r>
            <a:endParaRPr/>
          </a:p>
          <a:p>
            <a:pPr indent="-317500" lvl="1" marL="914400" rtl="0" algn="l">
              <a:spcBef>
                <a:spcPts val="0"/>
              </a:spcBef>
              <a:spcAft>
                <a:spcPts val="0"/>
              </a:spcAft>
              <a:buSzPts val="1400"/>
              <a:buChar char="○"/>
            </a:pPr>
            <a:r>
              <a:rPr lang="en"/>
              <a:t>Logpoints</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issues </a:t>
            </a:r>
            <a:endParaRPr/>
          </a:p>
        </p:txBody>
      </p:sp>
      <p:pic>
        <p:nvPicPr>
          <p:cNvPr id="240" name="Google Shape;240;p42"/>
          <p:cNvPicPr preferRelativeResize="0"/>
          <p:nvPr/>
        </p:nvPicPr>
        <p:blipFill>
          <a:blip r:embed="rId3">
            <a:alphaModFix/>
          </a:blip>
          <a:stretch>
            <a:fillRect/>
          </a:stretch>
        </p:blipFill>
        <p:spPr>
          <a:xfrm>
            <a:off x="152400" y="1170125"/>
            <a:ext cx="8353425" cy="33337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issues </a:t>
            </a:r>
            <a:endParaRPr/>
          </a:p>
        </p:txBody>
      </p:sp>
      <p:pic>
        <p:nvPicPr>
          <p:cNvPr id="246" name="Google Shape;246;p43"/>
          <p:cNvPicPr preferRelativeResize="0"/>
          <p:nvPr/>
        </p:nvPicPr>
        <p:blipFill>
          <a:blip r:embed="rId3">
            <a:alphaModFix/>
          </a:blip>
          <a:stretch>
            <a:fillRect/>
          </a:stretch>
        </p:blipFill>
        <p:spPr>
          <a:xfrm>
            <a:off x="152400" y="1170125"/>
            <a:ext cx="6991350" cy="34004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issues </a:t>
            </a:r>
            <a:endParaRPr/>
          </a:p>
        </p:txBody>
      </p:sp>
      <p:pic>
        <p:nvPicPr>
          <p:cNvPr id="252" name="Google Shape;252;p44"/>
          <p:cNvPicPr preferRelativeResize="0"/>
          <p:nvPr/>
        </p:nvPicPr>
        <p:blipFill>
          <a:blip r:embed="rId3">
            <a:alphaModFix/>
          </a:blip>
          <a:stretch>
            <a:fillRect/>
          </a:stretch>
        </p:blipFill>
        <p:spPr>
          <a:xfrm>
            <a:off x="152400" y="1170125"/>
            <a:ext cx="6438900" cy="23431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issues </a:t>
            </a:r>
            <a:endParaRPr/>
          </a:p>
        </p:txBody>
      </p:sp>
      <p:pic>
        <p:nvPicPr>
          <p:cNvPr id="258" name="Google Shape;258;p45"/>
          <p:cNvPicPr preferRelativeResize="0"/>
          <p:nvPr/>
        </p:nvPicPr>
        <p:blipFill>
          <a:blip r:embed="rId3">
            <a:alphaModFix/>
          </a:blip>
          <a:stretch>
            <a:fillRect/>
          </a:stretch>
        </p:blipFill>
        <p:spPr>
          <a:xfrm>
            <a:off x="152400" y="1170125"/>
            <a:ext cx="6829425" cy="20859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issues </a:t>
            </a:r>
            <a:endParaRPr/>
          </a:p>
        </p:txBody>
      </p:sp>
      <p:pic>
        <p:nvPicPr>
          <p:cNvPr id="264" name="Google Shape;264;p46"/>
          <p:cNvPicPr preferRelativeResize="0"/>
          <p:nvPr/>
        </p:nvPicPr>
        <p:blipFill>
          <a:blip r:embed="rId3">
            <a:alphaModFix/>
          </a:blip>
          <a:stretch>
            <a:fillRect/>
          </a:stretch>
        </p:blipFill>
        <p:spPr>
          <a:xfrm>
            <a:off x="152400" y="1170125"/>
            <a:ext cx="8153400" cy="23336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issues </a:t>
            </a:r>
            <a:endParaRPr/>
          </a:p>
        </p:txBody>
      </p:sp>
      <p:pic>
        <p:nvPicPr>
          <p:cNvPr id="270" name="Google Shape;270;p47"/>
          <p:cNvPicPr preferRelativeResize="0"/>
          <p:nvPr/>
        </p:nvPicPr>
        <p:blipFill>
          <a:blip r:embed="rId3">
            <a:alphaModFix/>
          </a:blip>
          <a:stretch>
            <a:fillRect/>
          </a:stretch>
        </p:blipFill>
        <p:spPr>
          <a:xfrm>
            <a:off x="152400" y="1170125"/>
            <a:ext cx="7343775" cy="20193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issues </a:t>
            </a:r>
            <a:endParaRPr/>
          </a:p>
        </p:txBody>
      </p:sp>
      <p:pic>
        <p:nvPicPr>
          <p:cNvPr id="276" name="Google Shape;276;p48"/>
          <p:cNvPicPr preferRelativeResize="0"/>
          <p:nvPr/>
        </p:nvPicPr>
        <p:blipFill>
          <a:blip r:embed="rId3">
            <a:alphaModFix/>
          </a:blip>
          <a:stretch>
            <a:fillRect/>
          </a:stretch>
        </p:blipFill>
        <p:spPr>
          <a:xfrm>
            <a:off x="152400" y="1170125"/>
            <a:ext cx="8839199" cy="160626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checkers</a:t>
            </a:r>
            <a:endParaRPr/>
          </a:p>
        </p:txBody>
      </p:sp>
      <p:sp>
        <p:nvSpPr>
          <p:cNvPr id="282" name="Google Shape;282;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clang - compiler toolkit with support for static analysis</a:t>
            </a:r>
            <a:endParaRPr/>
          </a:p>
          <a:p>
            <a:pPr indent="-317500" lvl="1" marL="914400" rtl="0" algn="l">
              <a:spcBef>
                <a:spcPts val="0"/>
              </a:spcBef>
              <a:spcAft>
                <a:spcPts val="0"/>
              </a:spcAft>
              <a:buSzPts val="1400"/>
              <a:buChar char="○"/>
            </a:pPr>
            <a:r>
              <a:rPr lang="en"/>
              <a:t>Most compilers will provide some useful information</a:t>
            </a:r>
            <a:endParaRPr/>
          </a:p>
          <a:p>
            <a:pPr indent="-342900" lvl="0" marL="457200" rtl="0" algn="l">
              <a:spcBef>
                <a:spcPts val="0"/>
              </a:spcBef>
              <a:spcAft>
                <a:spcPts val="0"/>
              </a:spcAft>
              <a:buSzPts val="1800"/>
              <a:buChar char="●"/>
            </a:pPr>
            <a:r>
              <a:rPr lang="en"/>
              <a:t>cppcheck - open source</a:t>
            </a:r>
            <a:endParaRPr/>
          </a:p>
          <a:p>
            <a:pPr indent="-342900" lvl="0" marL="457200" rtl="0" algn="l">
              <a:spcBef>
                <a:spcPts val="0"/>
              </a:spcBef>
              <a:spcAft>
                <a:spcPts val="0"/>
              </a:spcAft>
              <a:buSzPts val="1800"/>
              <a:buChar char="●"/>
            </a:pPr>
            <a:r>
              <a:rPr lang="en"/>
              <a:t>Coverity, PC-Lint etc:</a:t>
            </a:r>
            <a:endParaRPr/>
          </a:p>
          <a:p>
            <a:pPr indent="-317500" lvl="1" marL="914400" rtl="0" algn="l">
              <a:spcBef>
                <a:spcPts val="0"/>
              </a:spcBef>
              <a:spcAft>
                <a:spcPts val="0"/>
              </a:spcAft>
              <a:buSzPts val="1400"/>
              <a:buChar char="○"/>
            </a:pPr>
            <a:r>
              <a:rPr lang="en"/>
              <a:t>Plenty of commercial tools</a:t>
            </a:r>
            <a:endParaRPr/>
          </a:p>
          <a:p>
            <a:pPr indent="-317500" lvl="1" marL="914400" rtl="0" algn="l">
              <a:spcBef>
                <a:spcPts val="0"/>
              </a:spcBef>
              <a:spcAft>
                <a:spcPts val="0"/>
              </a:spcAft>
              <a:buSzPts val="1400"/>
              <a:buChar char="○"/>
            </a:pPr>
            <a:r>
              <a:rPr lang="en"/>
              <a:t>Many are platform specific</a:t>
            </a:r>
            <a:endParaRPr/>
          </a:p>
          <a:p>
            <a:pPr indent="-342900" lvl="0" marL="457200" rtl="0" algn="l">
              <a:spcBef>
                <a:spcPts val="0"/>
              </a:spcBef>
              <a:spcAft>
                <a:spcPts val="0"/>
              </a:spcAft>
              <a:buSzPts val="1800"/>
              <a:buChar char="●"/>
            </a:pPr>
            <a:r>
              <a:rPr lang="en"/>
              <a:t>Compliance with specific coding standards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MISRA</a:t>
            </a:r>
            <a:endParaRPr/>
          </a:p>
        </p:txBody>
      </p:sp>
      <p:sp>
        <p:nvSpPr>
          <p:cNvPr id="288" name="Google Shape;288;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Motor Industry Software Reliability Association</a:t>
            </a:r>
            <a:endParaRPr/>
          </a:p>
          <a:p>
            <a:pPr indent="-342900" lvl="0" marL="457200" rtl="0" algn="l">
              <a:spcBef>
                <a:spcPts val="0"/>
              </a:spcBef>
              <a:spcAft>
                <a:spcPts val="0"/>
              </a:spcAft>
              <a:buSzPts val="1800"/>
              <a:buChar char="●"/>
            </a:pPr>
            <a:r>
              <a:rPr lang="en"/>
              <a:t>Guidelines aimed at C/C++ development</a:t>
            </a:r>
            <a:endParaRPr/>
          </a:p>
          <a:p>
            <a:pPr indent="-342900" lvl="0" marL="457200" rtl="0" algn="l">
              <a:spcBef>
                <a:spcPts val="0"/>
              </a:spcBef>
              <a:spcAft>
                <a:spcPts val="0"/>
              </a:spcAft>
              <a:buSzPts val="1800"/>
              <a:buChar char="●"/>
            </a:pPr>
            <a:r>
              <a:rPr lang="en"/>
              <a:t>Widely applicable across many classes of embedded systems</a:t>
            </a:r>
            <a:endParaRPr/>
          </a:p>
          <a:p>
            <a:pPr indent="-342900" lvl="0" marL="457200" rtl="0" algn="l">
              <a:spcBef>
                <a:spcPts val="0"/>
              </a:spcBef>
              <a:spcAft>
                <a:spcPts val="0"/>
              </a:spcAft>
              <a:buSzPts val="1800"/>
              <a:buChar char="●"/>
            </a:pPr>
            <a:r>
              <a:rPr lang="en"/>
              <a:t>MISRA C:2012, C++:2008 standards</a:t>
            </a:r>
            <a:endParaRPr/>
          </a:p>
          <a:p>
            <a:pPr indent="-317500" lvl="1" marL="914400" rtl="0" algn="l">
              <a:spcBef>
                <a:spcPts val="0"/>
              </a:spcBef>
              <a:spcAft>
                <a:spcPts val="0"/>
              </a:spcAft>
              <a:buSzPts val="1400"/>
              <a:buChar char="○"/>
            </a:pPr>
            <a:r>
              <a:rPr lang="en"/>
              <a:t>Rules for software </a:t>
            </a:r>
            <a:endParaRPr/>
          </a:p>
          <a:p>
            <a:pPr indent="-317500" lvl="1" marL="914400" rtl="0" algn="l">
              <a:spcBef>
                <a:spcPts val="0"/>
              </a:spcBef>
              <a:spcAft>
                <a:spcPts val="0"/>
              </a:spcAft>
              <a:buSzPts val="1400"/>
              <a:buChar char="○"/>
            </a:pPr>
            <a:r>
              <a:rPr b="1" lang="en"/>
              <a:t>Mandatory</a:t>
            </a:r>
            <a:r>
              <a:rPr lang="en"/>
              <a:t>, </a:t>
            </a:r>
            <a:r>
              <a:rPr b="1" lang="en"/>
              <a:t>Required</a:t>
            </a:r>
            <a:r>
              <a:rPr lang="en"/>
              <a:t>, </a:t>
            </a:r>
            <a:r>
              <a:rPr b="1" lang="en"/>
              <a:t>Advisory </a:t>
            </a:r>
            <a:r>
              <a:rPr lang="en"/>
              <a:t>categories</a:t>
            </a:r>
            <a:endParaRPr/>
          </a:p>
          <a:p>
            <a:pPr indent="-317500" lvl="2" marL="1371600" rtl="0" algn="l">
              <a:spcBef>
                <a:spcPts val="0"/>
              </a:spcBef>
              <a:spcAft>
                <a:spcPts val="0"/>
              </a:spcAft>
              <a:buSzPts val="1400"/>
              <a:buChar char="■"/>
            </a:pPr>
            <a:r>
              <a:rPr lang="en"/>
              <a:t>Required can be violated if sufficiently documented and justified</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51"/>
          <p:cNvPicPr preferRelativeResize="0"/>
          <p:nvPr/>
        </p:nvPicPr>
        <p:blipFill>
          <a:blip r:embed="rId3">
            <a:alphaModFix/>
          </a:blip>
          <a:stretch>
            <a:fillRect/>
          </a:stretch>
        </p:blipFill>
        <p:spPr>
          <a:xfrm>
            <a:off x="1334000" y="258900"/>
            <a:ext cx="6838450" cy="48845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Stepping (debugging)</a:t>
            </a:r>
            <a:endParaRPr/>
          </a:p>
        </p:txBody>
      </p:sp>
      <p:sp>
        <p:nvSpPr>
          <p:cNvPr id="74" name="Google Shape;74;p16"/>
          <p:cNvSpPr txBox="1"/>
          <p:nvPr>
            <p:ph idx="1" type="body"/>
          </p:nvPr>
        </p:nvSpPr>
        <p:spPr>
          <a:xfrm>
            <a:off x="311700" y="1152475"/>
            <a:ext cx="4625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breakpoint:</a:t>
            </a:r>
            <a:endParaRPr/>
          </a:p>
          <a:p>
            <a:pPr indent="-342900" lvl="0" marL="457200" rtl="0" algn="l">
              <a:spcBef>
                <a:spcPts val="1200"/>
              </a:spcBef>
              <a:spcAft>
                <a:spcPts val="0"/>
              </a:spcAft>
              <a:buSzPts val="1800"/>
              <a:buChar char="●"/>
            </a:pPr>
            <a:r>
              <a:rPr lang="en"/>
              <a:t>allow single cycle steps through code</a:t>
            </a:r>
            <a:endParaRPr/>
          </a:p>
          <a:p>
            <a:pPr indent="-342900" lvl="0" marL="457200" rtl="0" algn="l">
              <a:spcBef>
                <a:spcPts val="0"/>
              </a:spcBef>
              <a:spcAft>
                <a:spcPts val="0"/>
              </a:spcAft>
              <a:buSzPts val="1800"/>
              <a:buChar char="●"/>
            </a:pPr>
            <a:r>
              <a:rPr lang="en"/>
              <a:t>examine registers</a:t>
            </a:r>
            <a:endParaRPr/>
          </a:p>
          <a:p>
            <a:pPr indent="-317500" lvl="1" marL="914400" rtl="0" algn="l">
              <a:spcBef>
                <a:spcPts val="0"/>
              </a:spcBef>
              <a:spcAft>
                <a:spcPts val="0"/>
              </a:spcAft>
              <a:buSzPts val="1400"/>
              <a:buChar char="○"/>
            </a:pPr>
            <a:r>
              <a:rPr lang="en"/>
              <a:t>modify (?)</a:t>
            </a:r>
            <a:endParaRPr/>
          </a:p>
          <a:p>
            <a:pPr indent="-342900" lvl="0" marL="457200" rtl="0" algn="l">
              <a:spcBef>
                <a:spcPts val="0"/>
              </a:spcBef>
              <a:spcAft>
                <a:spcPts val="0"/>
              </a:spcAft>
              <a:buSzPts val="1800"/>
              <a:buChar char="●"/>
            </a:pPr>
            <a:r>
              <a:rPr lang="en"/>
              <a:t>examine / modify memory</a:t>
            </a:r>
            <a:endParaRPr/>
          </a:p>
          <a:p>
            <a:pPr indent="0" lvl="0" marL="0" rtl="0" algn="l">
              <a:spcBef>
                <a:spcPts val="1200"/>
              </a:spcBef>
              <a:spcAft>
                <a:spcPts val="0"/>
              </a:spcAft>
              <a:buNone/>
            </a:pPr>
            <a:r>
              <a:t/>
            </a:r>
            <a:endParaRPr/>
          </a:p>
          <a:p>
            <a:pPr indent="0" lvl="0" marL="0" rtl="0" algn="l">
              <a:spcBef>
                <a:spcPts val="1200"/>
              </a:spcBef>
              <a:spcAft>
                <a:spcPts val="0"/>
              </a:spcAft>
              <a:buNone/>
            </a:pPr>
            <a:r>
              <a:rPr i="1" lang="en"/>
              <a:t>Hardware support usually required</a:t>
            </a:r>
            <a:endParaRPr i="1"/>
          </a:p>
          <a:p>
            <a:pPr indent="0" lvl="0" marL="0" rtl="0" algn="l">
              <a:spcBef>
                <a:spcPts val="1200"/>
              </a:spcBef>
              <a:spcAft>
                <a:spcPts val="1200"/>
              </a:spcAft>
              <a:buNone/>
            </a:pPr>
            <a:r>
              <a:rPr b="1" lang="en"/>
              <a:t>In-circuit debugging</a:t>
            </a:r>
            <a:endParaRPr b="1"/>
          </a:p>
        </p:txBody>
      </p:sp>
      <p:pic>
        <p:nvPicPr>
          <p:cNvPr id="75" name="Google Shape;75;p16"/>
          <p:cNvPicPr preferRelativeResize="0"/>
          <p:nvPr/>
        </p:nvPicPr>
        <p:blipFill>
          <a:blip r:embed="rId3">
            <a:alphaModFix/>
          </a:blip>
          <a:stretch>
            <a:fillRect/>
          </a:stretch>
        </p:blipFill>
        <p:spPr>
          <a:xfrm>
            <a:off x="4691151" y="1285875"/>
            <a:ext cx="4452850" cy="25717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99" name="Google Shape;299;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Static analysis: catch bugs early</a:t>
            </a:r>
            <a:endParaRPr/>
          </a:p>
          <a:p>
            <a:pPr indent="-342900" lvl="0" marL="457200" rtl="0" algn="l">
              <a:spcBef>
                <a:spcPts val="0"/>
              </a:spcBef>
              <a:spcAft>
                <a:spcPts val="0"/>
              </a:spcAft>
              <a:buSzPts val="1800"/>
              <a:buChar char="●"/>
            </a:pPr>
            <a:r>
              <a:rPr lang="en"/>
              <a:t>Especially relevant for embedded systems</a:t>
            </a:r>
            <a:endParaRPr/>
          </a:p>
          <a:p>
            <a:pPr indent="-317500" lvl="1" marL="914400" rtl="0" algn="l">
              <a:spcBef>
                <a:spcPts val="0"/>
              </a:spcBef>
              <a:spcAft>
                <a:spcPts val="0"/>
              </a:spcAft>
              <a:buSzPts val="1400"/>
              <a:buChar char="○"/>
            </a:pPr>
            <a:r>
              <a:rPr lang="en"/>
              <a:t>Resource constraints</a:t>
            </a:r>
            <a:endParaRPr/>
          </a:p>
          <a:p>
            <a:pPr indent="-317500" lvl="1" marL="914400" rtl="0" algn="l">
              <a:spcBef>
                <a:spcPts val="0"/>
              </a:spcBef>
              <a:spcAft>
                <a:spcPts val="0"/>
              </a:spcAft>
              <a:buSzPts val="1400"/>
              <a:buChar char="○"/>
            </a:pPr>
            <a:r>
              <a:rPr lang="en"/>
              <a:t>Safety critical: standardized practices preferred</a:t>
            </a:r>
            <a:endParaRPr/>
          </a:p>
          <a:p>
            <a:pPr indent="-317500" lvl="1" marL="914400" rtl="0" algn="l">
              <a:spcBef>
                <a:spcPts val="0"/>
              </a:spcBef>
              <a:spcAft>
                <a:spcPts val="0"/>
              </a:spcAft>
              <a:buSzPts val="1400"/>
              <a:buChar char="○"/>
            </a:pPr>
            <a:r>
              <a:rPr lang="en"/>
              <a:t>Predictability: eliminate some classes of undefined behaviour</a:t>
            </a:r>
            <a:endParaRPr/>
          </a:p>
          <a:p>
            <a:pPr indent="-317500" lvl="1" marL="914400" rtl="0" algn="l">
              <a:spcBef>
                <a:spcPts val="0"/>
              </a:spcBef>
              <a:spcAft>
                <a:spcPts val="0"/>
              </a:spcAft>
              <a:buSzPts val="1400"/>
              <a:buChar char="○"/>
            </a:pPr>
            <a:r>
              <a:rPr lang="en"/>
              <a:t>Maintainability </a:t>
            </a:r>
            <a:endParaRPr/>
          </a:p>
          <a:p>
            <a:pPr indent="-317500" lvl="1" marL="914400" rtl="0" algn="l">
              <a:spcBef>
                <a:spcPts val="0"/>
              </a:spcBef>
              <a:spcAft>
                <a:spcPts val="0"/>
              </a:spcAft>
              <a:buSzPts val="1400"/>
              <a:buChar char="○"/>
            </a:pPr>
            <a:r>
              <a:rPr b="1" lang="en"/>
              <a:t>Compliance </a:t>
            </a:r>
            <a:r>
              <a:rPr lang="en"/>
              <a:t>- MISRA required in many contexts: aviation, motor etc.</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Testing</a:t>
            </a:r>
            <a:endParaRPr/>
          </a:p>
        </p:txBody>
      </p:sp>
      <p:sp>
        <p:nvSpPr>
          <p:cNvPr id="305" name="Google Shape;305;p5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
        <p:nvSpPr>
          <p:cNvPr id="306" name="Google Shape;306;p5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312" name="Google Shape;312;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should code be tested?</a:t>
            </a:r>
            <a:endParaRPr/>
          </a:p>
          <a:p>
            <a:pPr indent="-317500" lvl="1" marL="914400" rtl="0" algn="l">
              <a:spcBef>
                <a:spcPts val="0"/>
              </a:spcBef>
              <a:spcAft>
                <a:spcPts val="0"/>
              </a:spcAft>
              <a:buSzPts val="1400"/>
              <a:buChar char="○"/>
            </a:pPr>
            <a:r>
              <a:rPr lang="en"/>
              <a:t>Basic functionality</a:t>
            </a:r>
            <a:endParaRPr/>
          </a:p>
          <a:p>
            <a:pPr indent="-317500" lvl="1" marL="914400" rtl="0" algn="l">
              <a:spcBef>
                <a:spcPts val="0"/>
              </a:spcBef>
              <a:spcAft>
                <a:spcPts val="0"/>
              </a:spcAft>
              <a:buSzPts val="1400"/>
              <a:buChar char="○"/>
            </a:pPr>
            <a:r>
              <a:rPr lang="en"/>
              <a:t>Behaviour in corner cases: extreme environments, uncertain inputs</a:t>
            </a:r>
            <a:endParaRPr/>
          </a:p>
          <a:p>
            <a:pPr indent="-317500" lvl="1" marL="914400" rtl="0" algn="l">
              <a:spcBef>
                <a:spcPts val="0"/>
              </a:spcBef>
              <a:spcAft>
                <a:spcPts val="0"/>
              </a:spcAft>
              <a:buSzPts val="1400"/>
              <a:buChar char="○"/>
            </a:pPr>
            <a:r>
              <a:rPr lang="en"/>
              <a:t>Guarantees of correctness?</a:t>
            </a:r>
            <a:endParaRPr/>
          </a:p>
          <a:p>
            <a:pPr indent="-342900" lvl="0" marL="457200" rtl="0" algn="l">
              <a:spcBef>
                <a:spcPts val="0"/>
              </a:spcBef>
              <a:spcAft>
                <a:spcPts val="0"/>
              </a:spcAft>
              <a:buSzPts val="1800"/>
              <a:buChar char="●"/>
            </a:pPr>
            <a:r>
              <a:rPr lang="en"/>
              <a:t>How to test code?</a:t>
            </a:r>
            <a:endParaRPr/>
          </a:p>
          <a:p>
            <a:pPr indent="-342900" lvl="0" marL="457200" rtl="0" algn="l">
              <a:spcBef>
                <a:spcPts val="0"/>
              </a:spcBef>
              <a:spcAft>
                <a:spcPts val="0"/>
              </a:spcAft>
              <a:buSzPts val="1800"/>
              <a:buChar char="●"/>
            </a:pPr>
            <a:r>
              <a:rPr lang="en"/>
              <a:t>What parts of this can be automated?</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Tests</a:t>
            </a:r>
            <a:endParaRPr/>
          </a:p>
        </p:txBody>
      </p:sp>
      <p:sp>
        <p:nvSpPr>
          <p:cNvPr id="318" name="Google Shape;318;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Test each function as a separate unit</a:t>
            </a:r>
            <a:endParaRPr/>
          </a:p>
          <a:p>
            <a:pPr indent="-342900" lvl="0" marL="457200" rtl="0" algn="l">
              <a:spcBef>
                <a:spcPts val="0"/>
              </a:spcBef>
              <a:spcAft>
                <a:spcPts val="0"/>
              </a:spcAft>
              <a:buSzPts val="1800"/>
              <a:buChar char="●"/>
            </a:pPr>
            <a:r>
              <a:rPr lang="en"/>
              <a:t>Ideally write tests before writing the function (test-driven development)</a:t>
            </a:r>
            <a:endParaRPr/>
          </a:p>
          <a:p>
            <a:pPr indent="-342900" lvl="0" marL="457200" rtl="0" algn="l">
              <a:spcBef>
                <a:spcPts val="0"/>
              </a:spcBef>
              <a:spcAft>
                <a:spcPts val="0"/>
              </a:spcAft>
              <a:buSzPts val="1800"/>
              <a:buChar char="●"/>
            </a:pPr>
            <a:r>
              <a:rPr lang="en"/>
              <a:t>Tests for a function should never fail even after subsequent modifications</a:t>
            </a:r>
            <a:endParaRPr/>
          </a:p>
          <a:p>
            <a:pPr indent="-342900" lvl="0" marL="457200" rtl="0" algn="l">
              <a:spcBef>
                <a:spcPts val="0"/>
              </a:spcBef>
              <a:spcAft>
                <a:spcPts val="0"/>
              </a:spcAft>
              <a:buSzPts val="1800"/>
              <a:buChar char="●"/>
            </a:pPr>
            <a:r>
              <a:rPr lang="en"/>
              <a:t>“Regression testing”</a:t>
            </a:r>
            <a:endParaRPr/>
          </a:p>
          <a:p>
            <a:pPr indent="-317500" lvl="1" marL="914400" rtl="0" algn="l">
              <a:spcBef>
                <a:spcPts val="0"/>
              </a:spcBef>
              <a:spcAft>
                <a:spcPts val="0"/>
              </a:spcAft>
              <a:buSzPts val="1400"/>
              <a:buChar char="○"/>
            </a:pPr>
            <a:r>
              <a:rPr lang="en"/>
              <a:t>Ensure no “regressions” - no break in test after changes</a:t>
            </a:r>
            <a:endParaRPr/>
          </a:p>
          <a:p>
            <a:pPr indent="-342900" lvl="0" marL="457200" rtl="0" algn="l">
              <a:spcBef>
                <a:spcPts val="0"/>
              </a:spcBef>
              <a:spcAft>
                <a:spcPts val="0"/>
              </a:spcAft>
              <a:buSzPts val="1800"/>
              <a:buChar char="●"/>
            </a:pPr>
            <a:r>
              <a:rPr lang="en"/>
              <a:t>Test suite:</a:t>
            </a:r>
            <a:endParaRPr/>
          </a:p>
          <a:p>
            <a:pPr indent="-317500" lvl="1" marL="914400" rtl="0" algn="l">
              <a:spcBef>
                <a:spcPts val="0"/>
              </a:spcBef>
              <a:spcAft>
                <a:spcPts val="0"/>
              </a:spcAft>
              <a:buSzPts val="1400"/>
              <a:buChar char="○"/>
            </a:pPr>
            <a:r>
              <a:rPr lang="en"/>
              <a:t>large collection of small tests</a:t>
            </a:r>
            <a:endParaRPr/>
          </a:p>
          <a:p>
            <a:pPr indent="-317500" lvl="1" marL="914400" rtl="0" algn="l">
              <a:spcBef>
                <a:spcPts val="0"/>
              </a:spcBef>
              <a:spcAft>
                <a:spcPts val="0"/>
              </a:spcAft>
              <a:buSzPts val="1400"/>
              <a:buChar char="○"/>
            </a:pPr>
            <a:r>
              <a:rPr lang="en"/>
              <a:t>should run fast - typically run several times over software lifecycle</a:t>
            </a:r>
            <a:endParaRPr/>
          </a:p>
          <a:p>
            <a:pPr indent="-317500" lvl="1" marL="914400" rtl="0" algn="l">
              <a:spcBef>
                <a:spcPts val="0"/>
              </a:spcBef>
              <a:spcAft>
                <a:spcPts val="0"/>
              </a:spcAft>
              <a:buSzPts val="1400"/>
              <a:buChar char="○"/>
            </a:pPr>
            <a:r>
              <a:rPr lang="en"/>
              <a:t>automated - no manual intervention - report generated at end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code to be tested</a:t>
            </a:r>
            <a:endParaRPr/>
          </a:p>
        </p:txBody>
      </p:sp>
      <p:sp>
        <p:nvSpPr>
          <p:cNvPr id="324" name="Google Shape;324;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5" name="Google Shape;325;p56"/>
          <p:cNvPicPr preferRelativeResize="0"/>
          <p:nvPr/>
        </p:nvPicPr>
        <p:blipFill>
          <a:blip r:embed="rId3">
            <a:alphaModFix/>
          </a:blip>
          <a:stretch>
            <a:fillRect/>
          </a:stretch>
        </p:blipFill>
        <p:spPr>
          <a:xfrm>
            <a:off x="385639" y="1152474"/>
            <a:ext cx="7515760" cy="3654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Mock functions</a:t>
            </a:r>
            <a:endParaRPr/>
          </a:p>
        </p:txBody>
      </p:sp>
      <p:pic>
        <p:nvPicPr>
          <p:cNvPr id="331" name="Google Shape;331;p57"/>
          <p:cNvPicPr preferRelativeResize="0"/>
          <p:nvPr/>
        </p:nvPicPr>
        <p:blipFill>
          <a:blip r:embed="rId3">
            <a:alphaModFix/>
          </a:blip>
          <a:stretch>
            <a:fillRect/>
          </a:stretch>
        </p:blipFill>
        <p:spPr>
          <a:xfrm>
            <a:off x="633750" y="1555200"/>
            <a:ext cx="5305425" cy="28098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pointers and Function replacement</a:t>
            </a:r>
            <a:endParaRPr/>
          </a:p>
        </p:txBody>
      </p:sp>
      <p:pic>
        <p:nvPicPr>
          <p:cNvPr id="337" name="Google Shape;337;p58"/>
          <p:cNvPicPr preferRelativeResize="0"/>
          <p:nvPr/>
        </p:nvPicPr>
        <p:blipFill>
          <a:blip r:embed="rId3">
            <a:alphaModFix/>
          </a:blip>
          <a:stretch>
            <a:fillRect/>
          </a:stretch>
        </p:blipFill>
        <p:spPr>
          <a:xfrm>
            <a:off x="311688" y="1438275"/>
            <a:ext cx="6410325" cy="22669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Testing</a:t>
            </a:r>
            <a:endParaRPr/>
          </a:p>
        </p:txBody>
      </p:sp>
      <p:sp>
        <p:nvSpPr>
          <p:cNvPr id="343" name="Google Shape;343;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Unit testing </a:t>
            </a:r>
            <a:r>
              <a:rPr lang="en"/>
              <a:t>involves verifying that individual units of code, such as functions or modules, behave as expected when isolated from the rest of the system.</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i="1" lang="en"/>
              <a:t>Example: </a:t>
            </a:r>
            <a:r>
              <a:rPr lang="en"/>
              <a:t>Testing a function that checks an ADC (Analog-to-Digital Converter) output to ensure it returns the correct value for different input voltages. This is a unit test because it focuses on a single, self-contained function and doesn't depend on external hardware or other components.</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Integration Testing</a:t>
            </a:r>
            <a:endParaRPr/>
          </a:p>
        </p:txBody>
      </p:sp>
      <p:sp>
        <p:nvSpPr>
          <p:cNvPr id="349" name="Google Shape;349;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Integration testing</a:t>
            </a:r>
            <a:r>
              <a:rPr lang="en"/>
              <a:t> involves verifying that multiple units of code work together correctly when combined in various ways.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i="1" lang="en"/>
              <a:t>Example: </a:t>
            </a:r>
            <a:r>
              <a:rPr lang="en"/>
              <a:t>Testing a system that controls a DC motor using a PID (Proportional-Integral-Derivative) controller. This test would verify that the motor speed responds correctly to changes in input commands, and that the PID controller is functioning as expected.</a:t>
            </a:r>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Testing</a:t>
            </a:r>
            <a:endParaRPr/>
          </a:p>
        </p:txBody>
      </p:sp>
      <p:sp>
        <p:nvSpPr>
          <p:cNvPr id="355" name="Google Shape;355;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System testing</a:t>
            </a:r>
            <a:r>
              <a:rPr lang="en"/>
              <a:t> involves verifying that the entire embedded system behaves as expected from an end-user perspective.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i="1" lang="en"/>
              <a:t>Example:</a:t>
            </a:r>
            <a:r>
              <a:rPr lang="en"/>
              <a:t> Testing a system that controls a robotic arm using multiple sensors (e.g., encoders, accelerometers) and actuators (e.g., motors). This test would verify that the robot moves correctly in response to user input commands, and that all sensor readings are accurately used to control the movement of the arm.</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hardware debug?</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b="1" lang="en" sz="2400"/>
              <a:t>Hardware != Software</a:t>
            </a:r>
            <a:endParaRPr b="1" sz="2400"/>
          </a:p>
          <a:p>
            <a:pPr indent="-342900" lvl="0" marL="457200" rtl="0" algn="l">
              <a:spcBef>
                <a:spcPts val="1200"/>
              </a:spcBef>
              <a:spcAft>
                <a:spcPts val="0"/>
              </a:spcAft>
              <a:buSzPts val="1800"/>
              <a:buChar char="●"/>
            </a:pPr>
            <a:r>
              <a:rPr lang="en"/>
              <a:t>Simulators cannot model all physical conditions</a:t>
            </a:r>
            <a:endParaRPr/>
          </a:p>
          <a:p>
            <a:pPr indent="-342900" lvl="0" marL="457200" rtl="0" algn="l">
              <a:spcBef>
                <a:spcPts val="0"/>
              </a:spcBef>
              <a:spcAft>
                <a:spcPts val="0"/>
              </a:spcAft>
              <a:buSzPts val="1800"/>
              <a:buChar char="●"/>
            </a:pPr>
            <a:r>
              <a:rPr lang="en"/>
              <a:t>Real-time interaction very hard to simulate</a:t>
            </a:r>
            <a:endParaRPr/>
          </a:p>
          <a:p>
            <a:pPr indent="-342900" lvl="0" marL="457200" rtl="0" algn="l">
              <a:spcBef>
                <a:spcPts val="0"/>
              </a:spcBef>
              <a:spcAft>
                <a:spcPts val="0"/>
              </a:spcAft>
              <a:buSzPts val="1800"/>
              <a:buChar char="●"/>
            </a:pPr>
            <a:r>
              <a:rPr lang="en"/>
              <a:t>Analog, non-deterministic inputs</a:t>
            </a:r>
            <a:endParaRPr/>
          </a:p>
          <a:p>
            <a:pPr indent="-342900" lvl="0" marL="457200" rtl="0" algn="l">
              <a:spcBef>
                <a:spcPts val="0"/>
              </a:spcBef>
              <a:spcAft>
                <a:spcPts val="0"/>
              </a:spcAft>
              <a:buSzPts val="1800"/>
              <a:buChar char="●"/>
            </a:pPr>
            <a:r>
              <a:rPr lang="en"/>
              <a:t>Even single-step is different from real scenarios</a:t>
            </a:r>
            <a:endParaRPr/>
          </a:p>
          <a:p>
            <a:pPr indent="0" lvl="0" marL="0" rtl="0" algn="l">
              <a:spcBef>
                <a:spcPts val="1200"/>
              </a:spcBef>
              <a:spcAft>
                <a:spcPts val="1200"/>
              </a:spcAft>
              <a:buNone/>
            </a:pPr>
            <a:r>
              <a:rPr lang="en"/>
              <a:t>Multi-processor / Multi-tasking systems even harder to debug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Acceptance Testing</a:t>
            </a:r>
            <a:endParaRPr/>
          </a:p>
        </p:txBody>
      </p:sp>
      <p:sp>
        <p:nvSpPr>
          <p:cNvPr id="361" name="Google Shape;361;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Acceptance testing</a:t>
            </a:r>
            <a:r>
              <a:rPr lang="en"/>
              <a:t> involves verifying that the embedded system meets the requirements and expectations of stakeholders, including users or customers.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i="1" lang="en"/>
              <a:t>Example:</a:t>
            </a:r>
            <a:r>
              <a:rPr lang="en"/>
              <a:t> Conducting a demo with potential customers to show how a robotic system for packaging goods can be integrated into their existing manufacturing process. This test would verify that the system is easy to use, reliable, and meets all relevant safety standards.</a:t>
            </a:r>
            <a:endParaRPr/>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HIL Testing</a:t>
            </a:r>
            <a:endParaRPr/>
          </a:p>
        </p:txBody>
      </p:sp>
      <p:sp>
        <p:nvSpPr>
          <p:cNvPr id="367" name="Google Shape;367;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Hardware-in-the-loop testing</a:t>
            </a:r>
            <a:r>
              <a:rPr lang="en"/>
              <a:t> involves simulating real-world hardware scenarios in a controlled environment to test the interaction between the software system and external hardware components.</a:t>
            </a:r>
            <a:endParaRPr/>
          </a:p>
          <a:p>
            <a:pPr indent="0" lvl="0" marL="0" rtl="0" algn="l">
              <a:spcBef>
                <a:spcPts val="1200"/>
              </a:spcBef>
              <a:spcAft>
                <a:spcPts val="0"/>
              </a:spcAft>
              <a:buNone/>
            </a:pPr>
            <a:r>
              <a:t/>
            </a:r>
            <a:endParaRPr/>
          </a:p>
          <a:p>
            <a:pPr indent="0" lvl="0" marL="0" rtl="0" algn="l">
              <a:spcBef>
                <a:spcPts val="1200"/>
              </a:spcBef>
              <a:spcAft>
                <a:spcPts val="0"/>
              </a:spcAft>
              <a:buNone/>
            </a:pPr>
            <a:r>
              <a:rPr i="1" lang="en"/>
              <a:t>Example:</a:t>
            </a:r>
            <a:r>
              <a:rPr lang="en"/>
              <a:t> Simulating a traffic light control system using real-world traffic patterns, including car movement, pedestrian activity, and weather conditions. This would allow for thorough testing of the system's response to different scenarios without risking actual safety or disrupting normal operations.</a:t>
            </a:r>
            <a:endParaRPr/>
          </a:p>
          <a:p>
            <a:pPr indent="0" lvl="0" marL="0" rtl="0" algn="l">
              <a:spcBef>
                <a:spcPts val="1200"/>
              </a:spcBef>
              <a:spcAft>
                <a:spcPts val="1200"/>
              </a:spcAft>
              <a:buNone/>
            </a:pPr>
            <a:r>
              <a:rPr lang="en"/>
              <a:t>Particularly important for embedded systems!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Practices</a:t>
            </a:r>
            <a:endParaRPr/>
          </a:p>
        </p:txBody>
      </p:sp>
      <p:sp>
        <p:nvSpPr>
          <p:cNvPr id="373" name="Google Shape;373;p64"/>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	General guidelines</a:t>
            </a:r>
            <a:endParaRPr b="1" sz="1800"/>
          </a:p>
          <a:p>
            <a:pPr indent="-317500" lvl="0" marL="457200" rtl="0" algn="l">
              <a:spcBef>
                <a:spcPts val="1200"/>
              </a:spcBef>
              <a:spcAft>
                <a:spcPts val="0"/>
              </a:spcAft>
              <a:buSzPts val="1400"/>
              <a:buChar char="●"/>
            </a:pPr>
            <a:r>
              <a:rPr lang="en"/>
              <a:t>Understand the system requirements - not just individual functions!</a:t>
            </a:r>
            <a:endParaRPr/>
          </a:p>
          <a:p>
            <a:pPr indent="-317500" lvl="0" marL="457200" rtl="0" algn="l">
              <a:spcBef>
                <a:spcPts val="0"/>
              </a:spcBef>
              <a:spcAft>
                <a:spcPts val="0"/>
              </a:spcAft>
              <a:buSzPts val="1400"/>
              <a:buChar char="●"/>
            </a:pPr>
            <a:r>
              <a:rPr lang="en"/>
              <a:t>Isolate components - UNIT tests</a:t>
            </a:r>
            <a:endParaRPr/>
          </a:p>
          <a:p>
            <a:pPr indent="-317500" lvl="0" marL="457200" rtl="0" algn="l">
              <a:spcBef>
                <a:spcPts val="0"/>
              </a:spcBef>
              <a:spcAft>
                <a:spcPts val="0"/>
              </a:spcAft>
              <a:buSzPts val="1400"/>
              <a:buChar char="●"/>
            </a:pPr>
            <a:r>
              <a:rPr lang="en"/>
              <a:t>Real world scenarios</a:t>
            </a:r>
            <a:endParaRPr/>
          </a:p>
          <a:p>
            <a:pPr indent="-317500" lvl="0" marL="457200" rtl="0" algn="l">
              <a:spcBef>
                <a:spcPts val="0"/>
              </a:spcBef>
              <a:spcAft>
                <a:spcPts val="0"/>
              </a:spcAft>
              <a:buSzPts val="1400"/>
              <a:buChar char="●"/>
            </a:pPr>
            <a:r>
              <a:rPr lang="en"/>
              <a:t>Multiple test cases</a:t>
            </a:r>
            <a:endParaRPr/>
          </a:p>
          <a:p>
            <a:pPr indent="-317500" lvl="0" marL="457200" rtl="0" algn="l">
              <a:spcBef>
                <a:spcPts val="0"/>
              </a:spcBef>
              <a:spcAft>
                <a:spcPts val="0"/>
              </a:spcAft>
              <a:buSzPts val="1400"/>
              <a:buChar char="●"/>
            </a:pPr>
            <a:r>
              <a:rPr lang="en"/>
              <a:t>System level tests</a:t>
            </a:r>
            <a:endParaRPr/>
          </a:p>
          <a:p>
            <a:pPr indent="-317500" lvl="0" marL="457200" rtl="0" algn="l">
              <a:spcBef>
                <a:spcPts val="0"/>
              </a:spcBef>
              <a:spcAft>
                <a:spcPts val="0"/>
              </a:spcAft>
              <a:buSzPts val="1400"/>
              <a:buChar char="●"/>
            </a:pPr>
            <a:r>
              <a:rPr b="1" lang="en"/>
              <a:t>Automate!</a:t>
            </a:r>
            <a:endParaRPr b="1"/>
          </a:p>
        </p:txBody>
      </p:sp>
      <p:sp>
        <p:nvSpPr>
          <p:cNvPr id="374" name="Google Shape;374;p64"/>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Embedded Systems</a:t>
            </a:r>
            <a:endParaRPr b="1" sz="1800"/>
          </a:p>
          <a:p>
            <a:pPr indent="-317500" lvl="0" marL="457200" rtl="0" algn="l">
              <a:spcBef>
                <a:spcPts val="1200"/>
              </a:spcBef>
              <a:spcAft>
                <a:spcPts val="0"/>
              </a:spcAft>
              <a:buSzPts val="1400"/>
              <a:buChar char="●"/>
            </a:pPr>
            <a:r>
              <a:rPr lang="en"/>
              <a:t>Validation of sensor data</a:t>
            </a:r>
            <a:endParaRPr/>
          </a:p>
          <a:p>
            <a:pPr indent="-317500" lvl="0" marL="457200" rtl="0" algn="l">
              <a:spcBef>
                <a:spcPts val="0"/>
              </a:spcBef>
              <a:spcAft>
                <a:spcPts val="0"/>
              </a:spcAft>
              <a:buSzPts val="1400"/>
              <a:buChar char="●"/>
            </a:pPr>
            <a:r>
              <a:rPr lang="en"/>
              <a:t>Safety critical tests</a:t>
            </a:r>
            <a:endParaRPr/>
          </a:p>
          <a:p>
            <a:pPr indent="-317500" lvl="0" marL="457200" rtl="0" algn="l">
              <a:spcBef>
                <a:spcPts val="0"/>
              </a:spcBef>
              <a:spcAft>
                <a:spcPts val="0"/>
              </a:spcAft>
              <a:buSzPts val="1400"/>
              <a:buChar char="●"/>
            </a:pPr>
            <a:r>
              <a:rPr lang="en"/>
              <a:t>Power consumption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Practices</a:t>
            </a:r>
            <a:endParaRPr/>
          </a:p>
        </p:txBody>
      </p:sp>
      <p:sp>
        <p:nvSpPr>
          <p:cNvPr id="380" name="Google Shape;380;p6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	General guidelines</a:t>
            </a:r>
            <a:endParaRPr b="1" sz="1800"/>
          </a:p>
          <a:p>
            <a:pPr indent="-317500" lvl="0" marL="457200" rtl="0" algn="l">
              <a:spcBef>
                <a:spcPts val="1200"/>
              </a:spcBef>
              <a:spcAft>
                <a:spcPts val="0"/>
              </a:spcAft>
              <a:buSzPts val="1400"/>
              <a:buChar char="●"/>
            </a:pPr>
            <a:r>
              <a:rPr lang="en"/>
              <a:t>Understand the system requirements - not just individual functions!</a:t>
            </a:r>
            <a:endParaRPr/>
          </a:p>
          <a:p>
            <a:pPr indent="-317500" lvl="0" marL="457200" rtl="0" algn="l">
              <a:spcBef>
                <a:spcPts val="0"/>
              </a:spcBef>
              <a:spcAft>
                <a:spcPts val="0"/>
              </a:spcAft>
              <a:buSzPts val="1400"/>
              <a:buChar char="●"/>
            </a:pPr>
            <a:r>
              <a:rPr lang="en"/>
              <a:t>Isolate components - UNIT tests</a:t>
            </a:r>
            <a:endParaRPr/>
          </a:p>
          <a:p>
            <a:pPr indent="-317500" lvl="0" marL="457200" rtl="0" algn="l">
              <a:spcBef>
                <a:spcPts val="0"/>
              </a:spcBef>
              <a:spcAft>
                <a:spcPts val="0"/>
              </a:spcAft>
              <a:buSzPts val="1400"/>
              <a:buChar char="●"/>
            </a:pPr>
            <a:r>
              <a:rPr lang="en"/>
              <a:t>Real world scenarios</a:t>
            </a:r>
            <a:endParaRPr/>
          </a:p>
          <a:p>
            <a:pPr indent="-317500" lvl="0" marL="457200" rtl="0" algn="l">
              <a:spcBef>
                <a:spcPts val="0"/>
              </a:spcBef>
              <a:spcAft>
                <a:spcPts val="0"/>
              </a:spcAft>
              <a:buSzPts val="1400"/>
              <a:buChar char="●"/>
            </a:pPr>
            <a:r>
              <a:rPr lang="en"/>
              <a:t>Multiple test cases</a:t>
            </a:r>
            <a:endParaRPr/>
          </a:p>
          <a:p>
            <a:pPr indent="-317500" lvl="0" marL="457200" rtl="0" algn="l">
              <a:spcBef>
                <a:spcPts val="0"/>
              </a:spcBef>
              <a:spcAft>
                <a:spcPts val="0"/>
              </a:spcAft>
              <a:buSzPts val="1400"/>
              <a:buChar char="●"/>
            </a:pPr>
            <a:r>
              <a:rPr lang="en"/>
              <a:t>System level tests</a:t>
            </a:r>
            <a:endParaRPr/>
          </a:p>
          <a:p>
            <a:pPr indent="-317500" lvl="0" marL="457200" rtl="0" algn="l">
              <a:spcBef>
                <a:spcPts val="0"/>
              </a:spcBef>
              <a:spcAft>
                <a:spcPts val="0"/>
              </a:spcAft>
              <a:buSzPts val="1400"/>
              <a:buChar char="●"/>
            </a:pPr>
            <a:r>
              <a:rPr b="1" lang="en"/>
              <a:t>Automate!</a:t>
            </a:r>
            <a:endParaRPr b="1"/>
          </a:p>
        </p:txBody>
      </p:sp>
      <p:sp>
        <p:nvSpPr>
          <p:cNvPr id="381" name="Google Shape;381;p6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Embedded Systems</a:t>
            </a:r>
            <a:endParaRPr b="1" sz="1800"/>
          </a:p>
          <a:p>
            <a:pPr indent="-317500" lvl="0" marL="457200" rtl="0" algn="l">
              <a:spcBef>
                <a:spcPts val="1200"/>
              </a:spcBef>
              <a:spcAft>
                <a:spcPts val="0"/>
              </a:spcAft>
              <a:buSzPts val="1400"/>
              <a:buChar char="●"/>
            </a:pPr>
            <a:r>
              <a:rPr lang="en"/>
              <a:t>Validation of sensor data</a:t>
            </a:r>
            <a:endParaRPr/>
          </a:p>
          <a:p>
            <a:pPr indent="-317500" lvl="0" marL="457200" rtl="0" algn="l">
              <a:spcBef>
                <a:spcPts val="0"/>
              </a:spcBef>
              <a:spcAft>
                <a:spcPts val="0"/>
              </a:spcAft>
              <a:buSzPts val="1400"/>
              <a:buChar char="●"/>
            </a:pPr>
            <a:r>
              <a:rPr lang="en"/>
              <a:t>Safety critical tests</a:t>
            </a:r>
            <a:endParaRPr/>
          </a:p>
          <a:p>
            <a:pPr indent="-317500" lvl="0" marL="457200" rtl="0" algn="l">
              <a:spcBef>
                <a:spcPts val="0"/>
              </a:spcBef>
              <a:spcAft>
                <a:spcPts val="0"/>
              </a:spcAft>
              <a:buSzPts val="1400"/>
              <a:buChar char="●"/>
            </a:pPr>
            <a:r>
              <a:rPr lang="en"/>
              <a:t>Power consumption</a:t>
            </a:r>
            <a:endParaRPr/>
          </a:p>
        </p:txBody>
      </p:sp>
      <p:sp>
        <p:nvSpPr>
          <p:cNvPr id="382" name="Google Shape;382;p65"/>
          <p:cNvSpPr txBox="1"/>
          <p:nvPr/>
        </p:nvSpPr>
        <p:spPr>
          <a:xfrm>
            <a:off x="2090400" y="3754475"/>
            <a:ext cx="4222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2"/>
                </a:solidFill>
              </a:rPr>
              <a:t>KEEP IT SIMPLE</a:t>
            </a:r>
            <a:endParaRPr b="1" sz="24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JTAG</a:t>
            </a:r>
            <a:endParaRPr/>
          </a:p>
        </p:txBody>
      </p:sp>
      <p:sp>
        <p:nvSpPr>
          <p:cNvPr id="87" name="Google Shape;87;p18"/>
          <p:cNvSpPr txBox="1"/>
          <p:nvPr>
            <p:ph idx="1" type="body"/>
          </p:nvPr>
        </p:nvSpPr>
        <p:spPr>
          <a:xfrm>
            <a:off x="311700" y="1152475"/>
            <a:ext cx="349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IEEE 1149.1 standard - Joint Test Action Group</a:t>
            </a:r>
            <a:endParaRPr/>
          </a:p>
          <a:p>
            <a:pPr indent="-317500" lvl="1" marL="914400" rtl="0" algn="l">
              <a:spcBef>
                <a:spcPts val="0"/>
              </a:spcBef>
              <a:spcAft>
                <a:spcPts val="0"/>
              </a:spcAft>
              <a:buSzPts val="1400"/>
              <a:buChar char="○"/>
            </a:pPr>
            <a:r>
              <a:rPr lang="en"/>
              <a:t>Originally developed for testing hardware</a:t>
            </a:r>
            <a:endParaRPr/>
          </a:p>
          <a:p>
            <a:pPr indent="-342900" lvl="0" marL="457200" rtl="0" algn="l">
              <a:spcBef>
                <a:spcPts val="0"/>
              </a:spcBef>
              <a:spcAft>
                <a:spcPts val="0"/>
              </a:spcAft>
              <a:buSzPts val="1800"/>
              <a:buChar char="●"/>
            </a:pPr>
            <a:r>
              <a:rPr lang="en"/>
              <a:t>Repurposed for software debug</a:t>
            </a:r>
            <a:endParaRPr/>
          </a:p>
          <a:p>
            <a:pPr indent="-342900" lvl="0" marL="457200" rtl="0" algn="l">
              <a:spcBef>
                <a:spcPts val="0"/>
              </a:spcBef>
              <a:spcAft>
                <a:spcPts val="0"/>
              </a:spcAft>
              <a:buSzPts val="1800"/>
              <a:buChar char="●"/>
            </a:pPr>
            <a:r>
              <a:rPr lang="en"/>
              <a:t>“Daisy Chain” architecture</a:t>
            </a:r>
            <a:endParaRPr/>
          </a:p>
          <a:p>
            <a:pPr indent="-342900" lvl="0" marL="457200" rtl="0" algn="l">
              <a:spcBef>
                <a:spcPts val="0"/>
              </a:spcBef>
              <a:spcAft>
                <a:spcPts val="0"/>
              </a:spcAft>
              <a:buSzPts val="1800"/>
              <a:buChar char="●"/>
            </a:pPr>
            <a:r>
              <a:rPr lang="en"/>
              <a:t>“Boundary Scan”</a:t>
            </a:r>
            <a:endParaRPr/>
          </a:p>
        </p:txBody>
      </p:sp>
      <p:pic>
        <p:nvPicPr>
          <p:cNvPr id="88" name="Google Shape;88;p18"/>
          <p:cNvPicPr preferRelativeResize="0"/>
          <p:nvPr/>
        </p:nvPicPr>
        <p:blipFill>
          <a:blip r:embed="rId3">
            <a:alphaModFix/>
          </a:blip>
          <a:stretch>
            <a:fillRect/>
          </a:stretch>
        </p:blipFill>
        <p:spPr>
          <a:xfrm>
            <a:off x="3616950" y="1493396"/>
            <a:ext cx="5664575" cy="2156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of JTAG</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 registers in a system connected in a chain</a:t>
            </a:r>
            <a:endParaRPr/>
          </a:p>
          <a:p>
            <a:pPr indent="-342900" lvl="0" marL="457200" rtl="0" algn="l">
              <a:spcBef>
                <a:spcPts val="0"/>
              </a:spcBef>
              <a:spcAft>
                <a:spcPts val="0"/>
              </a:spcAft>
              <a:buSzPts val="1800"/>
              <a:buChar char="●"/>
            </a:pPr>
            <a:r>
              <a:rPr lang="en"/>
              <a:t>Bypass between elements in daisy chain for efficient access</a:t>
            </a:r>
            <a:endParaRPr/>
          </a:p>
          <a:p>
            <a:pPr indent="-342900" lvl="0" marL="457200" rtl="0" algn="l">
              <a:spcBef>
                <a:spcPts val="0"/>
              </a:spcBef>
              <a:spcAft>
                <a:spcPts val="0"/>
              </a:spcAft>
              <a:buSzPts val="1800"/>
              <a:buChar char="●"/>
            </a:pPr>
            <a:r>
              <a:rPr lang="en"/>
              <a:t>Use instructions and modes</a:t>
            </a:r>
            <a:endParaRPr/>
          </a:p>
          <a:p>
            <a:pPr indent="-317500" lvl="1" marL="914400" rtl="0" algn="l">
              <a:spcBef>
                <a:spcPts val="0"/>
              </a:spcBef>
              <a:spcAft>
                <a:spcPts val="0"/>
              </a:spcAft>
              <a:buSzPts val="1400"/>
              <a:buChar char="○"/>
            </a:pPr>
            <a:r>
              <a:rPr lang="en"/>
              <a:t>Set values of individual registers</a:t>
            </a:r>
            <a:endParaRPr/>
          </a:p>
          <a:p>
            <a:pPr indent="-317500" lvl="1" marL="914400" rtl="0" algn="l">
              <a:spcBef>
                <a:spcPts val="0"/>
              </a:spcBef>
              <a:spcAft>
                <a:spcPts val="0"/>
              </a:spcAft>
              <a:buSzPts val="1400"/>
              <a:buChar char="○"/>
            </a:pPr>
            <a:r>
              <a:rPr lang="en"/>
              <a:t>Read values from individual registers</a:t>
            </a:r>
            <a:endParaRPr/>
          </a:p>
          <a:p>
            <a:pPr indent="-342900" lvl="0" marL="457200" rtl="0" algn="l">
              <a:spcBef>
                <a:spcPts val="0"/>
              </a:spcBef>
              <a:spcAft>
                <a:spcPts val="0"/>
              </a:spcAft>
              <a:buSzPts val="1800"/>
              <a:buChar char="●"/>
            </a:pPr>
            <a:r>
              <a:rPr lang="en"/>
              <a:t>Software context:</a:t>
            </a:r>
            <a:endParaRPr/>
          </a:p>
          <a:p>
            <a:pPr indent="-317500" lvl="1" marL="914400" rtl="0" algn="l">
              <a:spcBef>
                <a:spcPts val="0"/>
              </a:spcBef>
              <a:spcAft>
                <a:spcPts val="0"/>
              </a:spcAft>
              <a:buSzPts val="1400"/>
              <a:buChar char="○"/>
            </a:pPr>
            <a:r>
              <a:rPr lang="en"/>
              <a:t>Provides access to on-chip debug modules</a:t>
            </a:r>
            <a:endParaRPr/>
          </a:p>
          <a:p>
            <a:pPr indent="-317500" lvl="1" marL="914400" rtl="0" algn="l">
              <a:spcBef>
                <a:spcPts val="0"/>
              </a:spcBef>
              <a:spcAft>
                <a:spcPts val="0"/>
              </a:spcAft>
              <a:buSzPts val="1400"/>
              <a:buChar char="○"/>
            </a:pPr>
            <a:r>
              <a:rPr lang="en"/>
              <a:t>Can be used to extract register values, set memory contents etc.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Single</a:t>
            </a:r>
            <a:r>
              <a:rPr lang="en"/>
              <a:t>-Wire Debug (SWD)</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ARM-specific debug bus</a:t>
            </a:r>
            <a:endParaRPr/>
          </a:p>
          <a:p>
            <a:pPr indent="-342900" lvl="0" marL="457200" rtl="0" algn="l">
              <a:spcBef>
                <a:spcPts val="1200"/>
              </a:spcBef>
              <a:spcAft>
                <a:spcPts val="0"/>
              </a:spcAft>
              <a:buSzPts val="1800"/>
              <a:buChar char="●"/>
            </a:pPr>
            <a:r>
              <a:rPr lang="en"/>
              <a:t>SWCLK - clock signal to synchronize tracing</a:t>
            </a:r>
            <a:endParaRPr/>
          </a:p>
          <a:p>
            <a:pPr indent="-342900" lvl="0" marL="457200" rtl="0" algn="l">
              <a:spcBef>
                <a:spcPts val="0"/>
              </a:spcBef>
              <a:spcAft>
                <a:spcPts val="0"/>
              </a:spcAft>
              <a:buSzPts val="1800"/>
              <a:buChar char="●"/>
            </a:pPr>
            <a:r>
              <a:rPr lang="en"/>
              <a:t>SWDIO - debug data in/out</a:t>
            </a:r>
            <a:endParaRPr/>
          </a:p>
          <a:p>
            <a:pPr indent="-342900" lvl="0" marL="457200" rtl="0" algn="l">
              <a:spcBef>
                <a:spcPts val="0"/>
              </a:spcBef>
              <a:spcAft>
                <a:spcPts val="0"/>
              </a:spcAft>
              <a:buSzPts val="1800"/>
              <a:buChar char="●"/>
            </a:pPr>
            <a:r>
              <a:rPr lang="en"/>
              <a:t>(Optional) SWO - debug trace output</a:t>
            </a:r>
            <a:endParaRPr/>
          </a:p>
          <a:p>
            <a:pPr indent="0" lvl="0" marL="0" rtl="0" algn="l">
              <a:spcBef>
                <a:spcPts val="1200"/>
              </a:spcBef>
              <a:spcAft>
                <a:spcPts val="0"/>
              </a:spcAft>
              <a:buNone/>
            </a:pPr>
            <a:r>
              <a:rPr lang="en"/>
              <a:t>Compared to JTAG?</a:t>
            </a:r>
            <a:endParaRPr/>
          </a:p>
          <a:p>
            <a:pPr indent="-342900" lvl="0" marL="457200" rtl="0" algn="l">
              <a:spcBef>
                <a:spcPts val="1200"/>
              </a:spcBef>
              <a:spcAft>
                <a:spcPts val="0"/>
              </a:spcAft>
              <a:buSzPts val="1800"/>
              <a:buChar char="●"/>
            </a:pPr>
            <a:r>
              <a:rPr lang="en"/>
              <a:t>Specific for SW debug - not boundary scan; also ARM specific</a:t>
            </a:r>
            <a:endParaRPr/>
          </a:p>
          <a:p>
            <a:pPr indent="-342900" lvl="0" marL="457200" rtl="0" algn="l">
              <a:spcBef>
                <a:spcPts val="0"/>
              </a:spcBef>
              <a:spcAft>
                <a:spcPts val="0"/>
              </a:spcAft>
              <a:buSzPts val="1800"/>
              <a:buChar char="●"/>
            </a:pPr>
            <a:r>
              <a:rPr lang="en"/>
              <a:t>Generally faster than JTAG; fewer pins</a:t>
            </a:r>
            <a:endParaRPr/>
          </a:p>
          <a:p>
            <a:pPr indent="-342900" lvl="0" marL="457200" rtl="0" algn="l">
              <a:spcBef>
                <a:spcPts val="0"/>
              </a:spcBef>
              <a:spcAft>
                <a:spcPts val="0"/>
              </a:spcAft>
              <a:buSzPts val="1800"/>
              <a:buChar char="●"/>
            </a:pPr>
            <a:r>
              <a:rPr lang="en"/>
              <a:t>JTAG more flexible; supports more devices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Physical Connectors</a:t>
            </a:r>
            <a:endParaRPr/>
          </a:p>
        </p:txBody>
      </p:sp>
      <p:pic>
        <p:nvPicPr>
          <p:cNvPr id="106" name="Google Shape;106;p21"/>
          <p:cNvPicPr preferRelativeResize="0"/>
          <p:nvPr/>
        </p:nvPicPr>
        <p:blipFill>
          <a:blip r:embed="rId3">
            <a:alphaModFix/>
          </a:blip>
          <a:stretch>
            <a:fillRect/>
          </a:stretch>
        </p:blipFill>
        <p:spPr>
          <a:xfrm>
            <a:off x="1774175" y="1170125"/>
            <a:ext cx="4762500" cy="1419225"/>
          </a:xfrm>
          <a:prstGeom prst="rect">
            <a:avLst/>
          </a:prstGeom>
          <a:noFill/>
          <a:ln>
            <a:noFill/>
          </a:ln>
        </p:spPr>
      </p:pic>
      <p:pic>
        <p:nvPicPr>
          <p:cNvPr id="107" name="Google Shape;107;p21"/>
          <p:cNvPicPr preferRelativeResize="0"/>
          <p:nvPr/>
        </p:nvPicPr>
        <p:blipFill>
          <a:blip r:embed="rId4">
            <a:alphaModFix/>
          </a:blip>
          <a:stretch>
            <a:fillRect/>
          </a:stretch>
        </p:blipFill>
        <p:spPr>
          <a:xfrm>
            <a:off x="2256550" y="2741750"/>
            <a:ext cx="3797757" cy="2249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itin Bas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